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421" r:id="rId3"/>
    <p:sldId id="394" r:id="rId4"/>
    <p:sldId id="399" r:id="rId5"/>
    <p:sldId id="401" r:id="rId6"/>
    <p:sldId id="400" r:id="rId7"/>
    <p:sldId id="410" r:id="rId8"/>
    <p:sldId id="292" r:id="rId9"/>
    <p:sldId id="294" r:id="rId10"/>
    <p:sldId id="405" r:id="rId11"/>
    <p:sldId id="403" r:id="rId12"/>
    <p:sldId id="281" r:id="rId13"/>
    <p:sldId id="257" r:id="rId14"/>
    <p:sldId id="295" r:id="rId15"/>
    <p:sldId id="259" r:id="rId16"/>
    <p:sldId id="261" r:id="rId17"/>
    <p:sldId id="262" r:id="rId18"/>
    <p:sldId id="263" r:id="rId19"/>
    <p:sldId id="265" r:id="rId20"/>
    <p:sldId id="269" r:id="rId21"/>
    <p:sldId id="270" r:id="rId22"/>
    <p:sldId id="351" r:id="rId23"/>
    <p:sldId id="408" r:id="rId24"/>
    <p:sldId id="365" r:id="rId25"/>
    <p:sldId id="398" r:id="rId26"/>
    <p:sldId id="286" r:id="rId27"/>
    <p:sldId id="300" r:id="rId28"/>
    <p:sldId id="301" r:id="rId29"/>
    <p:sldId id="311" r:id="rId30"/>
    <p:sldId id="304" r:id="rId31"/>
    <p:sldId id="287" r:id="rId32"/>
    <p:sldId id="298" r:id="rId33"/>
    <p:sldId id="288" r:id="rId34"/>
    <p:sldId id="313" r:id="rId35"/>
    <p:sldId id="316" r:id="rId36"/>
    <p:sldId id="323" r:id="rId37"/>
    <p:sldId id="279" r:id="rId38"/>
    <p:sldId id="409" r:id="rId39"/>
    <p:sldId id="336" r:id="rId40"/>
    <p:sldId id="330" r:id="rId41"/>
    <p:sldId id="331" r:id="rId42"/>
    <p:sldId id="339" r:id="rId43"/>
    <p:sldId id="341" r:id="rId44"/>
    <p:sldId id="350" r:id="rId45"/>
    <p:sldId id="344" r:id="rId46"/>
    <p:sldId id="346" r:id="rId47"/>
    <p:sldId id="349" r:id="rId48"/>
    <p:sldId id="347" r:id="rId49"/>
    <p:sldId id="353" r:id="rId50"/>
    <p:sldId id="364" r:id="rId51"/>
    <p:sldId id="356" r:id="rId52"/>
    <p:sldId id="359" r:id="rId53"/>
    <p:sldId id="360" r:id="rId54"/>
    <p:sldId id="361" r:id="rId55"/>
    <p:sldId id="411" r:id="rId56"/>
    <p:sldId id="412" r:id="rId57"/>
    <p:sldId id="413" r:id="rId58"/>
    <p:sldId id="418" r:id="rId59"/>
    <p:sldId id="419" r:id="rId60"/>
    <p:sldId id="420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1E0CAC-3999-4E21-9E3E-FC8EDC61B543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C6F4F9E-50A4-4AE8-96A6-D110EE04A8E2}">
      <dgm:prSet phldrT="[Text]" custT="1"/>
      <dgm:spPr/>
      <dgm:t>
        <a:bodyPr/>
        <a:lstStyle/>
        <a:p>
          <a:r>
            <a:rPr lang="en-IN" sz="2000" dirty="0" smtClean="0"/>
            <a:t>Physiologic </a:t>
          </a:r>
          <a:r>
            <a:rPr lang="en-IN" sz="2000" dirty="0" err="1" smtClean="0"/>
            <a:t>hypervolemia</a:t>
          </a:r>
          <a:r>
            <a:rPr lang="en-IN" sz="2000" dirty="0" smtClean="0"/>
            <a:t>  </a:t>
          </a:r>
        </a:p>
        <a:p>
          <a:r>
            <a:rPr lang="en-IN" sz="2000" dirty="0" smtClean="0"/>
            <a:t>↑HR during pregnancy </a:t>
          </a:r>
          <a:endParaRPr lang="en-IN" sz="2000" dirty="0"/>
        </a:p>
      </dgm:t>
    </dgm:pt>
    <dgm:pt modelId="{24472931-0B7D-4E74-B89A-88A4B832CC57}" type="parTrans" cxnId="{B0EED072-8D87-46E4-8976-42230BC1DD15}">
      <dgm:prSet/>
      <dgm:spPr/>
      <dgm:t>
        <a:bodyPr/>
        <a:lstStyle/>
        <a:p>
          <a:endParaRPr lang="en-IN"/>
        </a:p>
      </dgm:t>
    </dgm:pt>
    <dgm:pt modelId="{F17C8F71-00B7-4493-8950-CFB375AF113C}" type="sibTrans" cxnId="{B0EED072-8D87-46E4-8976-42230BC1DD15}">
      <dgm:prSet/>
      <dgm:spPr/>
      <dgm:t>
        <a:bodyPr/>
        <a:lstStyle/>
        <a:p>
          <a:endParaRPr lang="en-IN"/>
        </a:p>
      </dgm:t>
    </dgm:pt>
    <dgm:pt modelId="{71D865A8-5E2C-4C2D-B6EE-25A62C496EC5}">
      <dgm:prSet phldrT="[Text]" custT="1"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en-IN" sz="2000" dirty="0" smtClean="0"/>
            <a:t>↑ </a:t>
          </a:r>
          <a:r>
            <a:rPr lang="en-IN" sz="2000" dirty="0" err="1" smtClean="0"/>
            <a:t>transmitral</a:t>
          </a:r>
          <a:r>
            <a:rPr lang="en-IN" sz="2000" dirty="0" smtClean="0"/>
            <a:t> gradient and LAP </a:t>
          </a:r>
          <a:endParaRPr lang="en-IN" sz="2000" dirty="0"/>
        </a:p>
      </dgm:t>
    </dgm:pt>
    <dgm:pt modelId="{89036CC5-6982-4A93-B82F-59083192EC20}" type="parTrans" cxnId="{923AD515-C4B2-418D-A4A7-42D8DC8F7811}">
      <dgm:prSet/>
      <dgm:spPr>
        <a:ln>
          <a:solidFill>
            <a:srgbClr val="FF0000"/>
          </a:solidFill>
        </a:ln>
      </dgm:spPr>
      <dgm:t>
        <a:bodyPr/>
        <a:lstStyle/>
        <a:p>
          <a:endParaRPr lang="en-IN"/>
        </a:p>
      </dgm:t>
    </dgm:pt>
    <dgm:pt modelId="{7368E682-63BE-4C29-A366-F0D2CB65C145}" type="sibTrans" cxnId="{923AD515-C4B2-418D-A4A7-42D8DC8F7811}">
      <dgm:prSet/>
      <dgm:spPr/>
      <dgm:t>
        <a:bodyPr/>
        <a:lstStyle/>
        <a:p>
          <a:endParaRPr lang="en-IN"/>
        </a:p>
      </dgm:t>
    </dgm:pt>
    <dgm:pt modelId="{54EF3041-99A4-4470-A440-B0FBF85B0177}">
      <dgm:prSet phldrT="[Text]" custT="1"/>
      <dgm:spPr/>
      <dgm:t>
        <a:bodyPr/>
        <a:lstStyle/>
        <a:p>
          <a:r>
            <a:rPr lang="en-IN" sz="2000" dirty="0" smtClean="0"/>
            <a:t>Uterine contraction </a:t>
          </a:r>
          <a:endParaRPr lang="en-IN" sz="2000" dirty="0"/>
        </a:p>
      </dgm:t>
    </dgm:pt>
    <dgm:pt modelId="{B03A631C-B7B7-44F5-B14D-5C771922FD0F}" type="parTrans" cxnId="{2C4DCA42-BF2B-46CA-9C38-1982680AC2B3}">
      <dgm:prSet/>
      <dgm:spPr/>
      <dgm:t>
        <a:bodyPr/>
        <a:lstStyle/>
        <a:p>
          <a:endParaRPr lang="en-IN"/>
        </a:p>
      </dgm:t>
    </dgm:pt>
    <dgm:pt modelId="{6B98E343-44AF-4CC1-9599-C95BA75A1D0D}" type="sibTrans" cxnId="{2C4DCA42-BF2B-46CA-9C38-1982680AC2B3}">
      <dgm:prSet/>
      <dgm:spPr/>
      <dgm:t>
        <a:bodyPr/>
        <a:lstStyle/>
        <a:p>
          <a:endParaRPr lang="en-IN"/>
        </a:p>
      </dgm:t>
    </dgm:pt>
    <dgm:pt modelId="{153B725F-8D65-4545-A264-E4822A79CDF5}">
      <dgm:prSet phldrT="[Text]" custT="1"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en-IN" sz="2000" dirty="0" smtClean="0"/>
            <a:t>↑ risk of pulmonary congestion or pulmonary </a:t>
          </a:r>
          <a:r>
            <a:rPr lang="en-IN" sz="2000" dirty="0" err="1" smtClean="0"/>
            <a:t>edema</a:t>
          </a:r>
          <a:endParaRPr lang="en-IN" sz="2000" dirty="0"/>
        </a:p>
      </dgm:t>
    </dgm:pt>
    <dgm:pt modelId="{F8CC0602-A66B-4DB2-9AE4-BB616E95B367}" type="parTrans" cxnId="{9C1075C5-54D8-4E42-9AAD-70CB5E58BA1F}">
      <dgm:prSet/>
      <dgm:spPr/>
      <dgm:t>
        <a:bodyPr/>
        <a:lstStyle/>
        <a:p>
          <a:endParaRPr lang="en-IN"/>
        </a:p>
      </dgm:t>
    </dgm:pt>
    <dgm:pt modelId="{F6A29056-E476-463D-8A29-A179F56DBC29}" type="sibTrans" cxnId="{9C1075C5-54D8-4E42-9AAD-70CB5E58BA1F}">
      <dgm:prSet/>
      <dgm:spPr/>
      <dgm:t>
        <a:bodyPr/>
        <a:lstStyle/>
        <a:p>
          <a:endParaRPr lang="en-IN"/>
        </a:p>
      </dgm:t>
    </dgm:pt>
    <dgm:pt modelId="{9890DC50-321F-4AD8-9E5B-F216F2FBEBAF}">
      <dgm:prSet phldrT="[Text]" custT="1"/>
      <dgm:spPr/>
      <dgm:t>
        <a:bodyPr/>
        <a:lstStyle/>
        <a:p>
          <a:r>
            <a:rPr lang="en-IN" sz="2000" dirty="0" smtClean="0"/>
            <a:t>Increased </a:t>
          </a:r>
          <a:r>
            <a:rPr lang="en-IN" sz="2000" dirty="0" err="1" smtClean="0"/>
            <a:t>atrial</a:t>
          </a:r>
          <a:r>
            <a:rPr lang="en-IN" sz="2000" dirty="0" smtClean="0"/>
            <a:t> irritability and </a:t>
          </a:r>
          <a:r>
            <a:rPr lang="en-IN" sz="2000" dirty="0" err="1" smtClean="0"/>
            <a:t>hypercoagulability</a:t>
          </a:r>
          <a:r>
            <a:rPr lang="en-IN" sz="2000" dirty="0" smtClean="0"/>
            <a:t> </a:t>
          </a:r>
          <a:endParaRPr lang="en-IN" sz="2000" dirty="0"/>
        </a:p>
      </dgm:t>
    </dgm:pt>
    <dgm:pt modelId="{265023F4-B2BA-448F-A602-31D3580F7958}" type="parTrans" cxnId="{4ECFC366-7D79-4E15-861E-C38AD004DF2F}">
      <dgm:prSet/>
      <dgm:spPr/>
      <dgm:t>
        <a:bodyPr/>
        <a:lstStyle/>
        <a:p>
          <a:endParaRPr lang="en-IN"/>
        </a:p>
      </dgm:t>
    </dgm:pt>
    <dgm:pt modelId="{CA193D19-6115-4DB1-9959-D77480E25FF7}" type="sibTrans" cxnId="{4ECFC366-7D79-4E15-861E-C38AD004DF2F}">
      <dgm:prSet/>
      <dgm:spPr/>
      <dgm:t>
        <a:bodyPr/>
        <a:lstStyle/>
        <a:p>
          <a:endParaRPr lang="en-IN"/>
        </a:p>
      </dgm:t>
    </dgm:pt>
    <dgm:pt modelId="{80C42A88-73BA-4415-8CB2-E12A1331E7D0}">
      <dgm:prSet custT="1"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en-IN" sz="1600" dirty="0" err="1" smtClean="0"/>
            <a:t>Autotransfusion</a:t>
          </a:r>
          <a:r>
            <a:rPr lang="en-IN" sz="1600" dirty="0" smtClean="0"/>
            <a:t> of venous return from the lower extremities </a:t>
          </a:r>
          <a:endParaRPr lang="en-IN" sz="1600" dirty="0"/>
        </a:p>
      </dgm:t>
    </dgm:pt>
    <dgm:pt modelId="{BD9659D0-72FC-4651-BDF0-C75B6EAEFB08}" type="parTrans" cxnId="{BBF413C5-1513-43AA-A4FE-13F9E9FDF650}">
      <dgm:prSet/>
      <dgm:spPr>
        <a:ln>
          <a:solidFill>
            <a:srgbClr val="FF0000"/>
          </a:solidFill>
        </a:ln>
      </dgm:spPr>
      <dgm:t>
        <a:bodyPr/>
        <a:lstStyle/>
        <a:p>
          <a:endParaRPr lang="en-IN"/>
        </a:p>
      </dgm:t>
    </dgm:pt>
    <dgm:pt modelId="{F90E4242-7031-43F2-A71E-F4901741D2D7}" type="sibTrans" cxnId="{BBF413C5-1513-43AA-A4FE-13F9E9FDF650}">
      <dgm:prSet/>
      <dgm:spPr>
        <a:ln>
          <a:solidFill>
            <a:srgbClr val="FF0000"/>
          </a:solidFill>
        </a:ln>
      </dgm:spPr>
      <dgm:t>
        <a:bodyPr/>
        <a:lstStyle/>
        <a:p>
          <a:endParaRPr lang="en-IN"/>
        </a:p>
      </dgm:t>
    </dgm:pt>
    <dgm:pt modelId="{151A2DB5-3414-4DD6-9E7D-4CAB03978E08}">
      <dgm:prSet phldrT="[Text]" custT="1"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en-US" sz="2000" dirty="0" err="1" smtClean="0"/>
            <a:t>Atrial</a:t>
          </a:r>
          <a:r>
            <a:rPr lang="en-US" sz="2000" dirty="0" smtClean="0"/>
            <a:t> fibrillation           LA clot </a:t>
          </a:r>
          <a:endParaRPr lang="en-IN" sz="2000" dirty="0"/>
        </a:p>
      </dgm:t>
    </dgm:pt>
    <dgm:pt modelId="{39B9E76A-562C-47A8-A26B-3F9FAE902C2D}" type="parTrans" cxnId="{829E3EC2-68AF-4D2C-82A3-3BE325C09AB7}">
      <dgm:prSet/>
      <dgm:spPr>
        <a:ln>
          <a:solidFill>
            <a:srgbClr val="FF0000"/>
          </a:solidFill>
        </a:ln>
      </dgm:spPr>
      <dgm:t>
        <a:bodyPr/>
        <a:lstStyle/>
        <a:p>
          <a:endParaRPr lang="en-IN"/>
        </a:p>
      </dgm:t>
    </dgm:pt>
    <dgm:pt modelId="{7CB79291-6DB8-4D95-927A-CF4835E5D38E}" type="sibTrans" cxnId="{829E3EC2-68AF-4D2C-82A3-3BE325C09AB7}">
      <dgm:prSet/>
      <dgm:spPr/>
      <dgm:t>
        <a:bodyPr/>
        <a:lstStyle/>
        <a:p>
          <a:endParaRPr lang="en-IN"/>
        </a:p>
      </dgm:t>
    </dgm:pt>
    <dgm:pt modelId="{BC38F29F-84D7-40AC-AC28-E347DC02B88B}" type="pres">
      <dgm:prSet presAssocID="{C41E0CAC-3999-4E21-9E3E-FC8EDC61B54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6EDBBDA9-6675-43E8-BCE3-53B949511CDC}" type="pres">
      <dgm:prSet presAssocID="{1C6F4F9E-50A4-4AE8-96A6-D110EE04A8E2}" presName="vertFlow" presStyleCnt="0"/>
      <dgm:spPr/>
    </dgm:pt>
    <dgm:pt modelId="{177724EB-8365-449E-826B-6D0D8A8F6CD3}" type="pres">
      <dgm:prSet presAssocID="{1C6F4F9E-50A4-4AE8-96A6-D110EE04A8E2}" presName="header" presStyleLbl="node1" presStyleIdx="0" presStyleCnt="3" custScaleY="190415"/>
      <dgm:spPr/>
      <dgm:t>
        <a:bodyPr/>
        <a:lstStyle/>
        <a:p>
          <a:endParaRPr lang="en-IN"/>
        </a:p>
      </dgm:t>
    </dgm:pt>
    <dgm:pt modelId="{FF567051-2CD4-4E4B-8BB8-72FAA5E581F2}" type="pres">
      <dgm:prSet presAssocID="{89036CC5-6982-4A93-B82F-59083192EC20}" presName="parTrans" presStyleLbl="sibTrans2D1" presStyleIdx="0" presStyleCnt="4"/>
      <dgm:spPr/>
      <dgm:t>
        <a:bodyPr/>
        <a:lstStyle/>
        <a:p>
          <a:endParaRPr lang="en-IN"/>
        </a:p>
      </dgm:t>
    </dgm:pt>
    <dgm:pt modelId="{9F83D727-3C47-47F1-8987-B38327412F0C}" type="pres">
      <dgm:prSet presAssocID="{71D865A8-5E2C-4C2D-B6EE-25A62C496EC5}" presName="child" presStyleLbl="alignAccFollow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E5E28B8-7FC1-48D1-87B3-BFAB5604D985}" type="pres">
      <dgm:prSet presAssocID="{1C6F4F9E-50A4-4AE8-96A6-D110EE04A8E2}" presName="hSp" presStyleCnt="0"/>
      <dgm:spPr/>
    </dgm:pt>
    <dgm:pt modelId="{76317821-AD7D-4C5A-9EC9-7582165490A7}" type="pres">
      <dgm:prSet presAssocID="{54EF3041-99A4-4470-A440-B0FBF85B0177}" presName="vertFlow" presStyleCnt="0"/>
      <dgm:spPr/>
    </dgm:pt>
    <dgm:pt modelId="{175602E3-4598-48FF-BEFE-ED4AE2D4F75A}" type="pres">
      <dgm:prSet presAssocID="{54EF3041-99A4-4470-A440-B0FBF85B0177}" presName="header" presStyleLbl="node1" presStyleIdx="1" presStyleCnt="3" custScaleY="179823"/>
      <dgm:spPr/>
      <dgm:t>
        <a:bodyPr/>
        <a:lstStyle/>
        <a:p>
          <a:endParaRPr lang="en-IN"/>
        </a:p>
      </dgm:t>
    </dgm:pt>
    <dgm:pt modelId="{5FA7206B-3053-4FEB-AA85-48D3CC7CC2C3}" type="pres">
      <dgm:prSet presAssocID="{BD9659D0-72FC-4651-BDF0-C75B6EAEFB08}" presName="parTrans" presStyleLbl="sibTrans2D1" presStyleIdx="1" presStyleCnt="4"/>
      <dgm:spPr/>
      <dgm:t>
        <a:bodyPr/>
        <a:lstStyle/>
        <a:p>
          <a:endParaRPr lang="en-IN"/>
        </a:p>
      </dgm:t>
    </dgm:pt>
    <dgm:pt modelId="{107CC7D8-892C-4A6B-B912-9F1D0FA944F7}" type="pres">
      <dgm:prSet presAssocID="{80C42A88-73BA-4415-8CB2-E12A1331E7D0}" presName="child" presStyleLbl="alignAccFollowNode1" presStyleIdx="1" presStyleCnt="4" custScaleY="10570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120034D-BFEB-4FAF-B7BD-9FA9B28F3832}" type="pres">
      <dgm:prSet presAssocID="{F90E4242-7031-43F2-A71E-F4901741D2D7}" presName="sibTrans" presStyleLbl="sibTrans2D1" presStyleIdx="2" presStyleCnt="4" custAng="218414" custScaleY="128147" custLinFactNeighborX="5962"/>
      <dgm:spPr/>
      <dgm:t>
        <a:bodyPr/>
        <a:lstStyle/>
        <a:p>
          <a:endParaRPr lang="en-IN"/>
        </a:p>
      </dgm:t>
    </dgm:pt>
    <dgm:pt modelId="{66627402-010B-4B02-9C56-D0C9E46A07EF}" type="pres">
      <dgm:prSet presAssocID="{153B725F-8D65-4545-A264-E4822A79CDF5}" presName="child" presStyleLbl="alignAccFollowNode1" presStyleIdx="2" presStyleCnt="4" custScaleY="212040" custLinFactY="33390" custLinFactNeighborX="404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6010E96-BEC6-421B-85A4-1198B270FC16}" type="pres">
      <dgm:prSet presAssocID="{54EF3041-99A4-4470-A440-B0FBF85B0177}" presName="hSp" presStyleCnt="0"/>
      <dgm:spPr/>
    </dgm:pt>
    <dgm:pt modelId="{277EE3AD-73CF-42A3-B8D6-9F41C08559E3}" type="pres">
      <dgm:prSet presAssocID="{9890DC50-321F-4AD8-9E5B-F216F2FBEBAF}" presName="vertFlow" presStyleCnt="0"/>
      <dgm:spPr/>
    </dgm:pt>
    <dgm:pt modelId="{DFFFFF23-A8C3-4782-8277-4ED281FA878D}" type="pres">
      <dgm:prSet presAssocID="{9890DC50-321F-4AD8-9E5B-F216F2FBEBAF}" presName="header" presStyleLbl="node1" presStyleIdx="2" presStyleCnt="3" custScaleY="173451"/>
      <dgm:spPr/>
      <dgm:t>
        <a:bodyPr/>
        <a:lstStyle/>
        <a:p>
          <a:endParaRPr lang="en-IN"/>
        </a:p>
      </dgm:t>
    </dgm:pt>
    <dgm:pt modelId="{09336989-4D07-4927-BC4A-58A684209C41}" type="pres">
      <dgm:prSet presAssocID="{39B9E76A-562C-47A8-A26B-3F9FAE902C2D}" presName="parTrans" presStyleLbl="sibTrans2D1" presStyleIdx="3" presStyleCnt="4"/>
      <dgm:spPr/>
      <dgm:t>
        <a:bodyPr/>
        <a:lstStyle/>
        <a:p>
          <a:endParaRPr lang="en-IN"/>
        </a:p>
      </dgm:t>
    </dgm:pt>
    <dgm:pt modelId="{BE32A881-FA80-4C2F-8169-AB5BD63CCD15}" type="pres">
      <dgm:prSet presAssocID="{151A2DB5-3414-4DD6-9E7D-4CAB03978E08}" presName="child" presStyleLbl="alignAccFollow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ECFC366-7D79-4E15-861E-C38AD004DF2F}" srcId="{C41E0CAC-3999-4E21-9E3E-FC8EDC61B543}" destId="{9890DC50-321F-4AD8-9E5B-F216F2FBEBAF}" srcOrd="2" destOrd="0" parTransId="{265023F4-B2BA-448F-A602-31D3580F7958}" sibTransId="{CA193D19-6115-4DB1-9959-D77480E25FF7}"/>
    <dgm:cxn modelId="{923AD515-C4B2-418D-A4A7-42D8DC8F7811}" srcId="{1C6F4F9E-50A4-4AE8-96A6-D110EE04A8E2}" destId="{71D865A8-5E2C-4C2D-B6EE-25A62C496EC5}" srcOrd="0" destOrd="0" parTransId="{89036CC5-6982-4A93-B82F-59083192EC20}" sibTransId="{7368E682-63BE-4C29-A366-F0D2CB65C145}"/>
    <dgm:cxn modelId="{829E3EC2-68AF-4D2C-82A3-3BE325C09AB7}" srcId="{9890DC50-321F-4AD8-9E5B-F216F2FBEBAF}" destId="{151A2DB5-3414-4DD6-9E7D-4CAB03978E08}" srcOrd="0" destOrd="0" parTransId="{39B9E76A-562C-47A8-A26B-3F9FAE902C2D}" sibTransId="{7CB79291-6DB8-4D95-927A-CF4835E5D38E}"/>
    <dgm:cxn modelId="{4DA0247C-C39F-4E6E-BBA4-814A923010DE}" type="presOf" srcId="{39B9E76A-562C-47A8-A26B-3F9FAE902C2D}" destId="{09336989-4D07-4927-BC4A-58A684209C41}" srcOrd="0" destOrd="0" presId="urn:microsoft.com/office/officeart/2005/8/layout/lProcess1"/>
    <dgm:cxn modelId="{FC26D461-F255-4FD5-B11E-0B6F7C131D34}" type="presOf" srcId="{71D865A8-5E2C-4C2D-B6EE-25A62C496EC5}" destId="{9F83D727-3C47-47F1-8987-B38327412F0C}" srcOrd="0" destOrd="0" presId="urn:microsoft.com/office/officeart/2005/8/layout/lProcess1"/>
    <dgm:cxn modelId="{C337D7F3-DE77-449C-B7E0-750E690E0D33}" type="presOf" srcId="{BD9659D0-72FC-4651-BDF0-C75B6EAEFB08}" destId="{5FA7206B-3053-4FEB-AA85-48D3CC7CC2C3}" srcOrd="0" destOrd="0" presId="urn:microsoft.com/office/officeart/2005/8/layout/lProcess1"/>
    <dgm:cxn modelId="{27028775-40AE-4BDD-BA10-68FDAE6E082B}" type="presOf" srcId="{F90E4242-7031-43F2-A71E-F4901741D2D7}" destId="{4120034D-BFEB-4FAF-B7BD-9FA9B28F3832}" srcOrd="0" destOrd="0" presId="urn:microsoft.com/office/officeart/2005/8/layout/lProcess1"/>
    <dgm:cxn modelId="{BBF413C5-1513-43AA-A4FE-13F9E9FDF650}" srcId="{54EF3041-99A4-4470-A440-B0FBF85B0177}" destId="{80C42A88-73BA-4415-8CB2-E12A1331E7D0}" srcOrd="0" destOrd="0" parTransId="{BD9659D0-72FC-4651-BDF0-C75B6EAEFB08}" sibTransId="{F90E4242-7031-43F2-A71E-F4901741D2D7}"/>
    <dgm:cxn modelId="{B0EED072-8D87-46E4-8976-42230BC1DD15}" srcId="{C41E0CAC-3999-4E21-9E3E-FC8EDC61B543}" destId="{1C6F4F9E-50A4-4AE8-96A6-D110EE04A8E2}" srcOrd="0" destOrd="0" parTransId="{24472931-0B7D-4E74-B89A-88A4B832CC57}" sibTransId="{F17C8F71-00B7-4493-8950-CFB375AF113C}"/>
    <dgm:cxn modelId="{2C4DCA42-BF2B-46CA-9C38-1982680AC2B3}" srcId="{C41E0CAC-3999-4E21-9E3E-FC8EDC61B543}" destId="{54EF3041-99A4-4470-A440-B0FBF85B0177}" srcOrd="1" destOrd="0" parTransId="{B03A631C-B7B7-44F5-B14D-5C771922FD0F}" sibTransId="{6B98E343-44AF-4CC1-9599-C95BA75A1D0D}"/>
    <dgm:cxn modelId="{1C94B4F1-779C-47D2-9F88-606B1C877368}" type="presOf" srcId="{153B725F-8D65-4545-A264-E4822A79CDF5}" destId="{66627402-010B-4B02-9C56-D0C9E46A07EF}" srcOrd="0" destOrd="0" presId="urn:microsoft.com/office/officeart/2005/8/layout/lProcess1"/>
    <dgm:cxn modelId="{0290C5B4-10A5-4764-8665-5B74F3429E17}" type="presOf" srcId="{54EF3041-99A4-4470-A440-B0FBF85B0177}" destId="{175602E3-4598-48FF-BEFE-ED4AE2D4F75A}" srcOrd="0" destOrd="0" presId="urn:microsoft.com/office/officeart/2005/8/layout/lProcess1"/>
    <dgm:cxn modelId="{F2920D87-DD16-401A-8FD4-3F5D08BBDF12}" type="presOf" srcId="{C41E0CAC-3999-4E21-9E3E-FC8EDC61B543}" destId="{BC38F29F-84D7-40AC-AC28-E347DC02B88B}" srcOrd="0" destOrd="0" presId="urn:microsoft.com/office/officeart/2005/8/layout/lProcess1"/>
    <dgm:cxn modelId="{27934E63-5AAD-48A0-8002-32FC62385B07}" type="presOf" srcId="{80C42A88-73BA-4415-8CB2-E12A1331E7D0}" destId="{107CC7D8-892C-4A6B-B912-9F1D0FA944F7}" srcOrd="0" destOrd="0" presId="urn:microsoft.com/office/officeart/2005/8/layout/lProcess1"/>
    <dgm:cxn modelId="{9C1075C5-54D8-4E42-9AAD-70CB5E58BA1F}" srcId="{54EF3041-99A4-4470-A440-B0FBF85B0177}" destId="{153B725F-8D65-4545-A264-E4822A79CDF5}" srcOrd="1" destOrd="0" parTransId="{F8CC0602-A66B-4DB2-9AE4-BB616E95B367}" sibTransId="{F6A29056-E476-463D-8A29-A179F56DBC29}"/>
    <dgm:cxn modelId="{D369DAD1-5A8A-4AA5-A6EF-B3CA66F49776}" type="presOf" srcId="{151A2DB5-3414-4DD6-9E7D-4CAB03978E08}" destId="{BE32A881-FA80-4C2F-8169-AB5BD63CCD15}" srcOrd="0" destOrd="0" presId="urn:microsoft.com/office/officeart/2005/8/layout/lProcess1"/>
    <dgm:cxn modelId="{F1E8B94E-5AF3-48E4-95C7-7A6F778279B0}" type="presOf" srcId="{1C6F4F9E-50A4-4AE8-96A6-D110EE04A8E2}" destId="{177724EB-8365-449E-826B-6D0D8A8F6CD3}" srcOrd="0" destOrd="0" presId="urn:microsoft.com/office/officeart/2005/8/layout/lProcess1"/>
    <dgm:cxn modelId="{46133699-FFF3-44D9-8EBF-2B57ACE93EDD}" type="presOf" srcId="{9890DC50-321F-4AD8-9E5B-F216F2FBEBAF}" destId="{DFFFFF23-A8C3-4782-8277-4ED281FA878D}" srcOrd="0" destOrd="0" presId="urn:microsoft.com/office/officeart/2005/8/layout/lProcess1"/>
    <dgm:cxn modelId="{66CCF4E7-7A8D-4109-96D8-6BE5D723A9E4}" type="presOf" srcId="{89036CC5-6982-4A93-B82F-59083192EC20}" destId="{FF567051-2CD4-4E4B-8BB8-72FAA5E581F2}" srcOrd="0" destOrd="0" presId="urn:microsoft.com/office/officeart/2005/8/layout/lProcess1"/>
    <dgm:cxn modelId="{79BA857C-A462-41CF-93BF-5EE11AE51015}" type="presParOf" srcId="{BC38F29F-84D7-40AC-AC28-E347DC02B88B}" destId="{6EDBBDA9-6675-43E8-BCE3-53B949511CDC}" srcOrd="0" destOrd="0" presId="urn:microsoft.com/office/officeart/2005/8/layout/lProcess1"/>
    <dgm:cxn modelId="{5573DA66-B2FE-4F60-8EA7-268BE6CFBEDF}" type="presParOf" srcId="{6EDBBDA9-6675-43E8-BCE3-53B949511CDC}" destId="{177724EB-8365-449E-826B-6D0D8A8F6CD3}" srcOrd="0" destOrd="0" presId="urn:microsoft.com/office/officeart/2005/8/layout/lProcess1"/>
    <dgm:cxn modelId="{8717D555-05CA-447B-947F-D67E34D4D7C4}" type="presParOf" srcId="{6EDBBDA9-6675-43E8-BCE3-53B949511CDC}" destId="{FF567051-2CD4-4E4B-8BB8-72FAA5E581F2}" srcOrd="1" destOrd="0" presId="urn:microsoft.com/office/officeart/2005/8/layout/lProcess1"/>
    <dgm:cxn modelId="{4A950212-658A-4D81-A1E2-2D0AD1FA8BEC}" type="presParOf" srcId="{6EDBBDA9-6675-43E8-BCE3-53B949511CDC}" destId="{9F83D727-3C47-47F1-8987-B38327412F0C}" srcOrd="2" destOrd="0" presId="urn:microsoft.com/office/officeart/2005/8/layout/lProcess1"/>
    <dgm:cxn modelId="{E1029919-8159-4000-ABCC-98FAF6413584}" type="presParOf" srcId="{BC38F29F-84D7-40AC-AC28-E347DC02B88B}" destId="{7E5E28B8-7FC1-48D1-87B3-BFAB5604D985}" srcOrd="1" destOrd="0" presId="urn:microsoft.com/office/officeart/2005/8/layout/lProcess1"/>
    <dgm:cxn modelId="{F421B51A-5DAF-46AA-9EBD-74A47B3166DE}" type="presParOf" srcId="{BC38F29F-84D7-40AC-AC28-E347DC02B88B}" destId="{76317821-AD7D-4C5A-9EC9-7582165490A7}" srcOrd="2" destOrd="0" presId="urn:microsoft.com/office/officeart/2005/8/layout/lProcess1"/>
    <dgm:cxn modelId="{8CB40F15-EBA2-441E-8B67-1AC390CDDF86}" type="presParOf" srcId="{76317821-AD7D-4C5A-9EC9-7582165490A7}" destId="{175602E3-4598-48FF-BEFE-ED4AE2D4F75A}" srcOrd="0" destOrd="0" presId="urn:microsoft.com/office/officeart/2005/8/layout/lProcess1"/>
    <dgm:cxn modelId="{64EBE5CA-5124-4724-95F9-70779FC770AE}" type="presParOf" srcId="{76317821-AD7D-4C5A-9EC9-7582165490A7}" destId="{5FA7206B-3053-4FEB-AA85-48D3CC7CC2C3}" srcOrd="1" destOrd="0" presId="urn:microsoft.com/office/officeart/2005/8/layout/lProcess1"/>
    <dgm:cxn modelId="{52055D8A-FCDC-4E51-AE3C-064CA5BB0C1B}" type="presParOf" srcId="{76317821-AD7D-4C5A-9EC9-7582165490A7}" destId="{107CC7D8-892C-4A6B-B912-9F1D0FA944F7}" srcOrd="2" destOrd="0" presId="urn:microsoft.com/office/officeart/2005/8/layout/lProcess1"/>
    <dgm:cxn modelId="{8374828D-F73D-48A3-AB5F-9CF724D29C8B}" type="presParOf" srcId="{76317821-AD7D-4C5A-9EC9-7582165490A7}" destId="{4120034D-BFEB-4FAF-B7BD-9FA9B28F3832}" srcOrd="3" destOrd="0" presId="urn:microsoft.com/office/officeart/2005/8/layout/lProcess1"/>
    <dgm:cxn modelId="{D9724EE6-3887-472C-AA38-2758EB2D6C4A}" type="presParOf" srcId="{76317821-AD7D-4C5A-9EC9-7582165490A7}" destId="{66627402-010B-4B02-9C56-D0C9E46A07EF}" srcOrd="4" destOrd="0" presId="urn:microsoft.com/office/officeart/2005/8/layout/lProcess1"/>
    <dgm:cxn modelId="{60CDB004-73A2-4A16-9D71-31D1F6CE5ACC}" type="presParOf" srcId="{BC38F29F-84D7-40AC-AC28-E347DC02B88B}" destId="{A6010E96-BEC6-421B-85A4-1198B270FC16}" srcOrd="3" destOrd="0" presId="urn:microsoft.com/office/officeart/2005/8/layout/lProcess1"/>
    <dgm:cxn modelId="{DB8C1530-5E29-4807-A6E6-558201803C88}" type="presParOf" srcId="{BC38F29F-84D7-40AC-AC28-E347DC02B88B}" destId="{277EE3AD-73CF-42A3-B8D6-9F41C08559E3}" srcOrd="4" destOrd="0" presId="urn:microsoft.com/office/officeart/2005/8/layout/lProcess1"/>
    <dgm:cxn modelId="{093F5FB2-E59F-4B9D-A28A-9C4817D89B0C}" type="presParOf" srcId="{277EE3AD-73CF-42A3-B8D6-9F41C08559E3}" destId="{DFFFFF23-A8C3-4782-8277-4ED281FA878D}" srcOrd="0" destOrd="0" presId="urn:microsoft.com/office/officeart/2005/8/layout/lProcess1"/>
    <dgm:cxn modelId="{9014D84A-BA5E-4692-AFA0-A547714BDD89}" type="presParOf" srcId="{277EE3AD-73CF-42A3-B8D6-9F41C08559E3}" destId="{09336989-4D07-4927-BC4A-58A684209C41}" srcOrd="1" destOrd="0" presId="urn:microsoft.com/office/officeart/2005/8/layout/lProcess1"/>
    <dgm:cxn modelId="{7F927902-5D73-4D6A-B93C-B05B9B86C591}" type="presParOf" srcId="{277EE3AD-73CF-42A3-B8D6-9F41C08559E3}" destId="{BE32A881-FA80-4C2F-8169-AB5BD63CCD15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7A3B7-4A1C-4C65-83A5-5B5CC8852DC2}" type="datetimeFigureOut">
              <a:rPr lang="en-IN" smtClean="0"/>
              <a:pPr/>
              <a:t>20-10-2016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13635-426C-4624-BC0B-2BEBA41EA3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7A3B7-4A1C-4C65-83A5-5B5CC8852DC2}" type="datetimeFigureOut">
              <a:rPr lang="en-IN" smtClean="0"/>
              <a:pPr/>
              <a:t>20-10-2016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13635-426C-4624-BC0B-2BEBA41EA3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7A3B7-4A1C-4C65-83A5-5B5CC8852DC2}" type="datetimeFigureOut">
              <a:rPr lang="en-IN" smtClean="0"/>
              <a:pPr/>
              <a:t>20-10-2016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13635-426C-4624-BC0B-2BEBA41EA3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7A3B7-4A1C-4C65-83A5-5B5CC8852DC2}" type="datetimeFigureOut">
              <a:rPr lang="en-IN" smtClean="0"/>
              <a:pPr/>
              <a:t>20-10-2016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13635-426C-4624-BC0B-2BEBA41EA3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7A3B7-4A1C-4C65-83A5-5B5CC8852DC2}" type="datetimeFigureOut">
              <a:rPr lang="en-IN" smtClean="0"/>
              <a:pPr/>
              <a:t>20-10-2016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13635-426C-4624-BC0B-2BEBA41EA3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7A3B7-4A1C-4C65-83A5-5B5CC8852DC2}" type="datetimeFigureOut">
              <a:rPr lang="en-IN" smtClean="0"/>
              <a:pPr/>
              <a:t>20-10-2016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13635-426C-4624-BC0B-2BEBA41EA3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7A3B7-4A1C-4C65-83A5-5B5CC8852DC2}" type="datetimeFigureOut">
              <a:rPr lang="en-IN" smtClean="0"/>
              <a:pPr/>
              <a:t>20-10-2016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13635-426C-4624-BC0B-2BEBA41EA3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7A3B7-4A1C-4C65-83A5-5B5CC8852DC2}" type="datetimeFigureOut">
              <a:rPr lang="en-IN" smtClean="0"/>
              <a:pPr/>
              <a:t>20-10-2016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13635-426C-4624-BC0B-2BEBA41EA3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7A3B7-4A1C-4C65-83A5-5B5CC8852DC2}" type="datetimeFigureOut">
              <a:rPr lang="en-IN" smtClean="0"/>
              <a:pPr/>
              <a:t>20-10-2016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13635-426C-4624-BC0B-2BEBA41EA3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7A3B7-4A1C-4C65-83A5-5B5CC8852DC2}" type="datetimeFigureOut">
              <a:rPr lang="en-IN" smtClean="0"/>
              <a:pPr/>
              <a:t>20-10-2016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13635-426C-4624-BC0B-2BEBA41EA3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7A3B7-4A1C-4C65-83A5-5B5CC8852DC2}" type="datetimeFigureOut">
              <a:rPr lang="en-IN" smtClean="0"/>
              <a:pPr/>
              <a:t>20-10-2016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13635-426C-4624-BC0B-2BEBA41EA31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7A3B7-4A1C-4C65-83A5-5B5CC8852DC2}" type="datetimeFigureOut">
              <a:rPr lang="en-IN" smtClean="0"/>
              <a:pPr/>
              <a:t>20-10-2016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13635-426C-4624-BC0B-2BEBA41EA310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Acquired heart disease and pregnancy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 smtClean="0"/>
              <a:t>Dr </a:t>
            </a:r>
            <a:r>
              <a:rPr lang="en-IN" smtClean="0"/>
              <a:t>Sherief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Valvular</a:t>
            </a:r>
            <a:r>
              <a:rPr lang="en-US" sz="3200" dirty="0" smtClean="0"/>
              <a:t> heart disease in pregnancy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sz="2400" b="1" dirty="0" err="1" smtClean="0"/>
              <a:t>Valvular</a:t>
            </a:r>
            <a:r>
              <a:rPr lang="en-IN" sz="2400" b="1" dirty="0" smtClean="0"/>
              <a:t> heart disease</a:t>
            </a:r>
            <a:r>
              <a:rPr lang="en-IN" sz="2400" dirty="0" smtClean="0"/>
              <a:t> </a:t>
            </a:r>
          </a:p>
          <a:p>
            <a:r>
              <a:rPr lang="en-IN" sz="2400" dirty="0" smtClean="0"/>
              <a:t>Study of pregnancy complicated by RHD (519 patients)</a:t>
            </a:r>
          </a:p>
          <a:p>
            <a:pPr lvl="1"/>
            <a:r>
              <a:rPr lang="en-US" sz="2400" dirty="0" smtClean="0"/>
              <a:t>MS : 61%</a:t>
            </a:r>
            <a:endParaRPr lang="en-IN" sz="2400" dirty="0" smtClean="0"/>
          </a:p>
          <a:p>
            <a:pPr lvl="1"/>
            <a:r>
              <a:rPr lang="en-IN" sz="2400" dirty="0" smtClean="0"/>
              <a:t>MR : 33%</a:t>
            </a:r>
          </a:p>
          <a:p>
            <a:pPr lvl="1"/>
            <a:r>
              <a:rPr lang="en-IN" sz="2400" dirty="0" smtClean="0"/>
              <a:t>AR  :  6%</a:t>
            </a:r>
          </a:p>
          <a:p>
            <a:pPr>
              <a:buNone/>
            </a:pPr>
            <a:r>
              <a:rPr lang="en-IN" sz="2400" dirty="0" smtClean="0"/>
              <a:t>	</a:t>
            </a:r>
            <a:r>
              <a:rPr lang="en-IN" sz="1800" i="1" dirty="0" smtClean="0">
                <a:solidFill>
                  <a:srgbClr val="C00000"/>
                </a:solidFill>
              </a:rPr>
              <a:t>McFaul PB et al. Pregnancy complicated by maternal heart disease. A review of 519 women. Br J </a:t>
            </a:r>
            <a:r>
              <a:rPr lang="en-IN" sz="1800" i="1" dirty="0" err="1" smtClean="0">
                <a:solidFill>
                  <a:srgbClr val="C00000"/>
                </a:solidFill>
              </a:rPr>
              <a:t>Obstet</a:t>
            </a:r>
            <a:r>
              <a:rPr lang="en-IN" sz="1800" i="1" dirty="0" smtClean="0">
                <a:solidFill>
                  <a:srgbClr val="C00000"/>
                </a:solidFill>
              </a:rPr>
              <a:t> </a:t>
            </a:r>
            <a:r>
              <a:rPr lang="en-IN" sz="1800" i="1" dirty="0" err="1" smtClean="0">
                <a:solidFill>
                  <a:srgbClr val="C00000"/>
                </a:solidFill>
              </a:rPr>
              <a:t>Gynaecol</a:t>
            </a:r>
            <a:r>
              <a:rPr lang="en-IN" sz="1800" i="1" dirty="0" smtClean="0">
                <a:solidFill>
                  <a:srgbClr val="C00000"/>
                </a:solidFill>
              </a:rPr>
              <a:t> 1988</a:t>
            </a:r>
            <a:endParaRPr lang="en-IN" sz="2400" i="1" dirty="0" smtClean="0">
              <a:solidFill>
                <a:srgbClr val="C00000"/>
              </a:solidFill>
            </a:endParaRPr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Valvular</a:t>
            </a:r>
            <a:r>
              <a:rPr lang="en-US" sz="3200" dirty="0" smtClean="0"/>
              <a:t> heart disease in pregnancy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2400" b="1" dirty="0" smtClean="0"/>
              <a:t>Risk according to valve lesion</a:t>
            </a:r>
            <a:r>
              <a:rPr lang="en-IN" sz="2400" dirty="0" smtClean="0"/>
              <a:t> </a:t>
            </a:r>
          </a:p>
          <a:p>
            <a:pPr>
              <a:buNone/>
            </a:pPr>
            <a:r>
              <a:rPr lang="en-IN" sz="2400" dirty="0" smtClean="0">
                <a:solidFill>
                  <a:srgbClr val="C00000"/>
                </a:solidFill>
              </a:rPr>
              <a:t>	ACC/AHA 2006 </a:t>
            </a:r>
            <a:r>
              <a:rPr lang="en-IN" sz="2400" dirty="0" err="1" smtClean="0">
                <a:solidFill>
                  <a:srgbClr val="C00000"/>
                </a:solidFill>
              </a:rPr>
              <a:t>valvular</a:t>
            </a:r>
            <a:r>
              <a:rPr lang="en-IN" sz="2400" dirty="0" smtClean="0">
                <a:solidFill>
                  <a:srgbClr val="C00000"/>
                </a:solidFill>
              </a:rPr>
              <a:t> guidelines  </a:t>
            </a:r>
            <a:r>
              <a:rPr lang="en-IN" sz="2000" dirty="0" smtClean="0"/>
              <a:t>(2008 focused update)  </a:t>
            </a:r>
            <a:r>
              <a:rPr lang="en-IN" sz="2400" dirty="0" smtClean="0"/>
              <a:t>and the </a:t>
            </a:r>
            <a:r>
              <a:rPr lang="en-IN" sz="2400" dirty="0" smtClean="0">
                <a:solidFill>
                  <a:srgbClr val="C00000"/>
                </a:solidFill>
              </a:rPr>
              <a:t>2007 ESC guidelines</a:t>
            </a:r>
          </a:p>
          <a:p>
            <a:pPr>
              <a:buNone/>
            </a:pPr>
            <a:r>
              <a:rPr lang="en-IN" sz="2400" dirty="0" smtClean="0"/>
              <a:t>Settings associated with high maternal and/or </a:t>
            </a:r>
            <a:r>
              <a:rPr lang="en-IN" sz="2400" dirty="0" err="1" smtClean="0"/>
              <a:t>fetal</a:t>
            </a:r>
            <a:r>
              <a:rPr lang="en-IN" sz="2400" dirty="0" smtClean="0"/>
              <a:t> risk:</a:t>
            </a:r>
          </a:p>
          <a:p>
            <a:pPr>
              <a:buNone/>
            </a:pPr>
            <a:endParaRPr lang="en-IN" sz="1100" dirty="0" smtClean="0"/>
          </a:p>
          <a:p>
            <a:r>
              <a:rPr lang="en-IN" sz="2000" dirty="0" smtClean="0"/>
              <a:t>Severe AS with or without symptoms</a:t>
            </a:r>
          </a:p>
          <a:p>
            <a:r>
              <a:rPr lang="en-IN" sz="2000" dirty="0" smtClean="0"/>
              <a:t>Symptomatic MS (NYHA class II to IV)</a:t>
            </a:r>
          </a:p>
          <a:p>
            <a:r>
              <a:rPr lang="en-IN" sz="2000" dirty="0" smtClean="0"/>
              <a:t>AR or MR with NYHA class III to IV symptoms</a:t>
            </a:r>
          </a:p>
          <a:p>
            <a:r>
              <a:rPr lang="en-IN" sz="2000" dirty="0" smtClean="0"/>
              <a:t>Aortic and/or mitral valve disease with severe LV dysfunction </a:t>
            </a:r>
            <a:r>
              <a:rPr lang="en-IN" sz="1800" dirty="0" smtClean="0"/>
              <a:t>(LVEF &lt; 40%) </a:t>
            </a:r>
            <a:r>
              <a:rPr lang="en-IN" sz="2000" dirty="0" smtClean="0"/>
              <a:t>or severe PAH </a:t>
            </a:r>
            <a:r>
              <a:rPr lang="en-IN" sz="1800" dirty="0" smtClean="0"/>
              <a:t>(PAP &gt;75% of systemic pressure)</a:t>
            </a:r>
            <a:endParaRPr lang="en-IN" sz="2000" dirty="0" smtClean="0"/>
          </a:p>
          <a:p>
            <a:r>
              <a:rPr lang="en-IN" sz="2000" dirty="0" err="1" smtClean="0"/>
              <a:t>Marfan</a:t>
            </a:r>
            <a:r>
              <a:rPr lang="en-IN" sz="2000" dirty="0" smtClean="0"/>
              <a:t> syndrome with or without AR</a:t>
            </a:r>
          </a:p>
          <a:p>
            <a:r>
              <a:rPr lang="en-IN" sz="2000" dirty="0" smtClean="0"/>
              <a:t>Mechanical prosthetic valve requiring anticoagulation</a:t>
            </a:r>
          </a:p>
          <a:p>
            <a:endParaRPr lang="en-IN" sz="2400" dirty="0"/>
          </a:p>
        </p:txBody>
      </p:sp>
      <p:sp>
        <p:nvSpPr>
          <p:cNvPr id="4" name="Rectangle 3"/>
          <p:cNvSpPr/>
          <p:nvPr/>
        </p:nvSpPr>
        <p:spPr>
          <a:xfrm>
            <a:off x="323528" y="1268760"/>
            <a:ext cx="8820472" cy="504056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683568" y="1628800"/>
            <a:ext cx="792088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400" dirty="0" smtClean="0"/>
              <a:t>Settings associated with low maternal and/or </a:t>
            </a:r>
            <a:r>
              <a:rPr lang="en-IN" sz="2400" dirty="0" err="1" smtClean="0"/>
              <a:t>fetal</a:t>
            </a:r>
            <a:r>
              <a:rPr lang="en-IN" sz="2400" dirty="0" smtClean="0"/>
              <a:t> risk:</a:t>
            </a:r>
          </a:p>
          <a:p>
            <a:pPr>
              <a:buNone/>
            </a:pPr>
            <a:endParaRPr lang="en-IN" sz="2000" dirty="0" smtClean="0"/>
          </a:p>
          <a:p>
            <a:r>
              <a:rPr lang="en-IN" sz="2000" dirty="0" smtClean="0"/>
              <a:t>Asymptomatic AS with an </a:t>
            </a:r>
            <a:r>
              <a:rPr lang="en-IN" sz="2000" dirty="0" smtClean="0">
                <a:solidFill>
                  <a:srgbClr val="C00000"/>
                </a:solidFill>
              </a:rPr>
              <a:t>LVEF &gt;50% </a:t>
            </a:r>
            <a:r>
              <a:rPr lang="en-IN" sz="2000" dirty="0" smtClean="0"/>
              <a:t>and a mean gradient &lt; 25 mmHg</a:t>
            </a:r>
          </a:p>
          <a:p>
            <a:endParaRPr lang="en-IN" sz="2000" dirty="0" smtClean="0"/>
          </a:p>
          <a:p>
            <a:r>
              <a:rPr lang="en-IN" sz="2000" dirty="0" smtClean="0"/>
              <a:t>AR / MR with no or mild symptoms </a:t>
            </a:r>
            <a:r>
              <a:rPr lang="en-IN" sz="2000" dirty="0" smtClean="0">
                <a:solidFill>
                  <a:srgbClr val="C00000"/>
                </a:solidFill>
              </a:rPr>
              <a:t>(NYHA class I to II)</a:t>
            </a:r>
          </a:p>
          <a:p>
            <a:endParaRPr lang="en-IN" sz="2000" dirty="0" smtClean="0">
              <a:solidFill>
                <a:srgbClr val="C00000"/>
              </a:solidFill>
            </a:endParaRPr>
          </a:p>
          <a:p>
            <a:r>
              <a:rPr lang="en-IN" sz="2000" dirty="0" smtClean="0"/>
              <a:t>MVP with mild to moderate MR with an LVEF &gt;50 %</a:t>
            </a:r>
          </a:p>
          <a:p>
            <a:endParaRPr lang="en-IN" sz="2000" dirty="0" smtClean="0"/>
          </a:p>
          <a:p>
            <a:r>
              <a:rPr lang="en-IN" sz="2000" dirty="0" smtClean="0"/>
              <a:t>Mild MS (</a:t>
            </a:r>
            <a:r>
              <a:rPr lang="en-IN" sz="2000" dirty="0" smtClean="0">
                <a:solidFill>
                  <a:srgbClr val="C00000"/>
                </a:solidFill>
              </a:rPr>
              <a:t>MVA &gt;1.5 cm</a:t>
            </a:r>
            <a:r>
              <a:rPr lang="en-IN" sz="2000" baseline="30000" dirty="0" smtClean="0">
                <a:solidFill>
                  <a:srgbClr val="C00000"/>
                </a:solidFill>
              </a:rPr>
              <a:t>2</a:t>
            </a:r>
            <a:r>
              <a:rPr lang="en-IN" sz="2000" dirty="0" smtClean="0">
                <a:solidFill>
                  <a:srgbClr val="C00000"/>
                </a:solidFill>
              </a:rPr>
              <a:t> </a:t>
            </a:r>
            <a:r>
              <a:rPr lang="en-IN" sz="2000" dirty="0" smtClean="0"/>
              <a:t>and a </a:t>
            </a:r>
            <a:r>
              <a:rPr lang="en-IN" sz="2000" dirty="0" smtClean="0">
                <a:solidFill>
                  <a:srgbClr val="C00000"/>
                </a:solidFill>
              </a:rPr>
              <a:t>mean gradient &lt; 5 mmHg</a:t>
            </a:r>
            <a:r>
              <a:rPr lang="en-IN" sz="2000" dirty="0" smtClean="0"/>
              <a:t>) without severe PAH (PAP &gt;75% of systemic pressure)</a:t>
            </a:r>
          </a:p>
          <a:p>
            <a:endParaRPr lang="en-IN" sz="2000" dirty="0" smtClean="0"/>
          </a:p>
          <a:p>
            <a:r>
              <a:rPr lang="en-IN" sz="2000" dirty="0" smtClean="0"/>
              <a:t>Mild to moderate PS</a:t>
            </a:r>
          </a:p>
          <a:p>
            <a:endParaRPr lang="en-IN" sz="2000" dirty="0" smtClean="0"/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Valvular</a:t>
            </a:r>
            <a:r>
              <a:rPr lang="en-US" sz="3200" dirty="0" smtClean="0"/>
              <a:t> heart disease in pregnancy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000" b="1" dirty="0" smtClean="0"/>
              <a:t>Clinical course and management of valve disease</a:t>
            </a:r>
            <a:r>
              <a:rPr lang="en-IN" sz="2000" dirty="0" smtClean="0"/>
              <a:t> </a:t>
            </a:r>
          </a:p>
          <a:p>
            <a:r>
              <a:rPr lang="en-IN" sz="2000" dirty="0" smtClean="0"/>
              <a:t>Cardiac surgery should be avoided, if possible, during pregnancy </a:t>
            </a:r>
          </a:p>
          <a:p>
            <a:pPr lvl="1"/>
            <a:r>
              <a:rPr lang="en-IN" sz="2000" dirty="0" smtClean="0"/>
              <a:t>Maternal risks : Same as in </a:t>
            </a:r>
            <a:r>
              <a:rPr lang="en-IN" sz="2000" dirty="0" err="1" smtClean="0"/>
              <a:t>nonpregnant</a:t>
            </a:r>
            <a:r>
              <a:rPr lang="en-IN" sz="2000" dirty="0" smtClean="0"/>
              <a:t> women </a:t>
            </a:r>
          </a:p>
          <a:p>
            <a:pPr lvl="1"/>
            <a:r>
              <a:rPr lang="en-IN" sz="2000" dirty="0" smtClean="0"/>
              <a:t>Cardiopulmonary bypass </a:t>
            </a:r>
            <a:r>
              <a:rPr lang="en-IN" sz="2000" dirty="0" smtClean="0">
                <a:sym typeface="Wingdings" pitchFamily="2" charset="2"/>
              </a:rPr>
              <a:t> S</a:t>
            </a:r>
            <a:r>
              <a:rPr lang="en-IN" sz="2000" dirty="0" smtClean="0"/>
              <a:t>ignificant risk for the </a:t>
            </a:r>
            <a:r>
              <a:rPr lang="en-IN" sz="2000" dirty="0" err="1" smtClean="0"/>
              <a:t>fetus</a:t>
            </a:r>
            <a:endParaRPr lang="en-IN" sz="2000" dirty="0" smtClean="0"/>
          </a:p>
          <a:p>
            <a:pPr lvl="1"/>
            <a:endParaRPr lang="en-IN" sz="2000" dirty="0" smtClean="0"/>
          </a:p>
          <a:p>
            <a:r>
              <a:rPr lang="en-IN" sz="2000" dirty="0" smtClean="0"/>
              <a:t>Early pregnancy with one of the high risk valve lesions </a:t>
            </a:r>
            <a:r>
              <a:rPr lang="en-IN" sz="2000" dirty="0" smtClean="0">
                <a:sym typeface="Wingdings" pitchFamily="2" charset="2"/>
              </a:rPr>
              <a:t></a:t>
            </a:r>
            <a:r>
              <a:rPr lang="en-IN" sz="2000" dirty="0" smtClean="0"/>
              <a:t> Termination of pregnancy </a:t>
            </a:r>
            <a:r>
              <a:rPr lang="en-IN" sz="2000" dirty="0" smtClean="0">
                <a:sym typeface="Wingdings" pitchFamily="2" charset="2"/>
              </a:rPr>
              <a:t> C</a:t>
            </a:r>
            <a:r>
              <a:rPr lang="en-IN" sz="2000" dirty="0" smtClean="0"/>
              <a:t>orrective surgery </a:t>
            </a:r>
            <a:r>
              <a:rPr lang="en-IN" sz="1600" dirty="0" smtClean="0"/>
              <a:t>(before another attempt at pregnancy) </a:t>
            </a:r>
            <a:r>
              <a:rPr lang="en-IN" sz="2000" dirty="0" smtClean="0"/>
              <a:t>is recommended</a:t>
            </a:r>
          </a:p>
          <a:p>
            <a:endParaRPr lang="en-IN" sz="2000" dirty="0" smtClean="0"/>
          </a:p>
          <a:p>
            <a:r>
              <a:rPr lang="en-IN" sz="2000" dirty="0" smtClean="0"/>
              <a:t>If the mother declines termination </a:t>
            </a:r>
            <a:r>
              <a:rPr lang="en-IN" sz="2000" dirty="0" smtClean="0">
                <a:sym typeface="Wingdings" pitchFamily="2" charset="2"/>
              </a:rPr>
              <a:t> </a:t>
            </a:r>
            <a:r>
              <a:rPr lang="en-IN" sz="2000" dirty="0" smtClean="0"/>
              <a:t>Medical management (as per ACC/AHA guidelines) </a:t>
            </a:r>
            <a:r>
              <a:rPr lang="en-IN" sz="2000" dirty="0" smtClean="0">
                <a:sym typeface="Wingdings" pitchFamily="2" charset="2"/>
              </a:rPr>
              <a:t></a:t>
            </a:r>
            <a:r>
              <a:rPr lang="en-IN" sz="2000" dirty="0" smtClean="0"/>
              <a:t> Intervention (only for refractory NYHA class III or IV symptoms)</a:t>
            </a:r>
          </a:p>
          <a:p>
            <a:endParaRPr lang="en-IN" sz="2000" dirty="0"/>
          </a:p>
        </p:txBody>
      </p:sp>
      <p:sp>
        <p:nvSpPr>
          <p:cNvPr id="4" name="Rectangle 3"/>
          <p:cNvSpPr/>
          <p:nvPr/>
        </p:nvSpPr>
        <p:spPr>
          <a:xfrm>
            <a:off x="0" y="1556792"/>
            <a:ext cx="9144000" cy="489654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467544" y="1340768"/>
            <a:ext cx="80648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b="1" dirty="0" smtClean="0"/>
              <a:t>Cardiac surgery</a:t>
            </a:r>
          </a:p>
          <a:p>
            <a:pPr>
              <a:buNone/>
            </a:pPr>
            <a:endParaRPr lang="en-IN" sz="2400" b="1" dirty="0" smtClean="0"/>
          </a:p>
          <a:p>
            <a:pPr>
              <a:buFont typeface="Arial" pitchFamily="34" charset="0"/>
              <a:buChar char="•"/>
            </a:pPr>
            <a:r>
              <a:rPr lang="en-IN" sz="2400" dirty="0" smtClean="0"/>
              <a:t>    Delay surgery (if possible) until the </a:t>
            </a:r>
            <a:r>
              <a:rPr lang="en-IN" sz="2400" dirty="0" err="1" smtClean="0"/>
              <a:t>fetus</a:t>
            </a:r>
            <a:r>
              <a:rPr lang="en-IN" sz="2400" dirty="0" smtClean="0"/>
              <a:t> is viable</a:t>
            </a:r>
          </a:p>
          <a:p>
            <a:endParaRPr lang="en-IN" sz="2400" dirty="0" smtClean="0"/>
          </a:p>
          <a:p>
            <a:pPr>
              <a:buFont typeface="Arial" pitchFamily="34" charset="0"/>
              <a:buChar char="•"/>
            </a:pPr>
            <a:r>
              <a:rPr lang="en-IN" sz="2400" dirty="0" smtClean="0"/>
              <a:t>    </a:t>
            </a:r>
            <a:r>
              <a:rPr lang="en-IN" sz="2400" dirty="0" err="1" smtClean="0"/>
              <a:t>Cesarean</a:t>
            </a:r>
            <a:r>
              <a:rPr lang="en-IN" sz="2400" dirty="0" smtClean="0"/>
              <a:t> delivery as part of a combined procedure</a:t>
            </a:r>
          </a:p>
          <a:p>
            <a:endParaRPr lang="en-IN" sz="2400" dirty="0" smtClean="0"/>
          </a:p>
          <a:p>
            <a:pPr>
              <a:buFont typeface="Arial" pitchFamily="34" charset="0"/>
              <a:buChar char="•"/>
            </a:pPr>
            <a:r>
              <a:rPr lang="en-IN" sz="2400" dirty="0" smtClean="0"/>
              <a:t>    Best time for surgery -- Second trimester</a:t>
            </a:r>
          </a:p>
          <a:p>
            <a:pPr lvl="1"/>
            <a:r>
              <a:rPr lang="en-IN" sz="2000" dirty="0" smtClean="0"/>
              <a:t>    Potential risks of </a:t>
            </a:r>
            <a:r>
              <a:rPr lang="en-IN" sz="2000" dirty="0" err="1" smtClean="0"/>
              <a:t>teratogenicity</a:t>
            </a:r>
            <a:r>
              <a:rPr lang="en-IN" sz="2000" dirty="0" smtClean="0"/>
              <a:t> from medication </a:t>
            </a:r>
          </a:p>
          <a:p>
            <a:pPr lvl="1"/>
            <a:r>
              <a:rPr lang="en-IN" sz="2000" dirty="0" smtClean="0"/>
              <a:t>    X-ray exposure</a:t>
            </a:r>
          </a:p>
          <a:p>
            <a:pPr lvl="1"/>
            <a:r>
              <a:rPr lang="en-IN" sz="2000" dirty="0" smtClean="0"/>
              <a:t>    Premature delivery</a:t>
            </a:r>
          </a:p>
          <a:p>
            <a:endParaRPr lang="en-IN" sz="2400" dirty="0" smtClean="0"/>
          </a:p>
          <a:p>
            <a:endParaRPr lang="en-IN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6588224" y="3933056"/>
            <a:ext cx="0" cy="1008112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948264" y="4221088"/>
            <a:ext cx="568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Low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Mitral </a:t>
            </a:r>
            <a:r>
              <a:rPr lang="en-US" sz="3600" dirty="0" err="1" smtClean="0"/>
              <a:t>stenosis</a:t>
            </a:r>
            <a:r>
              <a:rPr lang="en-US" sz="3600" dirty="0" smtClean="0"/>
              <a:t> in pregnancy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>
            <a:noAutofit/>
          </a:bodyPr>
          <a:lstStyle/>
          <a:p>
            <a:r>
              <a:rPr lang="en-IN" sz="2400" dirty="0" smtClean="0"/>
              <a:t> MS in women of childbearing age is nearly always rheumatic in origin</a:t>
            </a:r>
          </a:p>
          <a:p>
            <a:endParaRPr lang="en-IN" sz="2400" dirty="0" smtClean="0"/>
          </a:p>
          <a:p>
            <a:r>
              <a:rPr lang="en-IN" sz="2400" dirty="0" smtClean="0"/>
              <a:t>Women </a:t>
            </a:r>
            <a:r>
              <a:rPr lang="en-IN" sz="2400" dirty="0"/>
              <a:t>with </a:t>
            </a:r>
            <a:r>
              <a:rPr lang="en-IN" sz="2400" dirty="0" smtClean="0"/>
              <a:t>RHD </a:t>
            </a:r>
            <a:r>
              <a:rPr lang="en-IN" sz="1800" dirty="0" smtClean="0"/>
              <a:t>(MS being most common) </a:t>
            </a:r>
            <a:r>
              <a:rPr lang="en-IN" sz="2400" dirty="0" smtClean="0"/>
              <a:t>:  </a:t>
            </a:r>
            <a:r>
              <a:rPr lang="en-IN" sz="2400" dirty="0">
                <a:solidFill>
                  <a:srgbClr val="C00000"/>
                </a:solidFill>
              </a:rPr>
              <a:t>&lt;</a:t>
            </a:r>
            <a:r>
              <a:rPr lang="en-IN" sz="2400" dirty="0" smtClean="0">
                <a:solidFill>
                  <a:srgbClr val="C00000"/>
                </a:solidFill>
              </a:rPr>
              <a:t>25% </a:t>
            </a:r>
            <a:r>
              <a:rPr lang="en-IN" sz="2400" dirty="0" smtClean="0"/>
              <a:t>of </a:t>
            </a:r>
            <a:r>
              <a:rPr lang="en-IN" sz="2400" dirty="0"/>
              <a:t>the pregnant women with heart </a:t>
            </a:r>
            <a:r>
              <a:rPr lang="en-IN" sz="2400" dirty="0" smtClean="0"/>
              <a:t>disease   (US and Canada) </a:t>
            </a:r>
          </a:p>
          <a:p>
            <a:endParaRPr lang="en-IN" sz="2400" dirty="0" smtClean="0"/>
          </a:p>
          <a:p>
            <a:r>
              <a:rPr lang="en-IN" sz="2400" dirty="0" smtClean="0"/>
              <a:t>MS </a:t>
            </a:r>
            <a:r>
              <a:rPr lang="en-IN" sz="2400" dirty="0"/>
              <a:t>is a common condition in pregnant women </a:t>
            </a:r>
            <a:r>
              <a:rPr lang="en-IN" sz="2400" dirty="0" smtClean="0"/>
              <a:t>where RHD is prevalent</a:t>
            </a:r>
          </a:p>
          <a:p>
            <a:endParaRPr lang="en-IN" sz="2400" dirty="0" smtClean="0"/>
          </a:p>
          <a:p>
            <a:r>
              <a:rPr lang="en-IN" sz="2400" dirty="0" smtClean="0"/>
              <a:t>Report of 1194 pregnancies in women with heart disease in three studies </a:t>
            </a:r>
            <a:r>
              <a:rPr lang="en-IN" sz="2000" dirty="0" smtClean="0"/>
              <a:t>(Brazil, Turkey and Senegal) </a:t>
            </a:r>
            <a:r>
              <a:rPr lang="en-IN" sz="2400" dirty="0" smtClean="0"/>
              <a:t>-- RHD was </a:t>
            </a:r>
            <a:r>
              <a:rPr lang="en-IN" sz="2400" dirty="0"/>
              <a:t>the underlying cause in </a:t>
            </a:r>
            <a:r>
              <a:rPr lang="en-IN" sz="2400" dirty="0" smtClean="0">
                <a:solidFill>
                  <a:srgbClr val="C00000"/>
                </a:solidFill>
              </a:rPr>
              <a:t>56-88% </a:t>
            </a:r>
            <a:r>
              <a:rPr lang="en-IN" sz="2400" dirty="0"/>
              <a:t>of </a:t>
            </a:r>
            <a:r>
              <a:rPr lang="en-IN" sz="2400" dirty="0" smtClean="0"/>
              <a:t>women</a:t>
            </a:r>
            <a:br>
              <a:rPr lang="en-IN" sz="2400" dirty="0" smtClean="0"/>
            </a:br>
            <a:r>
              <a:rPr lang="en-IN" sz="1400" i="1" dirty="0" smtClean="0">
                <a:solidFill>
                  <a:srgbClr val="C00000"/>
                </a:solidFill>
              </a:rPr>
              <a:t>Avila WS et al. Pregnancy in patients with heart disease: experience with 1,000 cases. </a:t>
            </a:r>
            <a:r>
              <a:rPr lang="en-IN" sz="1400" i="1" dirty="0" err="1" smtClean="0">
                <a:solidFill>
                  <a:srgbClr val="C00000"/>
                </a:solidFill>
              </a:rPr>
              <a:t>Clin</a:t>
            </a:r>
            <a:r>
              <a:rPr lang="en-IN" sz="1400" i="1" dirty="0" smtClean="0">
                <a:solidFill>
                  <a:srgbClr val="C00000"/>
                </a:solidFill>
              </a:rPr>
              <a:t> </a:t>
            </a:r>
            <a:r>
              <a:rPr lang="en-IN" sz="1400" i="1" dirty="0" err="1" smtClean="0">
                <a:solidFill>
                  <a:srgbClr val="C00000"/>
                </a:solidFill>
              </a:rPr>
              <a:t>Cardiol</a:t>
            </a:r>
            <a:r>
              <a:rPr lang="en-IN" sz="1400" i="1" dirty="0" smtClean="0">
                <a:solidFill>
                  <a:srgbClr val="C00000"/>
                </a:solidFill>
              </a:rPr>
              <a:t> 2003</a:t>
            </a:r>
          </a:p>
          <a:p>
            <a:pPr>
              <a:buNone/>
            </a:pPr>
            <a:r>
              <a:rPr lang="en-IN" sz="1400" i="1" dirty="0" smtClean="0">
                <a:solidFill>
                  <a:srgbClr val="C00000"/>
                </a:solidFill>
              </a:rPr>
              <a:t>	</a:t>
            </a:r>
            <a:r>
              <a:rPr lang="en-IN" sz="1400" i="1" dirty="0" err="1" smtClean="0">
                <a:solidFill>
                  <a:srgbClr val="C00000"/>
                </a:solidFill>
              </a:rPr>
              <a:t>Diao</a:t>
            </a:r>
            <a:r>
              <a:rPr lang="en-IN" sz="1400" i="1" dirty="0" smtClean="0">
                <a:solidFill>
                  <a:srgbClr val="C00000"/>
                </a:solidFill>
              </a:rPr>
              <a:t> M et al. Pregnancy in women with heart disease in sub-Saharan Africa. Arch </a:t>
            </a:r>
            <a:r>
              <a:rPr lang="en-IN" sz="1400" i="1" dirty="0" err="1" smtClean="0">
                <a:solidFill>
                  <a:srgbClr val="C00000"/>
                </a:solidFill>
              </a:rPr>
              <a:t>Cardiovasc</a:t>
            </a:r>
            <a:r>
              <a:rPr lang="en-IN" sz="1400" i="1" dirty="0" smtClean="0">
                <a:solidFill>
                  <a:srgbClr val="C00000"/>
                </a:solidFill>
              </a:rPr>
              <a:t> </a:t>
            </a:r>
            <a:r>
              <a:rPr lang="en-IN" sz="1400" i="1" dirty="0" err="1" smtClean="0">
                <a:solidFill>
                  <a:srgbClr val="C00000"/>
                </a:solidFill>
              </a:rPr>
              <a:t>Dis</a:t>
            </a:r>
            <a:r>
              <a:rPr lang="en-IN" sz="1400" i="1" dirty="0" smtClean="0">
                <a:solidFill>
                  <a:srgbClr val="C00000"/>
                </a:solidFill>
              </a:rPr>
              <a:t> 2011</a:t>
            </a:r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78098"/>
          </a:xfrm>
        </p:spPr>
        <p:txBody>
          <a:bodyPr>
            <a:noAutofit/>
          </a:bodyPr>
          <a:lstStyle/>
          <a:p>
            <a:r>
              <a:rPr lang="en-IN" sz="3200" dirty="0" smtClean="0"/>
              <a:t>Impact of cardiovascular changes in pregnancy in women with MS</a:t>
            </a:r>
            <a:br>
              <a:rPr lang="en-IN" sz="3200" dirty="0" smtClean="0"/>
            </a:br>
            <a:endParaRPr lang="en-IN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8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067944" y="162880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LABOUR</a:t>
            </a:r>
            <a:endParaRPr lang="en-IN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55576" y="162880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ANTEPARTUM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2400" b="1" dirty="0" smtClean="0"/>
              <a:t>Relationship between severity of MS and impact of pregnancy</a:t>
            </a:r>
            <a:endParaRPr lang="en-IN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507288" cy="5184576"/>
          </a:xfrm>
        </p:spPr>
        <p:txBody>
          <a:bodyPr>
            <a:normAutofit/>
          </a:bodyPr>
          <a:lstStyle/>
          <a:p>
            <a:r>
              <a:rPr lang="en-IN" sz="2400" dirty="0" smtClean="0"/>
              <a:t>Severity </a:t>
            </a:r>
            <a:r>
              <a:rPr lang="en-IN" sz="2400" dirty="0"/>
              <a:t>of MS </a:t>
            </a:r>
            <a:r>
              <a:rPr lang="en-IN" sz="2400" dirty="0" smtClean="0"/>
              <a:t>– </a:t>
            </a:r>
            <a:r>
              <a:rPr lang="en-IN" sz="2400" dirty="0" smtClean="0">
                <a:solidFill>
                  <a:srgbClr val="C00000"/>
                </a:solidFill>
              </a:rPr>
              <a:t>Directly related </a:t>
            </a:r>
            <a:r>
              <a:rPr lang="en-IN" sz="2400" dirty="0" smtClean="0"/>
              <a:t>to the risk </a:t>
            </a:r>
            <a:r>
              <a:rPr lang="en-IN" sz="2400" dirty="0"/>
              <a:t>of maternal </a:t>
            </a:r>
            <a:r>
              <a:rPr lang="en-IN" sz="2400" dirty="0" smtClean="0"/>
              <a:t>and </a:t>
            </a:r>
            <a:r>
              <a:rPr lang="en-IN" sz="2400" dirty="0" err="1"/>
              <a:t>fetal</a:t>
            </a:r>
            <a:r>
              <a:rPr lang="en-IN" sz="2400" dirty="0"/>
              <a:t> </a:t>
            </a:r>
            <a:r>
              <a:rPr lang="en-IN" sz="2400" dirty="0" smtClean="0"/>
              <a:t>complications</a:t>
            </a:r>
          </a:p>
          <a:p>
            <a:endParaRPr lang="en-IN" sz="1050" dirty="0" smtClean="0"/>
          </a:p>
          <a:p>
            <a:r>
              <a:rPr lang="en-IN" sz="2400" dirty="0" smtClean="0"/>
              <a:t>There </a:t>
            </a:r>
            <a:r>
              <a:rPr lang="en-IN" sz="2400" dirty="0"/>
              <a:t>is an </a:t>
            </a:r>
            <a:r>
              <a:rPr lang="en-IN" sz="2400" b="1" dirty="0">
                <a:solidFill>
                  <a:srgbClr val="C00000"/>
                </a:solidFill>
              </a:rPr>
              <a:t>incremental </a:t>
            </a:r>
            <a:r>
              <a:rPr lang="en-IN" sz="2400" b="1" dirty="0" smtClean="0">
                <a:solidFill>
                  <a:srgbClr val="C00000"/>
                </a:solidFill>
              </a:rPr>
              <a:t> increase </a:t>
            </a:r>
            <a:r>
              <a:rPr lang="en-IN" sz="2400" dirty="0"/>
              <a:t>in the frequency of maternal and </a:t>
            </a:r>
            <a:r>
              <a:rPr lang="en-IN" sz="2400" dirty="0" err="1"/>
              <a:t>fetal</a:t>
            </a:r>
            <a:r>
              <a:rPr lang="en-IN" sz="2400" dirty="0"/>
              <a:t> complications with increasing severity of </a:t>
            </a:r>
            <a:r>
              <a:rPr lang="en-IN" sz="2400" dirty="0" smtClean="0"/>
              <a:t>MS</a:t>
            </a:r>
          </a:p>
          <a:p>
            <a:endParaRPr lang="en-IN" sz="1050" dirty="0" smtClean="0"/>
          </a:p>
          <a:p>
            <a:r>
              <a:rPr lang="en-IN" sz="2400" dirty="0" smtClean="0">
                <a:solidFill>
                  <a:srgbClr val="C00000"/>
                </a:solidFill>
              </a:rPr>
              <a:t>Risk factors </a:t>
            </a:r>
            <a:r>
              <a:rPr lang="en-IN" sz="2400" dirty="0" smtClean="0"/>
              <a:t>for maternal cardiac complications </a:t>
            </a:r>
          </a:p>
          <a:p>
            <a:pPr lvl="1"/>
            <a:r>
              <a:rPr lang="en-IN" sz="2400" dirty="0" smtClean="0"/>
              <a:t>H/o </a:t>
            </a:r>
            <a:r>
              <a:rPr lang="en-IN" sz="2400" dirty="0"/>
              <a:t>cardiac complications </a:t>
            </a:r>
            <a:endParaRPr lang="en-IN" sz="2400" dirty="0" smtClean="0"/>
          </a:p>
          <a:p>
            <a:pPr lvl="2"/>
            <a:r>
              <a:rPr lang="en-IN" sz="2000" dirty="0" smtClean="0"/>
              <a:t>pulmonary </a:t>
            </a:r>
            <a:r>
              <a:rPr lang="en-IN" sz="2000" dirty="0" err="1"/>
              <a:t>edema</a:t>
            </a:r>
            <a:r>
              <a:rPr lang="en-IN" sz="2000" dirty="0"/>
              <a:t>, arrhythmias, </a:t>
            </a:r>
            <a:r>
              <a:rPr lang="en-IN" sz="2000" dirty="0" smtClean="0"/>
              <a:t>TIA </a:t>
            </a:r>
            <a:r>
              <a:rPr lang="en-IN" sz="2000" dirty="0"/>
              <a:t>or </a:t>
            </a:r>
            <a:r>
              <a:rPr lang="en-IN" sz="2000" dirty="0" smtClean="0"/>
              <a:t>stroke </a:t>
            </a:r>
            <a:r>
              <a:rPr lang="en-IN" sz="2000" dirty="0"/>
              <a:t>prior to pregnancy </a:t>
            </a:r>
            <a:endParaRPr lang="en-IN" sz="2000" dirty="0" smtClean="0"/>
          </a:p>
          <a:p>
            <a:pPr lvl="2"/>
            <a:r>
              <a:rPr lang="en-IN" sz="2000" dirty="0" smtClean="0"/>
              <a:t>poor </a:t>
            </a:r>
            <a:r>
              <a:rPr lang="en-IN" sz="2000" dirty="0"/>
              <a:t>baseline maternal functional </a:t>
            </a:r>
            <a:r>
              <a:rPr lang="en-IN" sz="2000" dirty="0" smtClean="0"/>
              <a:t>class</a:t>
            </a:r>
          </a:p>
          <a:p>
            <a:pPr lvl="2"/>
            <a:endParaRPr lang="en-IN" sz="1050" dirty="0" smtClean="0"/>
          </a:p>
          <a:p>
            <a:r>
              <a:rPr lang="en-IN" sz="2400" dirty="0" smtClean="0"/>
              <a:t>Pregnancy has any subsequent effect on the progression of disease or symptoms in women with MS? No contemporary studies </a:t>
            </a:r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67544" y="2204864"/>
          <a:ext cx="8229599" cy="2763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1368152"/>
                <a:gridCol w="1234480"/>
                <a:gridCol w="1296144"/>
                <a:gridCol w="997768"/>
                <a:gridCol w="720080"/>
                <a:gridCol w="1460847"/>
              </a:tblGrid>
              <a:tr h="370840">
                <a:tc>
                  <a:txBody>
                    <a:bodyPr/>
                    <a:lstStyle/>
                    <a:p>
                      <a:r>
                        <a:rPr lang="en-IN" b="1" dirty="0" smtClean="0"/>
                        <a:t>Severity of MS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 smtClean="0"/>
                        <a:t>No.</a:t>
                      </a:r>
                      <a:r>
                        <a:rPr lang="en-IN" b="1" baseline="0" dirty="0" smtClean="0"/>
                        <a:t> </a:t>
                      </a:r>
                      <a:r>
                        <a:rPr lang="en-IN" b="1" dirty="0" smtClean="0"/>
                        <a:t> of pregnancies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 smtClean="0"/>
                        <a:t>CHF or pulmonary </a:t>
                      </a:r>
                      <a:r>
                        <a:rPr lang="en-IN" b="1" dirty="0" err="1" smtClean="0"/>
                        <a:t>edema</a:t>
                      </a:r>
                      <a:r>
                        <a:rPr lang="en-IN" b="1" dirty="0" smtClean="0"/>
                        <a:t>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 smtClean="0"/>
                        <a:t>Arrhythmia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 smtClean="0"/>
                        <a:t>Preterm delivery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 smtClean="0"/>
                        <a:t>SGA</a:t>
                      </a:r>
                      <a:r>
                        <a:rPr lang="en-IN" b="1" baseline="0" dirty="0" smtClean="0"/>
                        <a:t> or </a:t>
                      </a:r>
                      <a:r>
                        <a:rPr lang="en-IN" b="1" dirty="0" smtClean="0"/>
                        <a:t>IUGR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 smtClean="0"/>
                        <a:t>Still birth or </a:t>
                      </a:r>
                      <a:r>
                        <a:rPr lang="en-IN" b="1" dirty="0" err="1" smtClean="0"/>
                        <a:t>fetoneonatal</a:t>
                      </a:r>
                      <a:r>
                        <a:rPr lang="en-IN" b="1" dirty="0" smtClean="0"/>
                        <a:t> death</a:t>
                      </a:r>
                      <a:endParaRPr lang="en-IN" dirty="0"/>
                    </a:p>
                  </a:txBody>
                  <a:tcPr/>
                </a:tc>
              </a:tr>
              <a:tr h="467464">
                <a:tc>
                  <a:txBody>
                    <a:bodyPr/>
                    <a:lstStyle/>
                    <a:p>
                      <a:r>
                        <a:rPr lang="en-US" dirty="0" smtClean="0"/>
                        <a:t>Mild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Moderate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Severe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39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Overall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126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36</a:t>
                      </a:r>
                      <a:endParaRPr lang="en-IN" b="1" dirty="0" smtClean="0"/>
                    </a:p>
                    <a:p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14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13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</a:t>
                      </a:r>
                      <a:endParaRPr lang="en-IN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1412776"/>
            <a:ext cx="907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smtClean="0"/>
              <a:t>Summary of pregnancy outcomes in women with mitral </a:t>
            </a:r>
            <a:r>
              <a:rPr lang="en-IN" sz="2400" b="1" dirty="0" err="1" smtClean="0"/>
              <a:t>stenosis</a:t>
            </a:r>
            <a:endParaRPr lang="en-IN" sz="2400" b="1" dirty="0" smtClean="0"/>
          </a:p>
          <a:p>
            <a:endParaRPr lang="en-IN" sz="2400" dirty="0"/>
          </a:p>
        </p:txBody>
      </p:sp>
      <p:sp>
        <p:nvSpPr>
          <p:cNvPr id="6" name="Rectangle 5"/>
          <p:cNvSpPr/>
          <p:nvPr/>
        </p:nvSpPr>
        <p:spPr>
          <a:xfrm>
            <a:off x="395536" y="5517232"/>
            <a:ext cx="82089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600" i="1" dirty="0"/>
              <a:t>References:</a:t>
            </a:r>
            <a:br>
              <a:rPr lang="en-IN" sz="1600" i="1" dirty="0"/>
            </a:br>
            <a:r>
              <a:rPr lang="en-IN" sz="1600" i="1" dirty="0" err="1"/>
              <a:t>Hameed</a:t>
            </a:r>
            <a:r>
              <a:rPr lang="en-IN" sz="1600" i="1" dirty="0"/>
              <a:t> </a:t>
            </a:r>
            <a:r>
              <a:rPr lang="en-IN" sz="1600" i="1" dirty="0" smtClean="0"/>
              <a:t>A et </a:t>
            </a:r>
            <a:r>
              <a:rPr lang="en-IN" sz="1600" i="1" dirty="0"/>
              <a:t>al. The effect of </a:t>
            </a:r>
            <a:r>
              <a:rPr lang="en-IN" sz="1600" i="1" dirty="0" err="1"/>
              <a:t>valvular</a:t>
            </a:r>
            <a:r>
              <a:rPr lang="en-IN" sz="1600" i="1" dirty="0"/>
              <a:t> heart disease on maternal and </a:t>
            </a:r>
            <a:r>
              <a:rPr lang="en-IN" sz="1600" i="1" dirty="0" err="1"/>
              <a:t>fetal</a:t>
            </a:r>
            <a:r>
              <a:rPr lang="en-IN" sz="1600" i="1" dirty="0"/>
              <a:t> outcome of pregnancy. J Am </a:t>
            </a:r>
            <a:r>
              <a:rPr lang="en-IN" sz="1600" i="1" dirty="0" err="1"/>
              <a:t>Coll</a:t>
            </a:r>
            <a:r>
              <a:rPr lang="en-IN" sz="1600" i="1" dirty="0"/>
              <a:t> </a:t>
            </a:r>
            <a:r>
              <a:rPr lang="en-IN" sz="1600" i="1" dirty="0" err="1"/>
              <a:t>Cardiol</a:t>
            </a:r>
            <a:r>
              <a:rPr lang="en-IN" sz="1600" i="1" dirty="0"/>
              <a:t> 2001; 37:89</a:t>
            </a:r>
          </a:p>
          <a:p>
            <a:r>
              <a:rPr lang="en-IN" sz="1600" i="1" dirty="0"/>
              <a:t>Silversides </a:t>
            </a:r>
            <a:r>
              <a:rPr lang="en-IN" sz="1600" i="1" dirty="0" smtClean="0"/>
              <a:t>CK</a:t>
            </a:r>
            <a:r>
              <a:rPr lang="en-IN" sz="1600" i="1" dirty="0"/>
              <a:t> </a:t>
            </a:r>
            <a:r>
              <a:rPr lang="en-IN" sz="1600" i="1" dirty="0" smtClean="0"/>
              <a:t>et al. </a:t>
            </a:r>
            <a:r>
              <a:rPr lang="en-IN" sz="1600" i="1" dirty="0"/>
              <a:t>Cardiac risk in pregnant women with rheumatic mitral </a:t>
            </a:r>
            <a:r>
              <a:rPr lang="en-IN" sz="1600" i="1" dirty="0" err="1"/>
              <a:t>stenosis</a:t>
            </a:r>
            <a:r>
              <a:rPr lang="en-IN" sz="1600" i="1" dirty="0"/>
              <a:t>. Am J </a:t>
            </a:r>
            <a:r>
              <a:rPr lang="en-IN" sz="1600" i="1" dirty="0" err="1"/>
              <a:t>Cardiol</a:t>
            </a:r>
            <a:r>
              <a:rPr lang="en-IN" sz="1600" i="1" dirty="0"/>
              <a:t> 2003; 91:1382.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432048"/>
          </a:xfrm>
        </p:spPr>
        <p:txBody>
          <a:bodyPr>
            <a:noAutofit/>
          </a:bodyPr>
          <a:lstStyle/>
          <a:p>
            <a:r>
              <a:rPr lang="en-IN" sz="2800" b="1" dirty="0" smtClean="0"/>
              <a:t>Nature and frequency of adverse pregnancy outcomes</a:t>
            </a:r>
            <a:r>
              <a:rPr lang="en-IN" sz="2800" dirty="0" smtClean="0"/>
              <a:t/>
            </a:r>
            <a:br>
              <a:rPr lang="en-IN" sz="2800" dirty="0" smtClean="0"/>
            </a:br>
            <a:endParaRPr lang="en-IN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IN" b="1" dirty="0" smtClean="0"/>
              <a:t>Maternal </a:t>
            </a:r>
            <a:r>
              <a:rPr lang="en-IN" b="1" dirty="0"/>
              <a:t>outcomes</a:t>
            </a:r>
            <a:r>
              <a:rPr lang="en-IN" dirty="0"/>
              <a:t> </a:t>
            </a:r>
            <a:endParaRPr lang="en-IN" dirty="0" smtClean="0"/>
          </a:p>
          <a:p>
            <a:r>
              <a:rPr lang="en-IN" dirty="0" smtClean="0"/>
              <a:t>In </a:t>
            </a:r>
            <a:r>
              <a:rPr lang="en-IN" dirty="0"/>
              <a:t>the four largest contemporary series from North America and Europe </a:t>
            </a:r>
            <a:endParaRPr lang="en-IN" dirty="0" smtClean="0"/>
          </a:p>
          <a:p>
            <a:pPr>
              <a:buNone/>
            </a:pPr>
            <a:r>
              <a:rPr lang="en-IN" dirty="0" smtClean="0"/>
              <a:t>	300 pregnant </a:t>
            </a:r>
            <a:r>
              <a:rPr lang="en-IN" dirty="0"/>
              <a:t>women with MS </a:t>
            </a:r>
            <a:r>
              <a:rPr lang="en-IN" dirty="0" smtClean="0"/>
              <a:t> - </a:t>
            </a:r>
            <a:r>
              <a:rPr lang="en-IN" b="1" dirty="0" smtClean="0"/>
              <a:t>No </a:t>
            </a:r>
            <a:r>
              <a:rPr lang="en-IN" b="1" dirty="0"/>
              <a:t>maternal </a:t>
            </a:r>
            <a:r>
              <a:rPr lang="en-IN" b="1" dirty="0" smtClean="0"/>
              <a:t>deaths</a:t>
            </a:r>
          </a:p>
          <a:p>
            <a:pPr>
              <a:buNone/>
            </a:pPr>
            <a:r>
              <a:rPr lang="en-US" dirty="0" smtClean="0"/>
              <a:t>	1  stroke</a:t>
            </a:r>
            <a:endParaRPr lang="en-IN" dirty="0" smtClean="0"/>
          </a:p>
          <a:p>
            <a:pPr>
              <a:buNone/>
            </a:pPr>
            <a:r>
              <a:rPr lang="en-IN" sz="2500" dirty="0" smtClean="0"/>
              <a:t>	</a:t>
            </a:r>
            <a:r>
              <a:rPr lang="en-IN" sz="2500" dirty="0" err="1" smtClean="0"/>
              <a:t>Madazli</a:t>
            </a:r>
            <a:r>
              <a:rPr lang="en-IN" sz="2500" dirty="0" smtClean="0"/>
              <a:t> R et al. Pregnancy outcomes in women with heart disease. Arch </a:t>
            </a:r>
            <a:r>
              <a:rPr lang="en-IN" sz="2500" dirty="0" err="1" smtClean="0"/>
              <a:t>Gynecol</a:t>
            </a:r>
            <a:r>
              <a:rPr lang="en-IN" sz="2500" dirty="0" smtClean="0"/>
              <a:t> </a:t>
            </a:r>
            <a:r>
              <a:rPr lang="en-IN" sz="2500" dirty="0" err="1" smtClean="0"/>
              <a:t>Obstet</a:t>
            </a:r>
            <a:r>
              <a:rPr lang="en-IN" sz="2500" dirty="0" smtClean="0"/>
              <a:t> 2010</a:t>
            </a:r>
          </a:p>
          <a:p>
            <a:pPr>
              <a:buNone/>
            </a:pPr>
            <a:r>
              <a:rPr lang="en-IN" sz="2500" dirty="0" smtClean="0"/>
              <a:t>	</a:t>
            </a:r>
            <a:r>
              <a:rPr lang="en-IN" sz="2500" dirty="0" err="1" smtClean="0"/>
              <a:t>Hameed</a:t>
            </a:r>
            <a:r>
              <a:rPr lang="en-IN" sz="2500" dirty="0" smtClean="0"/>
              <a:t> A et al. The effect of </a:t>
            </a:r>
            <a:r>
              <a:rPr lang="en-IN" sz="2500" dirty="0" err="1" smtClean="0"/>
              <a:t>valvular</a:t>
            </a:r>
            <a:r>
              <a:rPr lang="en-IN" sz="2500" dirty="0" smtClean="0"/>
              <a:t> heart disease on maternal and </a:t>
            </a:r>
            <a:r>
              <a:rPr lang="en-IN" sz="2500" dirty="0" err="1" smtClean="0"/>
              <a:t>fetal</a:t>
            </a:r>
            <a:r>
              <a:rPr lang="en-IN" sz="2500" dirty="0" smtClean="0"/>
              <a:t> outcome of pregnancy. J Am </a:t>
            </a:r>
            <a:r>
              <a:rPr lang="en-IN" sz="2500" dirty="0" err="1" smtClean="0"/>
              <a:t>Coll</a:t>
            </a:r>
            <a:r>
              <a:rPr lang="en-IN" sz="2500" dirty="0" smtClean="0"/>
              <a:t> </a:t>
            </a:r>
            <a:r>
              <a:rPr lang="en-IN" sz="2500" dirty="0" err="1" smtClean="0"/>
              <a:t>Cardiol</a:t>
            </a:r>
            <a:r>
              <a:rPr lang="en-IN" sz="2500" dirty="0" smtClean="0"/>
              <a:t> 2001</a:t>
            </a:r>
          </a:p>
          <a:p>
            <a:pPr>
              <a:buNone/>
            </a:pPr>
            <a:r>
              <a:rPr lang="en-IN" sz="2500" dirty="0" smtClean="0"/>
              <a:t>	</a:t>
            </a:r>
            <a:r>
              <a:rPr lang="en-IN" sz="2500" dirty="0" err="1" smtClean="0"/>
              <a:t>Leśniak-Sobelga</a:t>
            </a:r>
            <a:r>
              <a:rPr lang="en-IN" sz="2500" dirty="0" smtClean="0"/>
              <a:t> A  et al. Clinical and </a:t>
            </a:r>
            <a:r>
              <a:rPr lang="en-IN" sz="2500" dirty="0" err="1" smtClean="0"/>
              <a:t>echocardiographic</a:t>
            </a:r>
            <a:r>
              <a:rPr lang="en-IN" sz="2500" dirty="0" smtClean="0"/>
              <a:t> assessment of pregnant women with </a:t>
            </a:r>
            <a:r>
              <a:rPr lang="en-IN" sz="2500" dirty="0" err="1" smtClean="0"/>
              <a:t>valvular</a:t>
            </a:r>
            <a:r>
              <a:rPr lang="en-IN" sz="2500" dirty="0" smtClean="0"/>
              <a:t> heart diseases--maternal and </a:t>
            </a:r>
            <a:r>
              <a:rPr lang="en-IN" sz="2500" dirty="0" err="1" smtClean="0"/>
              <a:t>fetal</a:t>
            </a:r>
            <a:r>
              <a:rPr lang="en-IN" sz="2500" dirty="0" smtClean="0"/>
              <a:t> outcome. </a:t>
            </a:r>
            <a:r>
              <a:rPr lang="en-IN" sz="2500" dirty="0" err="1" smtClean="0"/>
              <a:t>Int</a:t>
            </a:r>
            <a:r>
              <a:rPr lang="en-IN" sz="2500" dirty="0" smtClean="0"/>
              <a:t> J </a:t>
            </a:r>
            <a:r>
              <a:rPr lang="en-IN" sz="2500" dirty="0" err="1" smtClean="0"/>
              <a:t>Cardiol</a:t>
            </a:r>
            <a:r>
              <a:rPr lang="en-IN" sz="2500" dirty="0" smtClean="0"/>
              <a:t> 2004</a:t>
            </a:r>
          </a:p>
          <a:p>
            <a:pPr>
              <a:buNone/>
            </a:pPr>
            <a:r>
              <a:rPr lang="en-IN" sz="2500" dirty="0" smtClean="0"/>
              <a:t>	Silversides CK et al. Cardiac risk in pregnant women with rheumatic mitral </a:t>
            </a:r>
            <a:r>
              <a:rPr lang="en-IN" sz="2500" dirty="0" err="1" smtClean="0"/>
              <a:t>stenosis</a:t>
            </a:r>
            <a:r>
              <a:rPr lang="en-IN" sz="2500" dirty="0" smtClean="0"/>
              <a:t>. Am J </a:t>
            </a:r>
            <a:r>
              <a:rPr lang="en-IN" sz="2500" dirty="0" err="1" smtClean="0"/>
              <a:t>Cardiol</a:t>
            </a:r>
            <a:r>
              <a:rPr lang="en-IN" sz="2500" dirty="0" smtClean="0"/>
              <a:t> 2003</a:t>
            </a:r>
          </a:p>
          <a:p>
            <a:endParaRPr lang="en-IN" sz="1700" dirty="0" smtClean="0"/>
          </a:p>
          <a:p>
            <a:endParaRPr lang="en-IN" dirty="0" smtClean="0"/>
          </a:p>
          <a:p>
            <a:r>
              <a:rPr lang="en-IN" dirty="0" smtClean="0"/>
              <a:t>448 pregnant patients with RHD </a:t>
            </a:r>
          </a:p>
          <a:p>
            <a:pPr>
              <a:buNone/>
            </a:pPr>
            <a:r>
              <a:rPr lang="en-IN" dirty="0" smtClean="0"/>
              <a:t>	(88 </a:t>
            </a:r>
            <a:r>
              <a:rPr lang="en-IN" dirty="0"/>
              <a:t>patients with MS </a:t>
            </a:r>
            <a:r>
              <a:rPr lang="en-IN" dirty="0" smtClean="0"/>
              <a:t>; </a:t>
            </a:r>
            <a:r>
              <a:rPr lang="en-IN" dirty="0"/>
              <a:t>54 </a:t>
            </a:r>
            <a:r>
              <a:rPr lang="en-IN" dirty="0" smtClean="0"/>
              <a:t>had </a:t>
            </a:r>
            <a:r>
              <a:rPr lang="en-IN" dirty="0"/>
              <a:t>moderate to severe </a:t>
            </a:r>
            <a:r>
              <a:rPr lang="en-IN" dirty="0" smtClean="0"/>
              <a:t>MS)</a:t>
            </a:r>
          </a:p>
          <a:p>
            <a:pPr>
              <a:buNone/>
            </a:pPr>
            <a:r>
              <a:rPr lang="en-IN" dirty="0" smtClean="0"/>
              <a:t>	8 deaths - 1.4% mortality (HF due </a:t>
            </a:r>
            <a:r>
              <a:rPr lang="en-IN" dirty="0"/>
              <a:t>to severe native mitral </a:t>
            </a:r>
            <a:r>
              <a:rPr lang="en-IN" dirty="0" smtClean="0"/>
              <a:t>disease)</a:t>
            </a:r>
          </a:p>
          <a:p>
            <a:pPr>
              <a:buNone/>
            </a:pPr>
            <a:r>
              <a:rPr lang="en-IN" dirty="0" smtClean="0"/>
              <a:t>	8 episodes of </a:t>
            </a:r>
            <a:r>
              <a:rPr lang="en-IN" dirty="0" err="1" smtClean="0"/>
              <a:t>thromboembolism</a:t>
            </a:r>
            <a:r>
              <a:rPr lang="en-IN" dirty="0" smtClean="0"/>
              <a:t> </a:t>
            </a:r>
          </a:p>
          <a:p>
            <a:pPr>
              <a:buNone/>
            </a:pPr>
            <a:r>
              <a:rPr lang="en-IN" dirty="0" smtClean="0"/>
              <a:t/>
            </a:r>
            <a:br>
              <a:rPr lang="en-IN" dirty="0" smtClean="0"/>
            </a:br>
            <a:r>
              <a:rPr lang="en-IN" sz="2900" dirty="0" smtClean="0"/>
              <a:t>Avila WS et al. Pregnancy in patients with heart disease: experience with 1,000 cases. </a:t>
            </a:r>
            <a:r>
              <a:rPr lang="en-IN" sz="2900" dirty="0" err="1" smtClean="0"/>
              <a:t>Clin</a:t>
            </a:r>
            <a:r>
              <a:rPr lang="en-IN" sz="2900" dirty="0" smtClean="0"/>
              <a:t> </a:t>
            </a:r>
            <a:r>
              <a:rPr lang="en-IN" sz="2900" dirty="0" err="1" smtClean="0"/>
              <a:t>Cardiol</a:t>
            </a:r>
            <a:r>
              <a:rPr lang="en-IN" sz="2900" dirty="0" smtClean="0"/>
              <a:t> 2003</a:t>
            </a:r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395536" y="1844824"/>
            <a:ext cx="8064896" cy="43204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899592" y="2276872"/>
            <a:ext cx="7344816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 Study of 46 pregnant women with MS from sub-</a:t>
            </a:r>
            <a:r>
              <a:rPr lang="en-IN" sz="2000" dirty="0" err="1" smtClean="0"/>
              <a:t>saharan</a:t>
            </a:r>
            <a:r>
              <a:rPr lang="en-IN" sz="2000" dirty="0" smtClean="0"/>
              <a:t> Africa </a:t>
            </a:r>
          </a:p>
          <a:p>
            <a:pPr>
              <a:buNone/>
            </a:pPr>
            <a:r>
              <a:rPr lang="en-IN" sz="2000" dirty="0" smtClean="0"/>
              <a:t>	Maternal mortality rate was </a:t>
            </a:r>
            <a:r>
              <a:rPr lang="en-IN" sz="2000" dirty="0" smtClean="0">
                <a:solidFill>
                  <a:srgbClr val="FF0000"/>
                </a:solidFill>
              </a:rPr>
              <a:t>32 %</a:t>
            </a:r>
          </a:p>
          <a:p>
            <a:pPr>
              <a:buNone/>
            </a:pPr>
            <a:endParaRPr lang="en-IN" sz="1400" dirty="0" smtClean="0"/>
          </a:p>
          <a:p>
            <a:pPr>
              <a:buNone/>
            </a:pPr>
            <a:r>
              <a:rPr lang="en-IN" dirty="0" err="1" smtClean="0"/>
              <a:t>Diao</a:t>
            </a:r>
            <a:r>
              <a:rPr lang="en-IN" dirty="0" smtClean="0"/>
              <a:t> M et al. Pregnancy in women with heart disease in sub-Saharan Africa. Arch </a:t>
            </a:r>
            <a:r>
              <a:rPr lang="en-IN" dirty="0" err="1" smtClean="0"/>
              <a:t>Cardiovasc</a:t>
            </a:r>
            <a:r>
              <a:rPr lang="en-IN" dirty="0" smtClean="0"/>
              <a:t> </a:t>
            </a:r>
            <a:r>
              <a:rPr lang="en-IN" dirty="0" err="1" smtClean="0"/>
              <a:t>Dis</a:t>
            </a:r>
            <a:r>
              <a:rPr lang="en-IN" dirty="0" smtClean="0"/>
              <a:t> 2011</a:t>
            </a:r>
          </a:p>
          <a:p>
            <a:endParaRPr lang="en-IN" sz="1900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Autofit/>
          </a:bodyPr>
          <a:lstStyle/>
          <a:p>
            <a:r>
              <a:rPr lang="en-IN" sz="2800" b="1" dirty="0" smtClean="0"/>
              <a:t>Nature and frequency of adverse pregnancy outcomes</a:t>
            </a:r>
            <a:r>
              <a:rPr lang="en-IN" sz="2800" dirty="0" smtClean="0"/>
              <a:t/>
            </a:r>
            <a:br>
              <a:rPr lang="en-IN" sz="2800" dirty="0" smtClean="0"/>
            </a:br>
            <a:endParaRPr lang="en-IN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0000" lnSpcReduction="20000"/>
          </a:bodyPr>
          <a:lstStyle/>
          <a:p>
            <a:r>
              <a:rPr lang="en-IN" dirty="0" smtClean="0"/>
              <a:t>AF is the most common arrhythmia </a:t>
            </a:r>
          </a:p>
          <a:p>
            <a:endParaRPr lang="en-IN" dirty="0" smtClean="0"/>
          </a:p>
          <a:p>
            <a:r>
              <a:rPr lang="en-IN" dirty="0" smtClean="0"/>
              <a:t>20% of the pulmonary </a:t>
            </a:r>
            <a:r>
              <a:rPr lang="en-IN" dirty="0" err="1" smtClean="0"/>
              <a:t>edema</a:t>
            </a:r>
            <a:r>
              <a:rPr lang="en-IN" dirty="0" smtClean="0"/>
              <a:t> episodes occurred in the setting of </a:t>
            </a:r>
            <a:r>
              <a:rPr lang="en-IN" dirty="0" err="1" smtClean="0"/>
              <a:t>atrial</a:t>
            </a:r>
            <a:r>
              <a:rPr lang="en-IN" dirty="0" smtClean="0"/>
              <a:t> </a:t>
            </a:r>
            <a:r>
              <a:rPr lang="en-IN" dirty="0" err="1" smtClean="0"/>
              <a:t>tachyarrhythmias</a:t>
            </a:r>
            <a:r>
              <a:rPr lang="en-IN" dirty="0" smtClean="0"/>
              <a:t> </a:t>
            </a:r>
          </a:p>
          <a:p>
            <a:pPr>
              <a:buNone/>
            </a:pPr>
            <a:r>
              <a:rPr lang="en-IN" sz="2000" dirty="0" smtClean="0"/>
              <a:t/>
            </a:r>
            <a:br>
              <a:rPr lang="en-IN" sz="2000" dirty="0" smtClean="0"/>
            </a:br>
            <a:r>
              <a:rPr lang="en-IN" sz="2000" dirty="0" smtClean="0"/>
              <a:t>Silversides CK  et al. Cardiac risk in pregnant women with rheumatic mitral </a:t>
            </a:r>
            <a:r>
              <a:rPr lang="en-IN" sz="2000" dirty="0" err="1" smtClean="0"/>
              <a:t>stenosis</a:t>
            </a:r>
            <a:r>
              <a:rPr lang="en-IN" sz="2000" dirty="0" smtClean="0"/>
              <a:t>. Am J </a:t>
            </a:r>
            <a:r>
              <a:rPr lang="en-IN" sz="2000" dirty="0" err="1" smtClean="0"/>
              <a:t>Cardiol</a:t>
            </a:r>
            <a:r>
              <a:rPr lang="en-IN" sz="2000" dirty="0" smtClean="0"/>
              <a:t> 2003</a:t>
            </a:r>
          </a:p>
          <a:p>
            <a:pPr>
              <a:buNone/>
            </a:pPr>
            <a:endParaRPr lang="en-IN" sz="2000" dirty="0" smtClean="0"/>
          </a:p>
          <a:p>
            <a:r>
              <a:rPr lang="en-IN" sz="2900" dirty="0" smtClean="0"/>
              <a:t>The peak period of maternal cardiac complications is during the </a:t>
            </a:r>
            <a:r>
              <a:rPr lang="en-IN" sz="2900" dirty="0" smtClean="0">
                <a:solidFill>
                  <a:srgbClr val="C00000"/>
                </a:solidFill>
              </a:rPr>
              <a:t>second and third trimester</a:t>
            </a:r>
          </a:p>
          <a:p>
            <a:endParaRPr lang="en-IN" sz="2100" dirty="0" smtClean="0"/>
          </a:p>
          <a:p>
            <a:r>
              <a:rPr lang="en-IN" dirty="0" smtClean="0"/>
              <a:t>In the two largest North American series (total of 126 pregnancies)</a:t>
            </a:r>
          </a:p>
          <a:p>
            <a:pPr>
              <a:buNone/>
            </a:pPr>
            <a:r>
              <a:rPr lang="en-IN" dirty="0" smtClean="0"/>
              <a:t>	Deterioration of one NYHA class      - 74%</a:t>
            </a:r>
          </a:p>
          <a:p>
            <a:pPr>
              <a:buNone/>
            </a:pPr>
            <a:r>
              <a:rPr lang="en-IN" dirty="0" smtClean="0"/>
              <a:t>		                    Two NYHA classes  - 40% 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	</a:t>
            </a:r>
            <a:r>
              <a:rPr lang="en-IN" sz="2000" dirty="0" smtClean="0"/>
              <a:t>Silversides CK  et al. Cardiac risk in pregnant women with rheumatic mitral </a:t>
            </a:r>
            <a:r>
              <a:rPr lang="en-IN" sz="2000" dirty="0" err="1" smtClean="0"/>
              <a:t>stenosis</a:t>
            </a:r>
            <a:r>
              <a:rPr lang="en-IN" sz="2000" dirty="0" smtClean="0"/>
              <a:t>. Am J </a:t>
            </a:r>
            <a:r>
              <a:rPr lang="en-IN" sz="2000" dirty="0" err="1" smtClean="0"/>
              <a:t>Cardiol</a:t>
            </a:r>
            <a:r>
              <a:rPr lang="en-IN" sz="2000" dirty="0" smtClean="0"/>
              <a:t> 2003</a:t>
            </a:r>
          </a:p>
          <a:p>
            <a:pPr>
              <a:buNone/>
            </a:pPr>
            <a:r>
              <a:rPr lang="en-IN" sz="2000" dirty="0" smtClean="0"/>
              <a:t>	</a:t>
            </a:r>
            <a:r>
              <a:rPr lang="en-IN" sz="2000" dirty="0" err="1" smtClean="0"/>
              <a:t>Hameed</a:t>
            </a:r>
            <a:r>
              <a:rPr lang="en-IN" sz="2000" dirty="0" smtClean="0"/>
              <a:t> A et al. The effect of </a:t>
            </a:r>
            <a:r>
              <a:rPr lang="en-IN" sz="2000" dirty="0" err="1" smtClean="0"/>
              <a:t>valvular</a:t>
            </a:r>
            <a:r>
              <a:rPr lang="en-IN" sz="2000" dirty="0" smtClean="0"/>
              <a:t> heart disease on maternal and </a:t>
            </a:r>
            <a:r>
              <a:rPr lang="en-IN" sz="2000" dirty="0" err="1" smtClean="0"/>
              <a:t>fetal</a:t>
            </a:r>
            <a:r>
              <a:rPr lang="en-IN" sz="2000" dirty="0" smtClean="0"/>
              <a:t> outcome of pregnancy. J Am </a:t>
            </a:r>
            <a:r>
              <a:rPr lang="en-IN" sz="2000" dirty="0" err="1" smtClean="0"/>
              <a:t>Coll</a:t>
            </a:r>
            <a:r>
              <a:rPr lang="en-IN" sz="2000" dirty="0" smtClean="0"/>
              <a:t> </a:t>
            </a:r>
            <a:r>
              <a:rPr lang="en-IN" sz="2000" dirty="0" err="1" smtClean="0"/>
              <a:t>Cardiol</a:t>
            </a:r>
            <a:r>
              <a:rPr lang="en-IN" sz="2000" dirty="0" smtClean="0"/>
              <a:t> 2001</a:t>
            </a:r>
          </a:p>
          <a:p>
            <a:pPr>
              <a:buNone/>
            </a:pPr>
            <a:endParaRPr lang="en-IN" dirty="0" smtClean="0"/>
          </a:p>
          <a:p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323528" y="1196752"/>
            <a:ext cx="8424936" cy="53285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467544" y="1772816"/>
            <a:ext cx="83529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400" b="1" dirty="0" err="1" smtClean="0"/>
              <a:t>Fetal</a:t>
            </a:r>
            <a:r>
              <a:rPr lang="en-IN" sz="2400" b="1" dirty="0" smtClean="0"/>
              <a:t> outcomes</a:t>
            </a:r>
            <a:r>
              <a:rPr lang="en-IN" sz="2400" dirty="0" smtClean="0"/>
              <a:t> 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err="1" smtClean="0"/>
              <a:t>Perinatal</a:t>
            </a:r>
            <a:r>
              <a:rPr lang="en-IN" sz="2400" dirty="0" smtClean="0"/>
              <a:t> complications </a:t>
            </a:r>
          </a:p>
          <a:p>
            <a:pPr lvl="1"/>
            <a:r>
              <a:rPr lang="en-IN" sz="2400" dirty="0" smtClean="0"/>
              <a:t>premature </a:t>
            </a:r>
            <a:r>
              <a:rPr lang="en-IN" sz="2400" dirty="0" err="1" smtClean="0"/>
              <a:t>labor</a:t>
            </a:r>
            <a:endParaRPr lang="en-IN" sz="2400" dirty="0" smtClean="0"/>
          </a:p>
          <a:p>
            <a:pPr lvl="1"/>
            <a:r>
              <a:rPr lang="en-IN" sz="2400" dirty="0" smtClean="0"/>
              <a:t>low </a:t>
            </a:r>
            <a:r>
              <a:rPr lang="en-IN" sz="2400" dirty="0" err="1" smtClean="0"/>
              <a:t>fetal</a:t>
            </a:r>
            <a:r>
              <a:rPr lang="en-IN" sz="2400" dirty="0" smtClean="0"/>
              <a:t> weight</a:t>
            </a:r>
          </a:p>
          <a:p>
            <a:pPr lvl="1"/>
            <a:r>
              <a:rPr lang="en-IN" sz="2400" dirty="0" err="1" smtClean="0"/>
              <a:t>perinatal</a:t>
            </a:r>
            <a:r>
              <a:rPr lang="en-IN" sz="2400" dirty="0" smtClean="0"/>
              <a:t> death</a:t>
            </a:r>
          </a:p>
          <a:p>
            <a:pPr lvl="1"/>
            <a:endParaRPr lang="en-IN" sz="2400" dirty="0" smtClean="0"/>
          </a:p>
          <a:p>
            <a:pPr>
              <a:buNone/>
            </a:pPr>
            <a:r>
              <a:rPr lang="en-IN" sz="2400" dirty="0" smtClean="0"/>
              <a:t>More frequent with increasing severity of MS and in the presence of complications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Mitral </a:t>
            </a:r>
            <a:r>
              <a:rPr lang="en-US" sz="3200" dirty="0" err="1" smtClean="0"/>
              <a:t>stenosis</a:t>
            </a:r>
            <a:r>
              <a:rPr lang="en-US" sz="3200" dirty="0" smtClean="0"/>
              <a:t> in pregnancy - Evaluation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400" b="1" dirty="0" smtClean="0"/>
              <a:t>Risk stratification</a:t>
            </a:r>
            <a:r>
              <a:rPr lang="en-IN" sz="2400" dirty="0" smtClean="0"/>
              <a:t> </a:t>
            </a:r>
          </a:p>
          <a:p>
            <a:r>
              <a:rPr lang="en-IN" sz="2400" dirty="0" smtClean="0"/>
              <a:t>Highest risk of maternal cardiac complications </a:t>
            </a:r>
          </a:p>
          <a:p>
            <a:pPr lvl="1"/>
            <a:r>
              <a:rPr lang="en-IN" sz="2000" dirty="0" smtClean="0"/>
              <a:t>Moderate or severe MS (MVA &lt;1.5 cm</a:t>
            </a:r>
            <a:r>
              <a:rPr lang="en-IN" sz="2000" baseline="30000" dirty="0" smtClean="0"/>
              <a:t>2</a:t>
            </a:r>
            <a:r>
              <a:rPr lang="en-IN" sz="2000" dirty="0" smtClean="0"/>
              <a:t>)</a:t>
            </a:r>
          </a:p>
          <a:p>
            <a:pPr lvl="1"/>
            <a:r>
              <a:rPr lang="en-IN" sz="2000" dirty="0" smtClean="0"/>
              <a:t>Baseline maternal NYHA class III or IV</a:t>
            </a:r>
          </a:p>
          <a:p>
            <a:pPr lvl="1"/>
            <a:r>
              <a:rPr lang="en-IN" sz="2000" dirty="0" smtClean="0"/>
              <a:t>H/o cardiac complications prior to pregnancy</a:t>
            </a:r>
          </a:p>
          <a:p>
            <a:pPr lvl="2"/>
            <a:r>
              <a:rPr lang="en-IN" sz="1600" dirty="0" smtClean="0"/>
              <a:t>Pulmonary </a:t>
            </a:r>
            <a:r>
              <a:rPr lang="en-IN" sz="1600" dirty="0" err="1" smtClean="0"/>
              <a:t>edema</a:t>
            </a:r>
            <a:endParaRPr lang="en-IN" sz="1600" dirty="0" smtClean="0"/>
          </a:p>
          <a:p>
            <a:pPr lvl="2"/>
            <a:r>
              <a:rPr lang="en-IN" sz="1600" dirty="0" smtClean="0"/>
              <a:t>Arrhythmias</a:t>
            </a:r>
          </a:p>
          <a:p>
            <a:pPr lvl="2"/>
            <a:r>
              <a:rPr lang="en-IN" sz="1600" dirty="0" smtClean="0"/>
              <a:t>TIA or stroke</a:t>
            </a:r>
          </a:p>
          <a:p>
            <a:pPr lvl="1"/>
            <a:r>
              <a:rPr lang="en-IN" sz="2000" dirty="0" smtClean="0"/>
              <a:t>Central cyanosis</a:t>
            </a:r>
          </a:p>
          <a:p>
            <a:pPr lvl="1"/>
            <a:r>
              <a:rPr lang="en-IN" sz="2000" dirty="0" smtClean="0"/>
              <a:t>LV dysfunction </a:t>
            </a:r>
          </a:p>
          <a:p>
            <a:pPr lvl="1"/>
            <a:endParaRPr lang="en-IN" sz="2000" dirty="0" smtClean="0"/>
          </a:p>
          <a:p>
            <a:r>
              <a:rPr lang="en-IN" sz="2400" dirty="0" smtClean="0"/>
              <a:t>PAH (PASP &gt;60 mmHg) -- ? additional risk factor                                                                                                                                                                          </a:t>
            </a:r>
            <a:r>
              <a:rPr lang="en-IN" sz="2000" dirty="0" smtClean="0"/>
              <a:t>(Findings not uniform in contemporary studies)</a:t>
            </a:r>
            <a:endParaRPr lang="en-IN" sz="2400" dirty="0" smtClean="0"/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58924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Introduction </a:t>
            </a:r>
          </a:p>
          <a:p>
            <a:endParaRPr lang="en-US" sz="1000" dirty="0" smtClean="0"/>
          </a:p>
          <a:p>
            <a:r>
              <a:rPr lang="en-US" sz="2400" dirty="0" smtClean="0"/>
              <a:t>General principles</a:t>
            </a:r>
          </a:p>
          <a:p>
            <a:endParaRPr lang="en-US" sz="1000" dirty="0" smtClean="0"/>
          </a:p>
          <a:p>
            <a:r>
              <a:rPr lang="en-US" sz="2400" dirty="0" err="1" smtClean="0"/>
              <a:t>Valvular</a:t>
            </a:r>
            <a:r>
              <a:rPr lang="en-US" sz="2400" dirty="0" smtClean="0"/>
              <a:t> heart disease</a:t>
            </a:r>
          </a:p>
          <a:p>
            <a:endParaRPr lang="en-US" sz="1000" dirty="0" smtClean="0"/>
          </a:p>
          <a:p>
            <a:r>
              <a:rPr lang="en-US" sz="2400" dirty="0" smtClean="0"/>
              <a:t>Infective </a:t>
            </a:r>
            <a:r>
              <a:rPr lang="en-US" sz="2400" dirty="0" err="1" smtClean="0"/>
              <a:t>endocarditis</a:t>
            </a:r>
            <a:endParaRPr lang="en-US" sz="2400" dirty="0" smtClean="0"/>
          </a:p>
          <a:p>
            <a:endParaRPr lang="en-US" sz="1000" dirty="0" smtClean="0"/>
          </a:p>
          <a:p>
            <a:r>
              <a:rPr lang="en-US" sz="2400" dirty="0" smtClean="0"/>
              <a:t>ACS in pregnancy</a:t>
            </a:r>
          </a:p>
          <a:p>
            <a:endParaRPr lang="en-US" sz="1000" dirty="0" smtClean="0"/>
          </a:p>
          <a:p>
            <a:r>
              <a:rPr lang="en-US" sz="2400" dirty="0" err="1" smtClean="0"/>
              <a:t>Peripartum</a:t>
            </a:r>
            <a:r>
              <a:rPr lang="en-US" sz="2400" dirty="0" smtClean="0"/>
              <a:t> </a:t>
            </a:r>
            <a:r>
              <a:rPr lang="en-US" sz="2400" dirty="0" err="1" smtClean="0"/>
              <a:t>cardiomyopathy</a:t>
            </a:r>
            <a:endParaRPr lang="en-US" sz="2400" dirty="0" smtClean="0"/>
          </a:p>
          <a:p>
            <a:endParaRPr lang="en-US" sz="1000" dirty="0" smtClean="0"/>
          </a:p>
          <a:p>
            <a:r>
              <a:rPr lang="en-US" sz="2400" dirty="0" smtClean="0"/>
              <a:t>Prosthetic valves in pregnancy</a:t>
            </a:r>
          </a:p>
          <a:p>
            <a:endParaRPr lang="en-US" sz="1000" dirty="0" smtClean="0"/>
          </a:p>
          <a:p>
            <a:r>
              <a:rPr lang="en-US" sz="2400" dirty="0" smtClean="0"/>
              <a:t>Post cardiac transplantation patients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Mitral </a:t>
            </a:r>
            <a:r>
              <a:rPr lang="en-US" sz="3200" dirty="0" err="1" smtClean="0"/>
              <a:t>stenosis</a:t>
            </a:r>
            <a:r>
              <a:rPr lang="en-US" sz="3200" dirty="0" smtClean="0"/>
              <a:t> in pregnancy - Evaluation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82047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400" b="1" dirty="0" smtClean="0"/>
              <a:t>Frequency </a:t>
            </a:r>
            <a:r>
              <a:rPr lang="en-IN" sz="2400" b="1" dirty="0"/>
              <a:t>of cardiac follow-up </a:t>
            </a:r>
            <a:endParaRPr lang="en-IN" sz="2400" b="1" dirty="0" smtClean="0"/>
          </a:p>
          <a:p>
            <a:pPr>
              <a:buNone/>
            </a:pPr>
            <a:endParaRPr lang="en-IN" sz="1400" b="1" dirty="0" smtClean="0"/>
          </a:p>
          <a:p>
            <a:r>
              <a:rPr lang="en-IN" sz="2400" dirty="0" smtClean="0"/>
              <a:t>Determined </a:t>
            </a:r>
            <a:r>
              <a:rPr lang="en-IN" sz="2400" dirty="0"/>
              <a:t>by the risk </a:t>
            </a:r>
            <a:r>
              <a:rPr lang="en-IN" sz="2400" dirty="0" smtClean="0"/>
              <a:t>level</a:t>
            </a:r>
          </a:p>
          <a:p>
            <a:endParaRPr lang="en-IN" sz="1400" dirty="0" smtClean="0"/>
          </a:p>
          <a:p>
            <a:r>
              <a:rPr lang="en-IN" sz="2400" dirty="0" smtClean="0"/>
              <a:t>The </a:t>
            </a:r>
            <a:r>
              <a:rPr lang="en-IN" sz="2400" dirty="0"/>
              <a:t>2011 ESC </a:t>
            </a:r>
            <a:r>
              <a:rPr lang="en-IN" sz="2400" dirty="0" smtClean="0"/>
              <a:t>guidelines</a:t>
            </a:r>
          </a:p>
          <a:p>
            <a:pPr lvl="1"/>
            <a:r>
              <a:rPr lang="en-IN" sz="2000" dirty="0" smtClean="0"/>
              <a:t>Monthly </a:t>
            </a:r>
            <a:r>
              <a:rPr lang="en-IN" sz="2000" dirty="0"/>
              <a:t>or bimonthly follow-up for moderate to severe </a:t>
            </a:r>
            <a:r>
              <a:rPr lang="en-IN" sz="2000" dirty="0" smtClean="0"/>
              <a:t>MS (MVA &lt; 1.5 </a:t>
            </a:r>
            <a:r>
              <a:rPr lang="en-IN" sz="2000" dirty="0"/>
              <a:t>cm</a:t>
            </a:r>
            <a:r>
              <a:rPr lang="en-IN" sz="2000" baseline="30000" dirty="0"/>
              <a:t>2</a:t>
            </a:r>
            <a:r>
              <a:rPr lang="en-IN" sz="2000" dirty="0" smtClean="0"/>
              <a:t>) </a:t>
            </a:r>
          </a:p>
          <a:p>
            <a:pPr lvl="1"/>
            <a:r>
              <a:rPr lang="en-IN" sz="2000" dirty="0" smtClean="0"/>
              <a:t>At </a:t>
            </a:r>
            <a:r>
              <a:rPr lang="en-IN" sz="2000" dirty="0"/>
              <a:t>every trimester and prior to pregnancy for mild </a:t>
            </a:r>
            <a:r>
              <a:rPr lang="en-IN" sz="2000" dirty="0" smtClean="0"/>
              <a:t>MS</a:t>
            </a:r>
            <a:endParaRPr lang="en-IN" sz="2000" dirty="0"/>
          </a:p>
          <a:p>
            <a:endParaRPr lang="en-IN" sz="2400" dirty="0"/>
          </a:p>
        </p:txBody>
      </p:sp>
      <p:sp>
        <p:nvSpPr>
          <p:cNvPr id="4" name="Rectangle 3"/>
          <p:cNvSpPr/>
          <p:nvPr/>
        </p:nvSpPr>
        <p:spPr>
          <a:xfrm>
            <a:off x="395536" y="2132856"/>
            <a:ext cx="8748464" cy="453650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683568" y="2132856"/>
            <a:ext cx="7776864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/>
              <a:t>No specific recommendations for </a:t>
            </a:r>
            <a:r>
              <a:rPr lang="en-IN" sz="2400" dirty="0" err="1" smtClean="0"/>
              <a:t>echocardiographic</a:t>
            </a:r>
            <a:r>
              <a:rPr lang="en-IN" sz="2400" dirty="0" smtClean="0"/>
              <a:t> assessments </a:t>
            </a:r>
          </a:p>
          <a:p>
            <a:endParaRPr lang="en-IN" sz="1100" dirty="0" smtClean="0"/>
          </a:p>
          <a:p>
            <a:r>
              <a:rPr lang="en-IN" sz="2400" dirty="0" smtClean="0"/>
              <a:t>At the minimum 2 ECHO  studies</a:t>
            </a:r>
          </a:p>
          <a:p>
            <a:pPr lvl="1"/>
            <a:r>
              <a:rPr lang="en-IN" sz="2000" dirty="0" smtClean="0"/>
              <a:t>First </a:t>
            </a:r>
            <a:r>
              <a:rPr lang="en-IN" sz="2000" dirty="0" err="1" smtClean="0"/>
              <a:t>antepartum</a:t>
            </a:r>
            <a:r>
              <a:rPr lang="en-IN" sz="2000" dirty="0" smtClean="0"/>
              <a:t> visit </a:t>
            </a:r>
          </a:p>
          <a:p>
            <a:pPr lvl="1"/>
            <a:r>
              <a:rPr lang="en-IN" sz="2000" dirty="0" smtClean="0"/>
              <a:t>Third trimester visit</a:t>
            </a:r>
          </a:p>
          <a:p>
            <a:pPr lvl="1"/>
            <a:endParaRPr lang="en-IN" sz="1100" dirty="0" smtClean="0"/>
          </a:p>
          <a:p>
            <a:r>
              <a:rPr lang="en-IN" sz="2400" dirty="0" err="1" smtClean="0"/>
              <a:t>Transmitral</a:t>
            </a:r>
            <a:r>
              <a:rPr lang="en-IN" sz="2400" dirty="0" smtClean="0"/>
              <a:t> gradient will increase as pregnancy progresses</a:t>
            </a:r>
          </a:p>
          <a:p>
            <a:endParaRPr lang="en-IN" sz="1100" dirty="0" smtClean="0"/>
          </a:p>
          <a:p>
            <a:r>
              <a:rPr lang="en-IN" sz="2400" dirty="0" smtClean="0"/>
              <a:t>PHT and </a:t>
            </a:r>
            <a:r>
              <a:rPr lang="en-IN" sz="2400" dirty="0" err="1" smtClean="0"/>
              <a:t>planimetry</a:t>
            </a:r>
            <a:r>
              <a:rPr lang="en-IN" sz="2400" dirty="0" smtClean="0"/>
              <a:t> : Less preload dependent methods to measure MVA </a:t>
            </a:r>
          </a:p>
          <a:p>
            <a:endParaRPr lang="en-IN" sz="1100" dirty="0" smtClean="0"/>
          </a:p>
          <a:p>
            <a:r>
              <a:rPr lang="en-IN" sz="2400" dirty="0" smtClean="0"/>
              <a:t>PASP may also increase</a:t>
            </a:r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Mitral </a:t>
            </a:r>
            <a:r>
              <a:rPr lang="en-US" sz="3200" dirty="0" err="1" smtClean="0"/>
              <a:t>stenosis</a:t>
            </a:r>
            <a:r>
              <a:rPr lang="en-US" sz="3200" dirty="0" smtClean="0"/>
              <a:t> in pregnancy - Management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257800"/>
          </a:xfrm>
        </p:spPr>
        <p:txBody>
          <a:bodyPr>
            <a:noAutofit/>
          </a:bodyPr>
          <a:lstStyle/>
          <a:p>
            <a:r>
              <a:rPr lang="en-IN" sz="2400" dirty="0" smtClean="0"/>
              <a:t>Functional deterioration  - treated by </a:t>
            </a:r>
          </a:p>
          <a:p>
            <a:pPr lvl="1"/>
            <a:r>
              <a:rPr lang="en-IN" sz="2000" dirty="0" smtClean="0"/>
              <a:t>Restriction of activities and beta blockers (avoid </a:t>
            </a:r>
            <a:r>
              <a:rPr lang="en-IN" sz="2000" dirty="0" err="1" smtClean="0"/>
              <a:t>atenolol</a:t>
            </a:r>
            <a:r>
              <a:rPr lang="en-IN" sz="2000" dirty="0" smtClean="0"/>
              <a:t>) to reduce tachycardia and improve LV filling </a:t>
            </a:r>
          </a:p>
          <a:p>
            <a:pPr lvl="1"/>
            <a:r>
              <a:rPr lang="en-IN" sz="2000" dirty="0" smtClean="0"/>
              <a:t>Small dose of </a:t>
            </a:r>
            <a:r>
              <a:rPr lang="en-IN" sz="2000" dirty="0" err="1" smtClean="0"/>
              <a:t>furosemide</a:t>
            </a:r>
            <a:endParaRPr lang="en-IN" sz="2000" dirty="0" smtClean="0"/>
          </a:p>
          <a:p>
            <a:pPr lvl="1"/>
            <a:endParaRPr lang="en-IN" sz="1100" dirty="0" smtClean="0"/>
          </a:p>
          <a:p>
            <a:r>
              <a:rPr lang="en-IN" sz="2400" dirty="0" err="1" smtClean="0"/>
              <a:t>Digoxin</a:t>
            </a:r>
            <a:r>
              <a:rPr lang="en-IN" sz="2400" dirty="0" smtClean="0"/>
              <a:t> &lt; BB </a:t>
            </a:r>
            <a:r>
              <a:rPr lang="en-IN" sz="2000" dirty="0" smtClean="0"/>
              <a:t>(renal clearance of </a:t>
            </a:r>
            <a:r>
              <a:rPr lang="en-IN" sz="2000" dirty="0" err="1" smtClean="0"/>
              <a:t>digoxin</a:t>
            </a:r>
            <a:r>
              <a:rPr lang="en-IN" sz="2000" dirty="0" smtClean="0"/>
              <a:t> is increased during pregnancy)</a:t>
            </a:r>
          </a:p>
          <a:p>
            <a:endParaRPr lang="en-IN" sz="1100" dirty="0" smtClean="0"/>
          </a:p>
          <a:p>
            <a:r>
              <a:rPr lang="en-IN" sz="2400" dirty="0" smtClean="0"/>
              <a:t>Sustained or frequent palpitations –Needs prompt investigation</a:t>
            </a:r>
          </a:p>
          <a:p>
            <a:endParaRPr lang="en-IN" sz="1100" dirty="0" smtClean="0"/>
          </a:p>
          <a:p>
            <a:r>
              <a:rPr lang="en-IN" sz="2400" dirty="0" smtClean="0"/>
              <a:t>AF and other  SVT </a:t>
            </a:r>
            <a:r>
              <a:rPr lang="en-IN" sz="2400" dirty="0" smtClean="0">
                <a:sym typeface="Wingdings" pitchFamily="2" charset="2"/>
              </a:rPr>
              <a:t> </a:t>
            </a:r>
            <a:r>
              <a:rPr lang="en-IN" sz="2400" dirty="0" smtClean="0"/>
              <a:t>deleterious effect on </a:t>
            </a:r>
            <a:r>
              <a:rPr lang="en-IN" sz="2400" dirty="0" err="1" smtClean="0"/>
              <a:t>uteroplacental</a:t>
            </a:r>
            <a:r>
              <a:rPr lang="en-IN" sz="2400" dirty="0" smtClean="0"/>
              <a:t> perfusion</a:t>
            </a:r>
          </a:p>
          <a:p>
            <a:pPr lvl="1"/>
            <a:r>
              <a:rPr lang="en-IN" sz="2000" dirty="0" smtClean="0"/>
              <a:t>Prompt initiation of anticoagulation (potential </a:t>
            </a:r>
            <a:r>
              <a:rPr lang="en-IN" sz="2000" dirty="0" err="1" smtClean="0"/>
              <a:t>teratogenicity</a:t>
            </a:r>
            <a:r>
              <a:rPr lang="en-IN" sz="2000" dirty="0" smtClean="0"/>
              <a:t> and </a:t>
            </a:r>
            <a:r>
              <a:rPr lang="en-IN" sz="2000" dirty="0" err="1" smtClean="0"/>
              <a:t>fetopathic</a:t>
            </a:r>
            <a:r>
              <a:rPr lang="en-IN" sz="2000" dirty="0" smtClean="0"/>
              <a:t> effects of </a:t>
            </a:r>
            <a:r>
              <a:rPr lang="en-IN" sz="2000" dirty="0" err="1" smtClean="0"/>
              <a:t>warfarin</a:t>
            </a:r>
            <a:r>
              <a:rPr lang="en-US" sz="2000" dirty="0" smtClean="0"/>
              <a:t>)</a:t>
            </a:r>
            <a:endParaRPr lang="en-IN" sz="2000" dirty="0" smtClean="0"/>
          </a:p>
          <a:p>
            <a:pPr lvl="1"/>
            <a:r>
              <a:rPr lang="en-IN" sz="2000" dirty="0" smtClean="0"/>
              <a:t>Rhythm control to prevent </a:t>
            </a:r>
            <a:r>
              <a:rPr lang="en-IN" sz="2000" dirty="0" err="1" smtClean="0"/>
              <a:t>thromboembolic</a:t>
            </a:r>
            <a:r>
              <a:rPr lang="en-IN" sz="2000" dirty="0" smtClean="0"/>
              <a:t> episodes and the risk of pulmonary </a:t>
            </a:r>
            <a:r>
              <a:rPr lang="en-IN" sz="2000" dirty="0" err="1" smtClean="0"/>
              <a:t>edema</a:t>
            </a:r>
            <a:endParaRPr lang="en-IN" sz="2000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995936" y="2132856"/>
            <a:ext cx="1368152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0" y="1196752"/>
            <a:ext cx="8676456" cy="53285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/>
          <p:cNvSpPr txBox="1"/>
          <p:nvPr/>
        </p:nvSpPr>
        <p:spPr>
          <a:xfrm>
            <a:off x="539552" y="1628800"/>
            <a:ext cx="820891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/>
              <a:t>Elevated HR is crucial to maintain the augmented cardiac output in later pregnancy</a:t>
            </a:r>
          </a:p>
          <a:p>
            <a:pPr lvl="1"/>
            <a:r>
              <a:rPr lang="en-IN" sz="2000" dirty="0" smtClean="0"/>
              <a:t>Goal of ventricular rate control : 70-90 </a:t>
            </a:r>
            <a:r>
              <a:rPr lang="en-IN" sz="2000" dirty="0" err="1" smtClean="0"/>
              <a:t>bpm</a:t>
            </a:r>
            <a:endParaRPr lang="en-IN" sz="2000" dirty="0" smtClean="0"/>
          </a:p>
          <a:p>
            <a:pPr lvl="1"/>
            <a:endParaRPr lang="en-IN" sz="2000" dirty="0" smtClean="0"/>
          </a:p>
          <a:p>
            <a:r>
              <a:rPr lang="en-IN" sz="2400" dirty="0" smtClean="0"/>
              <a:t>Electrical </a:t>
            </a:r>
            <a:r>
              <a:rPr lang="en-IN" sz="2400" dirty="0" err="1" smtClean="0"/>
              <a:t>cardioversion</a:t>
            </a:r>
            <a:r>
              <a:rPr lang="en-IN" sz="2400" dirty="0" smtClean="0"/>
              <a:t> </a:t>
            </a:r>
          </a:p>
          <a:p>
            <a:pPr lvl="1"/>
            <a:r>
              <a:rPr lang="en-IN" sz="2400" dirty="0" smtClean="0"/>
              <a:t>Poor response to rate control</a:t>
            </a:r>
          </a:p>
          <a:p>
            <a:pPr lvl="1"/>
            <a:r>
              <a:rPr lang="en-IN" sz="2400" dirty="0" smtClean="0"/>
              <a:t>Hemodynamic instability</a:t>
            </a:r>
          </a:p>
          <a:p>
            <a:pPr lvl="1"/>
            <a:endParaRPr lang="en-IN" sz="2400" dirty="0" smtClean="0"/>
          </a:p>
          <a:p>
            <a:r>
              <a:rPr lang="en-IN" sz="2400" dirty="0" err="1" smtClean="0"/>
              <a:t>Antiarrhythmic</a:t>
            </a:r>
            <a:r>
              <a:rPr lang="en-IN" sz="2400" dirty="0" smtClean="0"/>
              <a:t> agent for maintenance of sinus rhythm -- The </a:t>
            </a:r>
            <a:r>
              <a:rPr lang="en-IN" sz="2400" dirty="0" err="1" smtClean="0"/>
              <a:t>fetal</a:t>
            </a:r>
            <a:r>
              <a:rPr lang="en-IN" sz="2400" dirty="0" smtClean="0"/>
              <a:t> safety profile to be considered</a:t>
            </a:r>
          </a:p>
          <a:p>
            <a:endParaRPr lang="en-IN" sz="2400" dirty="0" smtClean="0"/>
          </a:p>
          <a:p>
            <a:endParaRPr lang="en-IN" dirty="0"/>
          </a:p>
        </p:txBody>
      </p:sp>
      <p:sp>
        <p:nvSpPr>
          <p:cNvPr id="11" name="Rectangle 10"/>
          <p:cNvSpPr/>
          <p:nvPr/>
        </p:nvSpPr>
        <p:spPr>
          <a:xfrm>
            <a:off x="467544" y="1412776"/>
            <a:ext cx="8424936" cy="51845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539552" y="1772816"/>
            <a:ext cx="820891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/>
              <a:t>Most women with MS can undergo pregnancy without the need for invasive interventions</a:t>
            </a:r>
          </a:p>
          <a:p>
            <a:endParaRPr lang="en-IN" sz="1100" dirty="0" smtClean="0"/>
          </a:p>
          <a:p>
            <a:r>
              <a:rPr lang="en-IN" sz="2400" dirty="0" smtClean="0"/>
              <a:t>BMV : Severe symptoms or HF despite maximal medical therapy</a:t>
            </a:r>
          </a:p>
          <a:p>
            <a:endParaRPr lang="en-IN" sz="1100" dirty="0" smtClean="0"/>
          </a:p>
          <a:p>
            <a:r>
              <a:rPr lang="en-IN" sz="2400" dirty="0" smtClean="0"/>
              <a:t>Abdominal shielding should be employed</a:t>
            </a:r>
          </a:p>
          <a:p>
            <a:endParaRPr lang="en-IN" sz="1100" dirty="0" smtClean="0"/>
          </a:p>
          <a:p>
            <a:r>
              <a:rPr lang="en-IN" sz="2400" dirty="0" smtClean="0"/>
              <a:t>The procedure is best done past the period of organogenesis (&gt;20 weeks) </a:t>
            </a:r>
          </a:p>
          <a:p>
            <a:endParaRPr lang="en-IN" sz="1100" dirty="0" smtClean="0"/>
          </a:p>
          <a:p>
            <a:r>
              <a:rPr lang="en-IN" sz="2400" dirty="0" smtClean="0"/>
              <a:t>Prior to mid to late third trimester</a:t>
            </a:r>
          </a:p>
          <a:p>
            <a:pPr lvl="1"/>
            <a:r>
              <a:rPr lang="en-IN" sz="2000" dirty="0" smtClean="0"/>
              <a:t>Gravid uterus can interfere with catheter access and </a:t>
            </a:r>
            <a:r>
              <a:rPr lang="en-IN" sz="2000" dirty="0" err="1" smtClean="0"/>
              <a:t>hemostasis</a:t>
            </a:r>
            <a:r>
              <a:rPr lang="en-IN" sz="2000" dirty="0" smtClean="0"/>
              <a:t> with the femoral approach</a:t>
            </a:r>
          </a:p>
          <a:p>
            <a:endParaRPr lang="en-IN" sz="2400" dirty="0" smtClean="0"/>
          </a:p>
          <a:p>
            <a:endParaRPr lang="en-IN" dirty="0"/>
          </a:p>
        </p:txBody>
      </p:sp>
      <p:sp>
        <p:nvSpPr>
          <p:cNvPr id="13" name="Rectangle 12"/>
          <p:cNvSpPr/>
          <p:nvPr/>
        </p:nvSpPr>
        <p:spPr>
          <a:xfrm>
            <a:off x="251520" y="1268760"/>
            <a:ext cx="8640960" cy="51125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323528" y="1196752"/>
            <a:ext cx="8568952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2400" dirty="0" smtClean="0"/>
          </a:p>
          <a:p>
            <a:r>
              <a:rPr lang="en-IN" sz="2400" dirty="0" smtClean="0"/>
              <a:t>The preferred time for PMBV is in the 22 to 26 week </a:t>
            </a:r>
          </a:p>
          <a:p>
            <a:pPr lvl="1"/>
            <a:r>
              <a:rPr lang="en-IN" sz="2000" dirty="0" smtClean="0"/>
              <a:t>Minimizes the radiation risks to the developing </a:t>
            </a:r>
            <a:r>
              <a:rPr lang="en-IN" sz="2000" dirty="0" err="1" smtClean="0"/>
              <a:t>fetus</a:t>
            </a:r>
            <a:endParaRPr lang="en-IN" sz="2000" dirty="0" smtClean="0"/>
          </a:p>
          <a:p>
            <a:pPr lvl="1"/>
            <a:r>
              <a:rPr lang="en-IN" sz="2000" dirty="0" err="1" smtClean="0"/>
              <a:t>Fetal</a:t>
            </a:r>
            <a:r>
              <a:rPr lang="en-IN" sz="2000" dirty="0" smtClean="0"/>
              <a:t> survival is unlikely if emergent delivery is precipitated</a:t>
            </a:r>
          </a:p>
          <a:p>
            <a:pPr lvl="1"/>
            <a:r>
              <a:rPr lang="en-IN" sz="2000" dirty="0" smtClean="0"/>
              <a:t>Maternal and </a:t>
            </a:r>
            <a:r>
              <a:rPr lang="en-IN" sz="2000" dirty="0" err="1" smtClean="0"/>
              <a:t>fetal</a:t>
            </a:r>
            <a:r>
              <a:rPr lang="en-IN" sz="2000" dirty="0" smtClean="0"/>
              <a:t> risk is substantial if PMBV is delayed in severe MS</a:t>
            </a:r>
          </a:p>
          <a:p>
            <a:pPr lvl="1"/>
            <a:endParaRPr lang="en-IN" sz="2600" dirty="0" smtClean="0"/>
          </a:p>
          <a:p>
            <a:r>
              <a:rPr lang="en-IN" sz="2400" dirty="0" smtClean="0"/>
              <a:t>Efficacy of PMBV </a:t>
            </a:r>
          </a:p>
          <a:p>
            <a:pPr>
              <a:buNone/>
            </a:pPr>
            <a:r>
              <a:rPr lang="en-IN" dirty="0" smtClean="0"/>
              <a:t>	</a:t>
            </a:r>
            <a:r>
              <a:rPr lang="en-IN" sz="2400" dirty="0" smtClean="0"/>
              <a:t>Study of 45 pregnant women who underwent PMBV or surgical mitral valve </a:t>
            </a:r>
            <a:r>
              <a:rPr lang="en-IN" sz="2400" dirty="0" err="1" smtClean="0"/>
              <a:t>commissurotomy</a:t>
            </a:r>
            <a:r>
              <a:rPr lang="en-IN" sz="2400" dirty="0" smtClean="0"/>
              <a:t> for severe heart failure</a:t>
            </a:r>
          </a:p>
          <a:p>
            <a:pPr>
              <a:buNone/>
            </a:pPr>
            <a:endParaRPr lang="en-IN" dirty="0" smtClean="0"/>
          </a:p>
          <a:p>
            <a:pPr lvl="1"/>
            <a:r>
              <a:rPr lang="en-IN" sz="2000" dirty="0" smtClean="0"/>
              <a:t>Procedural success rate of PMBV - 95%</a:t>
            </a:r>
          </a:p>
          <a:p>
            <a:pPr lvl="1"/>
            <a:r>
              <a:rPr lang="en-IN" sz="2000" dirty="0" smtClean="0"/>
              <a:t>Improvement in symptoms - same in both groups</a:t>
            </a:r>
          </a:p>
          <a:p>
            <a:pPr lvl="1"/>
            <a:r>
              <a:rPr lang="en-IN" sz="2000" dirty="0" err="1" smtClean="0"/>
              <a:t>Fetal</a:t>
            </a:r>
            <a:r>
              <a:rPr lang="en-IN" sz="2000" dirty="0" smtClean="0"/>
              <a:t> complications were less frequent</a:t>
            </a:r>
          </a:p>
          <a:p>
            <a:pPr lvl="1"/>
            <a:r>
              <a:rPr lang="en-IN" sz="2000" dirty="0" err="1" smtClean="0"/>
              <a:t>Fetal</a:t>
            </a:r>
            <a:r>
              <a:rPr lang="en-IN" sz="2000" dirty="0" smtClean="0"/>
              <a:t> and neonatal mortality were </a:t>
            </a:r>
            <a:r>
              <a:rPr lang="en-IN" sz="2000" dirty="0" smtClean="0">
                <a:solidFill>
                  <a:srgbClr val="C00000"/>
                </a:solidFill>
              </a:rPr>
              <a:t>lower with PMBV </a:t>
            </a:r>
            <a:r>
              <a:rPr lang="en-IN" sz="2000" dirty="0" smtClean="0"/>
              <a:t>(</a:t>
            </a:r>
            <a:r>
              <a:rPr lang="en-IN" sz="2000" dirty="0" smtClean="0">
                <a:solidFill>
                  <a:srgbClr val="C00000"/>
                </a:solidFill>
              </a:rPr>
              <a:t>5 Vs 38%</a:t>
            </a:r>
            <a:r>
              <a:rPr lang="en-IN" sz="2000" dirty="0" smtClean="0"/>
              <a:t> )</a:t>
            </a:r>
          </a:p>
          <a:p>
            <a:pPr lvl="1"/>
            <a:endParaRPr lang="en-IN" sz="20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IN" sz="1600" dirty="0" smtClean="0"/>
              <a:t>de Souza JA et al. PBMV in comparison with OMV </a:t>
            </a:r>
            <a:r>
              <a:rPr lang="en-IN" sz="1600" dirty="0" err="1" smtClean="0"/>
              <a:t>commissurotomy</a:t>
            </a:r>
            <a:r>
              <a:rPr lang="en-IN" sz="1600" dirty="0" smtClean="0"/>
              <a:t> for MS during pregnancy. J Am </a:t>
            </a:r>
            <a:r>
              <a:rPr lang="en-IN" sz="1600" dirty="0" err="1" smtClean="0"/>
              <a:t>Coll</a:t>
            </a:r>
            <a:r>
              <a:rPr lang="en-IN" sz="1600" dirty="0" smtClean="0"/>
              <a:t> </a:t>
            </a:r>
            <a:r>
              <a:rPr lang="en-IN" sz="1600" dirty="0" err="1" smtClean="0"/>
              <a:t>Cardiol</a:t>
            </a:r>
            <a:r>
              <a:rPr lang="en-IN" sz="1600" dirty="0" smtClean="0"/>
              <a:t> 2001</a:t>
            </a:r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4427984" y="4941168"/>
            <a:ext cx="43204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23528" y="1124744"/>
            <a:ext cx="8640960" cy="57332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TextBox 17"/>
          <p:cNvSpPr txBox="1"/>
          <p:nvPr/>
        </p:nvSpPr>
        <p:spPr>
          <a:xfrm>
            <a:off x="467544" y="1412776"/>
            <a:ext cx="8136904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400" b="1" dirty="0" err="1" smtClean="0"/>
              <a:t>Peripartum</a:t>
            </a:r>
            <a:r>
              <a:rPr lang="en-IN" sz="2400" dirty="0" smtClean="0"/>
              <a:t> 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smtClean="0"/>
              <a:t>Regional </a:t>
            </a:r>
            <a:r>
              <a:rPr lang="en-IN" sz="2400" dirty="0" err="1" smtClean="0"/>
              <a:t>anesthesia</a:t>
            </a:r>
            <a:r>
              <a:rPr lang="en-IN" sz="2400" dirty="0" smtClean="0"/>
              <a:t> </a:t>
            </a:r>
            <a:r>
              <a:rPr lang="en-IN" sz="2400" dirty="0" smtClean="0">
                <a:sym typeface="Wingdings" pitchFamily="2" charset="2"/>
              </a:rPr>
              <a:t></a:t>
            </a:r>
            <a:r>
              <a:rPr lang="en-IN" sz="2400" dirty="0" smtClean="0"/>
              <a:t> Attenuate the spikes in CO during </a:t>
            </a:r>
            <a:r>
              <a:rPr lang="en-IN" sz="2400" dirty="0" err="1" smtClean="0"/>
              <a:t>labor</a:t>
            </a:r>
            <a:endParaRPr lang="en-IN" sz="2400" dirty="0" smtClean="0"/>
          </a:p>
          <a:p>
            <a:pPr lvl="1"/>
            <a:r>
              <a:rPr lang="en-IN" sz="2000" dirty="0" smtClean="0"/>
              <a:t>Almost all can undergo vaginal delivery with an assisted second stage</a:t>
            </a:r>
          </a:p>
          <a:p>
            <a:pPr lvl="1"/>
            <a:endParaRPr lang="en-IN" sz="1400" dirty="0" smtClean="0"/>
          </a:p>
          <a:p>
            <a:pPr lvl="1"/>
            <a:endParaRPr lang="en-IN" sz="1100" dirty="0" smtClean="0"/>
          </a:p>
          <a:p>
            <a:r>
              <a:rPr lang="en-IN" sz="2400" dirty="0" err="1" smtClean="0"/>
              <a:t>Caesarian</a:t>
            </a:r>
            <a:r>
              <a:rPr lang="en-IN" sz="2400" dirty="0" smtClean="0"/>
              <a:t> : Reserved for obstetric indications and in whom anticoagulation cannot be reversed</a:t>
            </a:r>
          </a:p>
          <a:p>
            <a:endParaRPr lang="en-IN" sz="1400" dirty="0" smtClean="0"/>
          </a:p>
          <a:p>
            <a:endParaRPr lang="en-IN" sz="1100" dirty="0" smtClean="0"/>
          </a:p>
          <a:p>
            <a:r>
              <a:rPr lang="en-IN" sz="2400" dirty="0" smtClean="0"/>
              <a:t>Refractory HF requiring intubation and ventilation -- </a:t>
            </a:r>
            <a:r>
              <a:rPr lang="en-IN" sz="2400" dirty="0" smtClean="0">
                <a:solidFill>
                  <a:srgbClr val="C00000"/>
                </a:solidFill>
              </a:rPr>
              <a:t>Only cardiac indication for CS</a:t>
            </a:r>
          </a:p>
          <a:p>
            <a:endParaRPr lang="en-IN" sz="1400" dirty="0" smtClean="0">
              <a:solidFill>
                <a:srgbClr val="C00000"/>
              </a:solidFill>
            </a:endParaRPr>
          </a:p>
          <a:p>
            <a:endParaRPr lang="en-IN" sz="1100" dirty="0" smtClean="0">
              <a:solidFill>
                <a:srgbClr val="C00000"/>
              </a:solidFill>
            </a:endParaRPr>
          </a:p>
          <a:p>
            <a:r>
              <a:rPr lang="en-IN" sz="2400" dirty="0" err="1" smtClean="0"/>
              <a:t>Endocarditis</a:t>
            </a:r>
            <a:r>
              <a:rPr lang="en-IN" sz="2400" dirty="0" smtClean="0"/>
              <a:t> prophylaxis is </a:t>
            </a:r>
            <a:r>
              <a:rPr lang="en-IN" sz="2400" dirty="0" smtClean="0">
                <a:solidFill>
                  <a:srgbClr val="C00000"/>
                </a:solidFill>
              </a:rPr>
              <a:t>not</a:t>
            </a:r>
            <a:r>
              <a:rPr lang="en-IN" sz="2400" dirty="0" smtClean="0"/>
              <a:t> routinely recommended for uncomplicated vaginal or </a:t>
            </a:r>
            <a:r>
              <a:rPr lang="en-IN" sz="2400" dirty="0" err="1" smtClean="0"/>
              <a:t>cesarean</a:t>
            </a:r>
            <a:r>
              <a:rPr lang="en-IN" sz="2400" dirty="0" smtClean="0"/>
              <a:t> delivery </a:t>
            </a:r>
          </a:p>
          <a:p>
            <a:endParaRPr lang="en-IN" sz="2400" dirty="0" smtClean="0"/>
          </a:p>
          <a:p>
            <a:endParaRPr lang="en-IN" dirty="0"/>
          </a:p>
        </p:txBody>
      </p:sp>
      <p:sp>
        <p:nvSpPr>
          <p:cNvPr id="19" name="Rectangle 18"/>
          <p:cNvSpPr/>
          <p:nvPr/>
        </p:nvSpPr>
        <p:spPr>
          <a:xfrm>
            <a:off x="251520" y="1196752"/>
            <a:ext cx="8892480" cy="56612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409037" y="1484784"/>
            <a:ext cx="8613958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b="1" dirty="0" smtClean="0"/>
              <a:t>Postpartum</a:t>
            </a:r>
            <a:r>
              <a:rPr lang="en-IN" dirty="0" smtClean="0"/>
              <a:t>  </a:t>
            </a:r>
          </a:p>
          <a:p>
            <a:pPr>
              <a:buNone/>
            </a:pPr>
            <a:endParaRPr lang="en-IN" sz="1400" dirty="0" smtClean="0"/>
          </a:p>
          <a:p>
            <a:r>
              <a:rPr lang="en-IN" sz="2000" dirty="0" smtClean="0"/>
              <a:t>Intensive monitoring</a:t>
            </a:r>
          </a:p>
          <a:p>
            <a:endParaRPr lang="en-IN" sz="1100" dirty="0" smtClean="0"/>
          </a:p>
          <a:p>
            <a:r>
              <a:rPr lang="en-IN" sz="2000" dirty="0" smtClean="0"/>
              <a:t>Anticoagulation  (if required) can be resumed once there is no evidence of  early or late PPH</a:t>
            </a:r>
          </a:p>
          <a:p>
            <a:endParaRPr lang="en-IN" sz="1100" dirty="0" smtClean="0"/>
          </a:p>
          <a:p>
            <a:r>
              <a:rPr lang="en-IN" sz="2000" dirty="0" smtClean="0"/>
              <a:t>No  specific guidelines on the timing of postpartum assessments</a:t>
            </a:r>
          </a:p>
          <a:p>
            <a:endParaRPr lang="en-IN" sz="1100" dirty="0" smtClean="0"/>
          </a:p>
          <a:p>
            <a:r>
              <a:rPr lang="en-IN" sz="2000" dirty="0" smtClean="0"/>
              <a:t>Cardiac assessment at </a:t>
            </a:r>
            <a:r>
              <a:rPr lang="en-IN" sz="2000" dirty="0" smtClean="0">
                <a:solidFill>
                  <a:srgbClr val="C00000"/>
                </a:solidFill>
              </a:rPr>
              <a:t>4-6 weeks </a:t>
            </a:r>
            <a:r>
              <a:rPr lang="en-IN" sz="2000" dirty="0" smtClean="0"/>
              <a:t>postpartum  </a:t>
            </a:r>
          </a:p>
          <a:p>
            <a:pPr lvl="1"/>
            <a:r>
              <a:rPr lang="en-IN" dirty="0" smtClean="0"/>
              <a:t>Screen for postpartum deterioration</a:t>
            </a:r>
          </a:p>
          <a:p>
            <a:pPr lvl="1"/>
            <a:r>
              <a:rPr lang="en-IN" dirty="0" smtClean="0"/>
              <a:t>Adjust cardiac medications </a:t>
            </a:r>
          </a:p>
          <a:p>
            <a:pPr lvl="1"/>
            <a:r>
              <a:rPr lang="en-IN" dirty="0" smtClean="0"/>
              <a:t>Discuss contraception choices</a:t>
            </a:r>
          </a:p>
          <a:p>
            <a:pPr lvl="1"/>
            <a:endParaRPr lang="en-IN" sz="2000" dirty="0" smtClean="0"/>
          </a:p>
          <a:p>
            <a:r>
              <a:rPr lang="en-IN" sz="2000" dirty="0" smtClean="0"/>
              <a:t>Most cardiac medications are excreted in breast milk</a:t>
            </a:r>
          </a:p>
          <a:p>
            <a:pPr lvl="1"/>
            <a:r>
              <a:rPr lang="en-IN" dirty="0" smtClean="0"/>
              <a:t>Small amounts</a:t>
            </a:r>
          </a:p>
          <a:p>
            <a:pPr lvl="1"/>
            <a:r>
              <a:rPr lang="en-IN" dirty="0" smtClean="0"/>
              <a:t>Use is generally safe</a:t>
            </a:r>
          </a:p>
          <a:p>
            <a:pPr lvl="1"/>
            <a:r>
              <a:rPr lang="en-IN" dirty="0" smtClean="0"/>
              <a:t>An exception is </a:t>
            </a:r>
            <a:r>
              <a:rPr lang="en-IN" dirty="0" err="1" smtClean="0">
                <a:solidFill>
                  <a:srgbClr val="C00000"/>
                </a:solidFill>
              </a:rPr>
              <a:t>Amiodarone</a:t>
            </a:r>
            <a:r>
              <a:rPr lang="en-IN" dirty="0" smtClean="0"/>
              <a:t> : Breastfeeding is contraindicated during maternal use of </a:t>
            </a:r>
            <a:r>
              <a:rPr lang="en-IN" dirty="0" err="1" smtClean="0"/>
              <a:t>Amiodarone</a:t>
            </a:r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21" name="Rectangle 20"/>
          <p:cNvSpPr/>
          <p:nvPr/>
        </p:nvSpPr>
        <p:spPr>
          <a:xfrm>
            <a:off x="323528" y="1052736"/>
            <a:ext cx="8820472" cy="580526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TextBox 21"/>
          <p:cNvSpPr txBox="1"/>
          <p:nvPr/>
        </p:nvSpPr>
        <p:spPr>
          <a:xfrm>
            <a:off x="467544" y="1484784"/>
            <a:ext cx="842493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Oral contraceptives</a:t>
            </a:r>
          </a:p>
          <a:p>
            <a:endParaRPr lang="en-IN" sz="2400" dirty="0" smtClean="0"/>
          </a:p>
          <a:p>
            <a:pPr lvl="1"/>
            <a:r>
              <a:rPr lang="en-IN" sz="2000" dirty="0" err="1" smtClean="0"/>
              <a:t>Estrogen</a:t>
            </a:r>
            <a:r>
              <a:rPr lang="en-IN" sz="2000" dirty="0" smtClean="0"/>
              <a:t>-based OCP </a:t>
            </a:r>
          </a:p>
          <a:p>
            <a:pPr lvl="2"/>
            <a:r>
              <a:rPr lang="en-IN" sz="2000" dirty="0" smtClean="0"/>
              <a:t>Except for those with increased </a:t>
            </a:r>
            <a:r>
              <a:rPr lang="en-IN" sz="2000" dirty="0" err="1" smtClean="0"/>
              <a:t>thromboembolic</a:t>
            </a:r>
            <a:r>
              <a:rPr lang="en-IN" sz="2000" dirty="0" smtClean="0"/>
              <a:t> risk</a:t>
            </a:r>
          </a:p>
          <a:p>
            <a:pPr lvl="3"/>
            <a:r>
              <a:rPr lang="en-IN" sz="2000" dirty="0" smtClean="0">
                <a:solidFill>
                  <a:srgbClr val="C00000"/>
                </a:solidFill>
              </a:rPr>
              <a:t>Severe MS, PHT, NYHA IV</a:t>
            </a:r>
          </a:p>
          <a:p>
            <a:pPr lvl="1"/>
            <a:r>
              <a:rPr lang="en-IN" sz="2000" dirty="0" smtClean="0"/>
              <a:t>Progesterone based preparations are </a:t>
            </a:r>
            <a:r>
              <a:rPr lang="en-IN" sz="2000" dirty="0" smtClean="0">
                <a:solidFill>
                  <a:srgbClr val="C00000"/>
                </a:solidFill>
              </a:rPr>
              <a:t>not </a:t>
            </a:r>
            <a:r>
              <a:rPr lang="en-IN" sz="2000" dirty="0" smtClean="0"/>
              <a:t>associated with </a:t>
            </a:r>
            <a:r>
              <a:rPr lang="en-IN" sz="2000" dirty="0" err="1" smtClean="0"/>
              <a:t>thromboembolic</a:t>
            </a:r>
            <a:r>
              <a:rPr lang="en-IN" sz="2000" dirty="0" smtClean="0"/>
              <a:t> risk</a:t>
            </a:r>
          </a:p>
          <a:p>
            <a:endParaRPr lang="en-IN" sz="2400" dirty="0" smtClean="0"/>
          </a:p>
          <a:p>
            <a:r>
              <a:rPr lang="en-IN" sz="2400" dirty="0" smtClean="0"/>
              <a:t>CV changes of pregnancy fully resolves after the sixth postpartum month</a:t>
            </a:r>
          </a:p>
          <a:p>
            <a:pPr lvl="1"/>
            <a:r>
              <a:rPr lang="en-IN" sz="2000" dirty="0" smtClean="0"/>
              <a:t>Repeat clinical assessment with ECHO (</a:t>
            </a:r>
            <a:r>
              <a:rPr lang="en-IN" sz="2000" dirty="0" smtClean="0">
                <a:solidFill>
                  <a:srgbClr val="C00000"/>
                </a:solidFill>
              </a:rPr>
              <a:t>after 6m</a:t>
            </a:r>
            <a:r>
              <a:rPr lang="en-IN" sz="2000" dirty="0" smtClean="0"/>
              <a:t>) </a:t>
            </a:r>
            <a:r>
              <a:rPr lang="en-IN" sz="2000" dirty="0" smtClean="0">
                <a:sym typeface="Wingdings" pitchFamily="2" charset="2"/>
              </a:rPr>
              <a:t> B</a:t>
            </a:r>
            <a:r>
              <a:rPr lang="en-IN" sz="2000" dirty="0" smtClean="0"/>
              <a:t>aseline for future follow-up</a:t>
            </a:r>
          </a:p>
          <a:p>
            <a:pPr lvl="1"/>
            <a:endParaRPr lang="en-IN" sz="2000" dirty="0" smtClean="0"/>
          </a:p>
          <a:p>
            <a:pPr lvl="1"/>
            <a:r>
              <a:rPr lang="en-IN" sz="2000" dirty="0" smtClean="0"/>
              <a:t>Elective cardiovascular invasive procedures should be delayed until after the sixth postpartum month to avoid unnecessary </a:t>
            </a:r>
            <a:r>
              <a:rPr lang="en-IN" sz="2000" dirty="0" err="1" smtClean="0"/>
              <a:t>thromboembolic</a:t>
            </a:r>
            <a:r>
              <a:rPr lang="en-IN" sz="2000" dirty="0" smtClean="0"/>
              <a:t> risk</a:t>
            </a:r>
          </a:p>
          <a:p>
            <a:endParaRPr lang="en-IN" sz="2400" dirty="0" smtClean="0"/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3" grpId="0" animBg="1"/>
      <p:bldP spid="14" grpId="0"/>
      <p:bldP spid="17" grpId="0" animBg="1"/>
      <p:bldP spid="18" grpId="0"/>
      <p:bldP spid="19" grpId="0" animBg="1"/>
      <p:bldP spid="20" grpId="0"/>
      <p:bldP spid="21" grpId="0" animBg="1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MVP/MR in pregnancy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24579936"/>
          </a:xfrm>
        </p:spPr>
        <p:txBody>
          <a:bodyPr wrap="square">
            <a:normAutofit/>
          </a:bodyPr>
          <a:lstStyle/>
          <a:p>
            <a:pPr>
              <a:buNone/>
            </a:pPr>
            <a:r>
              <a:rPr lang="en-IN" sz="2400" b="1" dirty="0" smtClean="0"/>
              <a:t>Effect of pregnancy </a:t>
            </a:r>
          </a:p>
          <a:p>
            <a:r>
              <a:rPr lang="en-IN" sz="2400" dirty="0" smtClean="0"/>
              <a:t>MVP is </a:t>
            </a:r>
            <a:r>
              <a:rPr lang="en-IN" sz="2400" dirty="0" smtClean="0">
                <a:solidFill>
                  <a:srgbClr val="C00000"/>
                </a:solidFill>
              </a:rPr>
              <a:t>well tolerated </a:t>
            </a:r>
            <a:r>
              <a:rPr lang="en-IN" sz="2400" dirty="0" smtClean="0"/>
              <a:t>during pregnancy even when there is MR</a:t>
            </a:r>
          </a:p>
          <a:p>
            <a:pPr lvl="1"/>
            <a:r>
              <a:rPr lang="en-IN" sz="1800" dirty="0" err="1" smtClean="0"/>
              <a:t>Hypervolemia</a:t>
            </a:r>
            <a:r>
              <a:rPr lang="en-IN" sz="1800" dirty="0" smtClean="0"/>
              <a:t> </a:t>
            </a:r>
            <a:r>
              <a:rPr lang="en-IN" sz="1800" dirty="0" smtClean="0">
                <a:sym typeface="Wingdings" pitchFamily="2" charset="2"/>
              </a:rPr>
              <a:t></a:t>
            </a:r>
            <a:r>
              <a:rPr lang="en-IN" sz="1800" dirty="0" smtClean="0"/>
              <a:t> Increase in cardiac volume </a:t>
            </a:r>
            <a:r>
              <a:rPr lang="en-IN" sz="1800" dirty="0" smtClean="0">
                <a:sym typeface="Wingdings" pitchFamily="2" charset="2"/>
              </a:rPr>
              <a:t> R</a:t>
            </a:r>
            <a:r>
              <a:rPr lang="en-IN" sz="1800" dirty="0" smtClean="0"/>
              <a:t>educe </a:t>
            </a:r>
            <a:r>
              <a:rPr lang="en-IN" sz="1800" dirty="0" err="1" smtClean="0"/>
              <a:t>valvular</a:t>
            </a:r>
            <a:r>
              <a:rPr lang="en-IN" sz="1800" dirty="0" smtClean="0"/>
              <a:t> regurgitation</a:t>
            </a:r>
          </a:p>
          <a:p>
            <a:pPr lvl="1"/>
            <a:r>
              <a:rPr lang="en-IN" sz="1800" dirty="0" smtClean="0"/>
              <a:t>Decrease in SVR </a:t>
            </a:r>
            <a:r>
              <a:rPr lang="en-IN" sz="1800" dirty="0" smtClean="0">
                <a:sym typeface="Wingdings" pitchFamily="2" charset="2"/>
              </a:rPr>
              <a:t> D</a:t>
            </a:r>
            <a:r>
              <a:rPr lang="en-IN" sz="1800" dirty="0" smtClean="0"/>
              <a:t>ecrease in the </a:t>
            </a:r>
            <a:r>
              <a:rPr lang="en-IN" sz="1800" dirty="0" err="1" smtClean="0"/>
              <a:t>regurgitant</a:t>
            </a:r>
            <a:r>
              <a:rPr lang="en-IN" sz="1800" dirty="0" smtClean="0"/>
              <a:t> volume </a:t>
            </a:r>
          </a:p>
          <a:p>
            <a:pPr lvl="1"/>
            <a:r>
              <a:rPr lang="en-IN" sz="1800" dirty="0" smtClean="0"/>
              <a:t>Tachycardia increases forward stroke volume</a:t>
            </a:r>
          </a:p>
          <a:p>
            <a:pPr lvl="1"/>
            <a:r>
              <a:rPr lang="en-IN" sz="1800" dirty="0" smtClean="0"/>
              <a:t>Improve function of the prolapsed valve and </a:t>
            </a:r>
            <a:r>
              <a:rPr lang="en-IN" sz="1800" dirty="0" smtClean="0">
                <a:solidFill>
                  <a:srgbClr val="FF0000"/>
                </a:solidFill>
              </a:rPr>
              <a:t>obscure the physical findings of MVP</a:t>
            </a:r>
          </a:p>
          <a:p>
            <a:pPr lvl="1"/>
            <a:endParaRPr lang="en-IN" sz="1800" dirty="0" smtClean="0">
              <a:solidFill>
                <a:srgbClr val="FF0000"/>
              </a:solidFill>
            </a:endParaRPr>
          </a:p>
          <a:p>
            <a:r>
              <a:rPr lang="en-IN" sz="2400" dirty="0" smtClean="0"/>
              <a:t>MVP with mild or moderate MR </a:t>
            </a:r>
            <a:r>
              <a:rPr lang="en-IN" sz="2000" dirty="0" smtClean="0"/>
              <a:t>(During pregnancy and delivery)</a:t>
            </a:r>
            <a:endParaRPr lang="en-IN" sz="2400" dirty="0" smtClean="0"/>
          </a:p>
          <a:p>
            <a:pPr lvl="1"/>
            <a:r>
              <a:rPr lang="en-IN" sz="1800" dirty="0" smtClean="0"/>
              <a:t>Remain asymptomatic </a:t>
            </a:r>
          </a:p>
          <a:p>
            <a:pPr lvl="1"/>
            <a:r>
              <a:rPr lang="en-IN" sz="1800" dirty="0" smtClean="0"/>
              <a:t>Do not experience cardiac complications</a:t>
            </a:r>
          </a:p>
          <a:p>
            <a:pPr lvl="1"/>
            <a:endParaRPr lang="en-IN" sz="1800" dirty="0" smtClean="0"/>
          </a:p>
          <a:p>
            <a:r>
              <a:rPr lang="en-IN" sz="2400" dirty="0" smtClean="0"/>
              <a:t>Pregnancy tends to </a:t>
            </a:r>
            <a:r>
              <a:rPr lang="en-IN" sz="2400" dirty="0" smtClean="0">
                <a:solidFill>
                  <a:srgbClr val="C00000"/>
                </a:solidFill>
              </a:rPr>
              <a:t>increase</a:t>
            </a:r>
            <a:r>
              <a:rPr lang="en-IN" sz="2400" dirty="0" smtClean="0"/>
              <a:t> the frequency of </a:t>
            </a:r>
            <a:r>
              <a:rPr lang="en-IN" sz="2400" dirty="0" err="1" smtClean="0"/>
              <a:t>atrial</a:t>
            </a:r>
            <a:r>
              <a:rPr lang="en-IN" sz="2400" dirty="0" smtClean="0"/>
              <a:t> and ventricular premature beats - Beta blockers may be required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MVP/MR in pregnancy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97152"/>
          </a:xfrm>
        </p:spPr>
        <p:txBody>
          <a:bodyPr>
            <a:normAutofit fontScale="70000" lnSpcReduction="20000"/>
          </a:bodyPr>
          <a:lstStyle/>
          <a:p>
            <a:r>
              <a:rPr lang="en-IN" sz="3100" dirty="0" smtClean="0"/>
              <a:t>MVP with severe MR </a:t>
            </a:r>
          </a:p>
          <a:p>
            <a:pPr lvl="1"/>
            <a:r>
              <a:rPr lang="en-IN" dirty="0" err="1" smtClean="0"/>
              <a:t>Dyspnea</a:t>
            </a:r>
            <a:r>
              <a:rPr lang="en-IN" dirty="0" smtClean="0"/>
              <a:t>, in particular after the second trimester </a:t>
            </a:r>
            <a:r>
              <a:rPr lang="en-IN" sz="2600" dirty="0" smtClean="0"/>
              <a:t>(corresponds with the increase in CO) </a:t>
            </a:r>
            <a:endParaRPr lang="en-IN" dirty="0" smtClean="0"/>
          </a:p>
          <a:p>
            <a:pPr lvl="1"/>
            <a:r>
              <a:rPr lang="en-IN" dirty="0" smtClean="0"/>
              <a:t>CHF is rare </a:t>
            </a:r>
          </a:p>
          <a:p>
            <a:pPr lvl="1"/>
            <a:r>
              <a:rPr lang="en-IN" dirty="0" smtClean="0"/>
              <a:t>Occurrence of </a:t>
            </a:r>
            <a:r>
              <a:rPr lang="en-IN" dirty="0" err="1" smtClean="0"/>
              <a:t>dyspnea</a:t>
            </a:r>
            <a:r>
              <a:rPr lang="en-IN" dirty="0" smtClean="0"/>
              <a:t>/CHF </a:t>
            </a:r>
            <a:r>
              <a:rPr lang="en-IN" dirty="0" smtClean="0">
                <a:solidFill>
                  <a:srgbClr val="C00000"/>
                </a:solidFill>
              </a:rPr>
              <a:t>does not carry a poor prognosis </a:t>
            </a:r>
            <a:r>
              <a:rPr lang="en-IN" sz="2600" dirty="0" smtClean="0"/>
              <a:t>(Unlike in </a:t>
            </a:r>
            <a:r>
              <a:rPr lang="en-IN" sz="2600" dirty="0" err="1" smtClean="0"/>
              <a:t>stenotic</a:t>
            </a:r>
            <a:r>
              <a:rPr lang="en-IN" sz="2600" dirty="0" smtClean="0"/>
              <a:t> lesions)</a:t>
            </a:r>
          </a:p>
          <a:p>
            <a:pPr lvl="1"/>
            <a:r>
              <a:rPr lang="en-IN" sz="2900" dirty="0" smtClean="0">
                <a:solidFill>
                  <a:srgbClr val="C00000"/>
                </a:solidFill>
              </a:rPr>
              <a:t>Diuretics</a:t>
            </a:r>
            <a:r>
              <a:rPr lang="en-IN" sz="2900" dirty="0" smtClean="0"/>
              <a:t> -- Chronic MR with pulmonary congestion</a:t>
            </a:r>
          </a:p>
          <a:p>
            <a:pPr lvl="1"/>
            <a:r>
              <a:rPr lang="en-IN" sz="2900" dirty="0" smtClean="0"/>
              <a:t>Preeclampsia (Increase in SVR and the decline in renal function) </a:t>
            </a:r>
            <a:r>
              <a:rPr lang="en-IN" sz="2900" dirty="0" smtClean="0">
                <a:sym typeface="Wingdings" pitchFamily="2" charset="2"/>
              </a:rPr>
              <a:t> Increases t</a:t>
            </a:r>
            <a:r>
              <a:rPr lang="en-IN" sz="2900" dirty="0" smtClean="0"/>
              <a:t>he risk of pulmonary congestion</a:t>
            </a:r>
          </a:p>
          <a:p>
            <a:endParaRPr lang="en-IN" sz="100" dirty="0" smtClean="0"/>
          </a:p>
          <a:p>
            <a:endParaRPr lang="en-IN" sz="3100" dirty="0" smtClean="0"/>
          </a:p>
          <a:p>
            <a:r>
              <a:rPr lang="en-IN" sz="3100" dirty="0" smtClean="0"/>
              <a:t>Severe MR can be poorly tolerated during pregnancy only in three instances: </a:t>
            </a:r>
          </a:p>
          <a:p>
            <a:pPr lvl="1"/>
            <a:r>
              <a:rPr lang="en-IN" dirty="0" smtClean="0"/>
              <a:t>Acute MR resulting from </a:t>
            </a:r>
            <a:r>
              <a:rPr lang="en-IN" dirty="0" err="1" smtClean="0">
                <a:solidFill>
                  <a:srgbClr val="C00000"/>
                </a:solidFill>
              </a:rPr>
              <a:t>chordal</a:t>
            </a:r>
            <a:r>
              <a:rPr lang="en-IN" dirty="0" smtClean="0">
                <a:solidFill>
                  <a:srgbClr val="C00000"/>
                </a:solidFill>
              </a:rPr>
              <a:t> rupture</a:t>
            </a:r>
          </a:p>
          <a:p>
            <a:pPr lvl="1"/>
            <a:r>
              <a:rPr lang="en-IN" dirty="0" smtClean="0"/>
              <a:t>If</a:t>
            </a:r>
            <a:r>
              <a:rPr lang="en-IN" dirty="0" smtClean="0">
                <a:solidFill>
                  <a:srgbClr val="C00000"/>
                </a:solidFill>
              </a:rPr>
              <a:t> AF </a:t>
            </a:r>
            <a:r>
              <a:rPr lang="en-IN" dirty="0" smtClean="0"/>
              <a:t>occurs with a FVR </a:t>
            </a:r>
          </a:p>
          <a:p>
            <a:pPr lvl="1"/>
            <a:r>
              <a:rPr lang="en-IN" dirty="0" smtClean="0"/>
              <a:t>Long-standing severe MR complicated by </a:t>
            </a:r>
            <a:r>
              <a:rPr lang="en-IN" dirty="0" smtClean="0">
                <a:solidFill>
                  <a:srgbClr val="C00000"/>
                </a:solidFill>
              </a:rPr>
              <a:t>severe LV dysfunction </a:t>
            </a:r>
            <a:r>
              <a:rPr lang="en-IN" sz="2600" dirty="0" smtClean="0"/>
              <a:t>(prognosis being comparable to that of </a:t>
            </a:r>
            <a:r>
              <a:rPr lang="en-IN" sz="2600" dirty="0" err="1" smtClean="0"/>
              <a:t>cardiomyopathy</a:t>
            </a:r>
            <a:r>
              <a:rPr lang="en-IN" sz="2600" dirty="0" smtClean="0"/>
              <a:t>)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MVP/MR in pregnancy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en-IN" sz="2400" dirty="0" smtClean="0"/>
              <a:t>High risk candidates</a:t>
            </a:r>
          </a:p>
          <a:p>
            <a:pPr lvl="1"/>
            <a:r>
              <a:rPr lang="en-IN" sz="2000" dirty="0" smtClean="0"/>
              <a:t>NYHA class III to IV </a:t>
            </a:r>
          </a:p>
          <a:p>
            <a:pPr lvl="1"/>
            <a:r>
              <a:rPr lang="en-IN" sz="2000" dirty="0" smtClean="0"/>
              <a:t>LVEF &lt; 40%</a:t>
            </a:r>
          </a:p>
          <a:p>
            <a:pPr lvl="1"/>
            <a:r>
              <a:rPr lang="en-IN" sz="2000" dirty="0" smtClean="0"/>
              <a:t>Severe PAH </a:t>
            </a:r>
            <a:r>
              <a:rPr lang="en-IN" sz="1800" dirty="0" smtClean="0"/>
              <a:t>(PAP &gt;75% of systemic pressure) </a:t>
            </a:r>
            <a:endParaRPr lang="en-IN" sz="2000" dirty="0" smtClean="0"/>
          </a:p>
          <a:p>
            <a:pPr lvl="1"/>
            <a:r>
              <a:rPr lang="en-IN" sz="2000" dirty="0" smtClean="0"/>
              <a:t>Should undergo mitral valve surgery/repair prior to pregnancy</a:t>
            </a:r>
          </a:p>
          <a:p>
            <a:pPr lvl="1"/>
            <a:endParaRPr lang="en-IN" sz="2000" dirty="0" smtClean="0"/>
          </a:p>
          <a:p>
            <a:r>
              <a:rPr lang="en-IN" sz="2400" dirty="0" smtClean="0"/>
              <a:t>Chronic MR with LAE </a:t>
            </a:r>
            <a:r>
              <a:rPr lang="en-IN" sz="2400" dirty="0" smtClean="0">
                <a:sym typeface="Wingdings" pitchFamily="2" charset="2"/>
              </a:rPr>
              <a:t> </a:t>
            </a:r>
            <a:r>
              <a:rPr lang="en-IN" sz="2400" dirty="0" smtClean="0"/>
              <a:t>AF and </a:t>
            </a:r>
            <a:r>
              <a:rPr lang="en-IN" sz="2400" dirty="0" err="1" smtClean="0"/>
              <a:t>atrial</a:t>
            </a:r>
            <a:r>
              <a:rPr lang="en-IN" sz="2400" dirty="0" smtClean="0"/>
              <a:t> thrombi </a:t>
            </a:r>
            <a:r>
              <a:rPr lang="en-IN" sz="2400" dirty="0" smtClean="0">
                <a:sym typeface="Wingdings" pitchFamily="2" charset="2"/>
              </a:rPr>
              <a:t> N</a:t>
            </a:r>
            <a:r>
              <a:rPr lang="en-IN" sz="2400" dirty="0" smtClean="0"/>
              <a:t>eed for anticoagulation ; Attendant risks</a:t>
            </a:r>
          </a:p>
          <a:p>
            <a:endParaRPr lang="en-IN" sz="1100" dirty="0" smtClean="0"/>
          </a:p>
          <a:p>
            <a:r>
              <a:rPr lang="en-IN" sz="2400" dirty="0" smtClean="0"/>
              <a:t>Vaginal delivery can be performed in most women</a:t>
            </a:r>
          </a:p>
          <a:p>
            <a:endParaRPr lang="en-IN" sz="1100" dirty="0" smtClean="0"/>
          </a:p>
          <a:p>
            <a:r>
              <a:rPr lang="en-IN" sz="2400" dirty="0" smtClean="0"/>
              <a:t>Valve repair is the preferred procedure</a:t>
            </a:r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Other </a:t>
            </a:r>
            <a:r>
              <a:rPr lang="en-US" sz="4000" dirty="0" err="1" smtClean="0"/>
              <a:t>valvular</a:t>
            </a:r>
            <a:r>
              <a:rPr lang="en-US" sz="4000" dirty="0" smtClean="0"/>
              <a:t> lesions</a:t>
            </a:r>
            <a:endParaRPr lang="en-IN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2400" dirty="0" smtClean="0"/>
              <a:t>Aortic </a:t>
            </a:r>
            <a:r>
              <a:rPr lang="en-IN" sz="2400" dirty="0" err="1" smtClean="0"/>
              <a:t>stenosis</a:t>
            </a:r>
            <a:r>
              <a:rPr lang="en-IN" sz="2400" dirty="0" smtClean="0"/>
              <a:t> </a:t>
            </a:r>
          </a:p>
          <a:p>
            <a:r>
              <a:rPr lang="en-IN" sz="2000" dirty="0" smtClean="0"/>
              <a:t>BAV -- In developed countries</a:t>
            </a:r>
          </a:p>
          <a:p>
            <a:r>
              <a:rPr lang="en-IN" sz="2000" dirty="0" smtClean="0"/>
              <a:t>RHD</a:t>
            </a:r>
          </a:p>
          <a:p>
            <a:endParaRPr lang="en-IN" sz="2000" dirty="0" smtClean="0"/>
          </a:p>
          <a:p>
            <a:pPr>
              <a:buNone/>
            </a:pPr>
            <a:r>
              <a:rPr lang="en-IN" sz="2400" dirty="0" smtClean="0"/>
              <a:t>Aortic regurgitation </a:t>
            </a:r>
          </a:p>
          <a:p>
            <a:r>
              <a:rPr lang="en-IN" sz="2000" dirty="0" smtClean="0"/>
              <a:t>Well tolerated during pregnancy</a:t>
            </a:r>
          </a:p>
          <a:p>
            <a:r>
              <a:rPr lang="en-IN" sz="2000" dirty="0" smtClean="0"/>
              <a:t>Normal fall in SVR improves the CO unless the regurgitation is severe</a:t>
            </a:r>
          </a:p>
          <a:p>
            <a:endParaRPr lang="en-IN" sz="2000" dirty="0" smtClean="0"/>
          </a:p>
          <a:p>
            <a:pPr>
              <a:buNone/>
            </a:pPr>
            <a:r>
              <a:rPr lang="en-IN" sz="2400" dirty="0" smtClean="0"/>
              <a:t>Tricuspid regurgitation </a:t>
            </a:r>
            <a:endParaRPr lang="en-IN" sz="2000" dirty="0" smtClean="0"/>
          </a:p>
          <a:p>
            <a:r>
              <a:rPr lang="en-IN" sz="2000" dirty="0" smtClean="0"/>
              <a:t>Isolated acquired TR (</a:t>
            </a:r>
            <a:r>
              <a:rPr lang="en-IN" sz="2000" dirty="0" err="1" smtClean="0"/>
              <a:t>endocarditis</a:t>
            </a:r>
            <a:r>
              <a:rPr lang="en-IN" sz="2000" dirty="0" smtClean="0"/>
              <a:t> or </a:t>
            </a:r>
            <a:r>
              <a:rPr lang="en-IN" sz="2000" dirty="0" err="1" smtClean="0"/>
              <a:t>carcinoid</a:t>
            </a:r>
            <a:r>
              <a:rPr lang="en-IN" sz="2000" dirty="0" smtClean="0"/>
              <a:t> syndrome) -- well tolerated during pregnancy</a:t>
            </a:r>
          </a:p>
          <a:p>
            <a:r>
              <a:rPr lang="en-IN" sz="2000" dirty="0" smtClean="0"/>
              <a:t>The risk of </a:t>
            </a:r>
            <a:r>
              <a:rPr lang="en-IN" sz="2000" dirty="0" smtClean="0">
                <a:solidFill>
                  <a:srgbClr val="C00000"/>
                </a:solidFill>
              </a:rPr>
              <a:t>diuretic-induced </a:t>
            </a:r>
            <a:r>
              <a:rPr lang="en-IN" sz="2000" dirty="0" err="1" smtClean="0">
                <a:solidFill>
                  <a:srgbClr val="C00000"/>
                </a:solidFill>
              </a:rPr>
              <a:t>hypoperfusion</a:t>
            </a:r>
            <a:r>
              <a:rPr lang="en-IN" sz="2000" dirty="0" smtClean="0">
                <a:solidFill>
                  <a:srgbClr val="C00000"/>
                </a:solidFill>
              </a:rPr>
              <a:t> </a:t>
            </a:r>
            <a:r>
              <a:rPr lang="en-IN" sz="2000" dirty="0" smtClean="0"/>
              <a:t>may be increased </a:t>
            </a:r>
          </a:p>
          <a:p>
            <a:endParaRPr lang="en-IN" sz="2400" dirty="0" smtClean="0"/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562074"/>
          </a:xfrm>
        </p:spPr>
        <p:txBody>
          <a:bodyPr>
            <a:noAutofit/>
          </a:bodyPr>
          <a:lstStyle/>
          <a:p>
            <a:r>
              <a:rPr lang="en-IN" sz="3200" dirty="0" smtClean="0"/>
              <a:t/>
            </a:r>
            <a:br>
              <a:rPr lang="en-IN" sz="3200" dirty="0" smtClean="0"/>
            </a:br>
            <a:r>
              <a:rPr lang="en-IN" sz="3200" dirty="0" smtClean="0"/>
              <a:t>Infective </a:t>
            </a:r>
            <a:r>
              <a:rPr lang="en-IN" sz="3200" dirty="0" err="1" smtClean="0"/>
              <a:t>endocarditis</a:t>
            </a:r>
            <a:r>
              <a:rPr lang="en-IN" sz="3200" dirty="0" smtClean="0"/>
              <a:t>  </a:t>
            </a:r>
            <a:br>
              <a:rPr lang="en-IN" sz="3200" dirty="0" smtClean="0"/>
            </a:b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2776"/>
            <a:ext cx="8820472" cy="5184576"/>
          </a:xfrm>
        </p:spPr>
        <p:txBody>
          <a:bodyPr>
            <a:normAutofit fontScale="92500"/>
          </a:bodyPr>
          <a:lstStyle/>
          <a:p>
            <a:pPr lvl="1"/>
            <a:r>
              <a:rPr lang="en-IN" sz="2600" dirty="0" smtClean="0"/>
              <a:t>Rare and potentially life-threatening complication of pregnancy</a:t>
            </a:r>
          </a:p>
          <a:p>
            <a:pPr lvl="1"/>
            <a:r>
              <a:rPr lang="en-IN" sz="2600" dirty="0" smtClean="0"/>
              <a:t>Rates have not been well defined</a:t>
            </a:r>
          </a:p>
          <a:p>
            <a:pPr lvl="1"/>
            <a:r>
              <a:rPr lang="en-IN" sz="2600" dirty="0" smtClean="0"/>
              <a:t>In a 2003 review, 68 cases were identified  </a:t>
            </a:r>
          </a:p>
          <a:p>
            <a:pPr lvl="2"/>
            <a:r>
              <a:rPr lang="en-IN" dirty="0" smtClean="0"/>
              <a:t>18 of the cases (27%) occurred postpartum</a:t>
            </a:r>
          </a:p>
          <a:p>
            <a:pPr lvl="2"/>
            <a:r>
              <a:rPr lang="en-IN" dirty="0" smtClean="0"/>
              <a:t>Underlying heart disease – 31%</a:t>
            </a:r>
          </a:p>
          <a:p>
            <a:pPr lvl="2"/>
            <a:r>
              <a:rPr lang="en-IN" dirty="0" smtClean="0"/>
              <a:t>Recent dental work - 7%</a:t>
            </a:r>
          </a:p>
          <a:p>
            <a:pPr lvl="2"/>
            <a:r>
              <a:rPr lang="en-IN" dirty="0" smtClean="0"/>
              <a:t>IV drug use in 4% </a:t>
            </a:r>
          </a:p>
          <a:p>
            <a:pPr lvl="2"/>
            <a:r>
              <a:rPr lang="en-IN" dirty="0" smtClean="0"/>
              <a:t>Maternal mortality rate – 22%</a:t>
            </a:r>
          </a:p>
          <a:p>
            <a:pPr lvl="2"/>
            <a:r>
              <a:rPr lang="en-IN" dirty="0" err="1" smtClean="0"/>
              <a:t>Fetal</a:t>
            </a:r>
            <a:r>
              <a:rPr lang="en-IN" dirty="0" smtClean="0"/>
              <a:t> mortality rate - 15%</a:t>
            </a:r>
          </a:p>
          <a:p>
            <a:pPr>
              <a:buNone/>
            </a:pPr>
            <a:r>
              <a:rPr lang="en-IN" sz="2200" dirty="0" smtClean="0"/>
              <a:t>(Most of the data came from individual case reports and are subject to publication bias)</a:t>
            </a:r>
          </a:p>
          <a:p>
            <a:pPr lvl="1">
              <a:buNone/>
            </a:pPr>
            <a:r>
              <a:rPr lang="en-IN" sz="1900" dirty="0" smtClean="0"/>
              <a:t>	</a:t>
            </a:r>
            <a:r>
              <a:rPr lang="en-IN" sz="1900" dirty="0" err="1" smtClean="0">
                <a:solidFill>
                  <a:srgbClr val="C00000"/>
                </a:solidFill>
              </a:rPr>
              <a:t>Campuzano</a:t>
            </a:r>
            <a:r>
              <a:rPr lang="en-IN" sz="1900" dirty="0" smtClean="0">
                <a:solidFill>
                  <a:srgbClr val="C00000"/>
                </a:solidFill>
              </a:rPr>
              <a:t> K et al. Bacterial </a:t>
            </a:r>
            <a:r>
              <a:rPr lang="en-IN" sz="1900" dirty="0" err="1" smtClean="0">
                <a:solidFill>
                  <a:srgbClr val="C00000"/>
                </a:solidFill>
              </a:rPr>
              <a:t>endocarditis</a:t>
            </a:r>
            <a:r>
              <a:rPr lang="en-IN" sz="1900" dirty="0" smtClean="0">
                <a:solidFill>
                  <a:srgbClr val="C00000"/>
                </a:solidFill>
              </a:rPr>
              <a:t> complicating pregnancy: case report and systematic review of the literature. Arch </a:t>
            </a:r>
            <a:r>
              <a:rPr lang="en-IN" sz="1900" dirty="0" err="1" smtClean="0">
                <a:solidFill>
                  <a:srgbClr val="C00000"/>
                </a:solidFill>
              </a:rPr>
              <a:t>Gynecol</a:t>
            </a:r>
            <a:r>
              <a:rPr lang="en-IN" sz="1900" dirty="0" smtClean="0">
                <a:solidFill>
                  <a:srgbClr val="C00000"/>
                </a:solidFill>
              </a:rPr>
              <a:t> </a:t>
            </a:r>
            <a:r>
              <a:rPr lang="en-IN" sz="1900" dirty="0" err="1" smtClean="0">
                <a:solidFill>
                  <a:srgbClr val="C00000"/>
                </a:solidFill>
              </a:rPr>
              <a:t>Obstet</a:t>
            </a:r>
            <a:r>
              <a:rPr lang="en-IN" sz="1900" dirty="0" smtClean="0">
                <a:solidFill>
                  <a:srgbClr val="C00000"/>
                </a:solidFill>
              </a:rPr>
              <a:t> 2003</a:t>
            </a:r>
          </a:p>
          <a:p>
            <a:pPr lvl="1"/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0" y="260648"/>
            <a:ext cx="9144000" cy="626469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467544" y="764704"/>
            <a:ext cx="8496944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dirty="0" smtClean="0"/>
              <a:t>          Infective </a:t>
            </a:r>
            <a:r>
              <a:rPr lang="en-US" sz="3200" dirty="0" err="1" smtClean="0"/>
              <a:t>endocarditis</a:t>
            </a:r>
            <a:r>
              <a:rPr lang="en-US" sz="3200" dirty="0" smtClean="0"/>
              <a:t> prophylaxis</a:t>
            </a:r>
            <a:endParaRPr lang="en-IN" sz="3200" dirty="0" smtClean="0"/>
          </a:p>
          <a:p>
            <a:pPr>
              <a:buNone/>
            </a:pPr>
            <a:endParaRPr lang="en-IN" b="1" dirty="0" smtClean="0"/>
          </a:p>
          <a:p>
            <a:pPr>
              <a:buNone/>
            </a:pPr>
            <a:r>
              <a:rPr lang="en-IN" b="1" dirty="0" smtClean="0"/>
              <a:t>Vaginal or </a:t>
            </a:r>
            <a:r>
              <a:rPr lang="en-IN" b="1" dirty="0" err="1" smtClean="0"/>
              <a:t>cesarean</a:t>
            </a:r>
            <a:r>
              <a:rPr lang="en-IN" b="1" dirty="0" smtClean="0"/>
              <a:t> delivery</a:t>
            </a:r>
          </a:p>
          <a:p>
            <a:pPr>
              <a:buNone/>
            </a:pPr>
            <a:r>
              <a:rPr lang="en-IN" dirty="0" smtClean="0"/>
              <a:t> </a:t>
            </a:r>
          </a:p>
          <a:p>
            <a:r>
              <a:rPr lang="en-IN" sz="2000" dirty="0" smtClean="0"/>
              <a:t>Not an indication for routine antibiotic prophylaxis </a:t>
            </a:r>
          </a:p>
          <a:p>
            <a:endParaRPr lang="en-IN" sz="2000" dirty="0" smtClean="0"/>
          </a:p>
          <a:p>
            <a:r>
              <a:rPr lang="en-IN" sz="2000" dirty="0" smtClean="0"/>
              <a:t>Rate of </a:t>
            </a:r>
            <a:r>
              <a:rPr lang="en-IN" sz="2000" dirty="0" err="1" smtClean="0"/>
              <a:t>bacteremia</a:t>
            </a:r>
            <a:r>
              <a:rPr lang="en-IN" sz="2000" dirty="0" smtClean="0"/>
              <a:t> with these procedures is low</a:t>
            </a:r>
          </a:p>
          <a:p>
            <a:endParaRPr lang="en-IN" sz="2000" dirty="0" smtClean="0"/>
          </a:p>
          <a:p>
            <a:r>
              <a:rPr lang="en-IN" sz="2000" dirty="0" smtClean="0"/>
              <a:t>Prophylaxis is not indicated for vaginal delivery or </a:t>
            </a:r>
            <a:r>
              <a:rPr lang="en-IN" sz="2000" dirty="0" err="1" smtClean="0"/>
              <a:t>cesarean</a:t>
            </a:r>
            <a:r>
              <a:rPr lang="en-IN" sz="2000" dirty="0" smtClean="0"/>
              <a:t> section                  </a:t>
            </a:r>
            <a:r>
              <a:rPr lang="en-IN" sz="2000" dirty="0" smtClean="0">
                <a:solidFill>
                  <a:srgbClr val="C00000"/>
                </a:solidFill>
              </a:rPr>
              <a:t>(2007 AHA guidelines)</a:t>
            </a:r>
          </a:p>
          <a:p>
            <a:endParaRPr lang="en-IN" sz="2000" dirty="0" smtClean="0"/>
          </a:p>
          <a:p>
            <a:r>
              <a:rPr lang="en-IN" sz="2000" dirty="0" smtClean="0"/>
              <a:t>Antibiotic prophylaxis is not recommended for genitourinary procedures       </a:t>
            </a:r>
            <a:r>
              <a:rPr lang="en-IN" sz="2000" dirty="0" smtClean="0">
                <a:solidFill>
                  <a:srgbClr val="C00000"/>
                </a:solidFill>
              </a:rPr>
              <a:t>(2008 AHA/ACC guidelines)</a:t>
            </a:r>
          </a:p>
          <a:p>
            <a:endParaRPr lang="en-IN" sz="2000" dirty="0" smtClean="0">
              <a:solidFill>
                <a:srgbClr val="C00000"/>
              </a:solidFill>
            </a:endParaRPr>
          </a:p>
          <a:p>
            <a:r>
              <a:rPr lang="en-IN" sz="2000" dirty="0" smtClean="0"/>
              <a:t>IE prophylaxis is not recommended for vaginal or </a:t>
            </a:r>
            <a:r>
              <a:rPr lang="en-IN" sz="2000" dirty="0" err="1" smtClean="0"/>
              <a:t>cesarean</a:t>
            </a:r>
            <a:r>
              <a:rPr lang="en-IN" sz="2000" dirty="0" smtClean="0"/>
              <a:t> delivery in the absence of infection  (</a:t>
            </a:r>
            <a:r>
              <a:rPr lang="en-IN" sz="2000" dirty="0" smtClean="0">
                <a:solidFill>
                  <a:srgbClr val="C00000"/>
                </a:solidFill>
              </a:rPr>
              <a:t>ACOG, Committee on </a:t>
            </a:r>
            <a:r>
              <a:rPr lang="en-IN" sz="2000" dirty="0" err="1" smtClean="0">
                <a:solidFill>
                  <a:srgbClr val="C00000"/>
                </a:solidFill>
              </a:rPr>
              <a:t>Obstetic</a:t>
            </a:r>
            <a:r>
              <a:rPr lang="en-IN" sz="2000" dirty="0" smtClean="0">
                <a:solidFill>
                  <a:srgbClr val="C00000"/>
                </a:solidFill>
              </a:rPr>
              <a:t> Practice</a:t>
            </a:r>
            <a:r>
              <a:rPr lang="en-IN" sz="2000" dirty="0" smtClean="0"/>
              <a:t>)</a:t>
            </a:r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0" y="1340768"/>
            <a:ext cx="9144000" cy="51845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395536" y="1556792"/>
            <a:ext cx="856895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In patients with established infection that could cause </a:t>
            </a:r>
            <a:r>
              <a:rPr lang="en-IN" sz="2000" dirty="0" err="1" smtClean="0"/>
              <a:t>bacteremia</a:t>
            </a:r>
            <a:r>
              <a:rPr lang="en-IN" sz="2000" dirty="0" smtClean="0"/>
              <a:t> (</a:t>
            </a:r>
            <a:r>
              <a:rPr lang="en-IN" sz="2000" dirty="0" err="1" smtClean="0"/>
              <a:t>chorioamnionitis</a:t>
            </a:r>
            <a:r>
              <a:rPr lang="en-IN" sz="2000" dirty="0" smtClean="0"/>
              <a:t> or </a:t>
            </a:r>
            <a:r>
              <a:rPr lang="en-IN" sz="2000" dirty="0" err="1" smtClean="0"/>
              <a:t>pyelonephritis</a:t>
            </a:r>
            <a:r>
              <a:rPr lang="en-IN" sz="2000" dirty="0" smtClean="0"/>
              <a:t>) </a:t>
            </a:r>
            <a:endParaRPr lang="en-IN" dirty="0" smtClean="0"/>
          </a:p>
          <a:p>
            <a:pPr lvl="1">
              <a:buFont typeface="Arial" pitchFamily="34" charset="0"/>
              <a:buChar char="•"/>
            </a:pPr>
            <a:r>
              <a:rPr lang="en-IN" dirty="0" smtClean="0"/>
              <a:t>   The underlying infection should be treated in the usual fashion</a:t>
            </a:r>
          </a:p>
          <a:p>
            <a:pPr lvl="1">
              <a:buFont typeface="Arial" pitchFamily="34" charset="0"/>
              <a:buChar char="•"/>
            </a:pPr>
            <a:r>
              <a:rPr lang="en-IN" dirty="0" smtClean="0"/>
              <a:t>   Treatment should include an iv regimen effective for IE prophylaxis</a:t>
            </a:r>
          </a:p>
          <a:p>
            <a:endParaRPr lang="en-IN" sz="2000" dirty="0" smtClean="0"/>
          </a:p>
          <a:p>
            <a:r>
              <a:rPr lang="en-IN" sz="2000" dirty="0" smtClean="0">
                <a:solidFill>
                  <a:srgbClr val="C00000"/>
                </a:solidFill>
              </a:rPr>
              <a:t>Reasonable to consider IE prophylaxis </a:t>
            </a:r>
            <a:r>
              <a:rPr lang="en-IN" sz="2000" dirty="0" smtClean="0"/>
              <a:t>before vaginal delivery at the time of membrane rupture in select patients with the highest risk of adverse outcomes    </a:t>
            </a:r>
            <a:r>
              <a:rPr lang="en-IN" sz="2000" dirty="0" smtClean="0">
                <a:solidFill>
                  <a:srgbClr val="C00000"/>
                </a:solidFill>
              </a:rPr>
              <a:t>(2008 ACC/AHA adult congenital heart disease guidelines</a:t>
            </a:r>
            <a:r>
              <a:rPr lang="en-IN" sz="2000" dirty="0" smtClean="0"/>
              <a:t>) </a:t>
            </a:r>
          </a:p>
          <a:p>
            <a:endParaRPr lang="en-IN" sz="800" dirty="0" smtClean="0"/>
          </a:p>
          <a:p>
            <a:pPr lvl="1">
              <a:buFont typeface="Arial" pitchFamily="34" charset="0"/>
              <a:buChar char="•"/>
            </a:pPr>
            <a:r>
              <a:rPr lang="en-IN" sz="2000" dirty="0" smtClean="0"/>
              <a:t>    Proof of efficacy of prophylaxis in this setting is not available</a:t>
            </a:r>
          </a:p>
          <a:p>
            <a:pPr lvl="1">
              <a:buFont typeface="Arial" pitchFamily="34" charset="0"/>
              <a:buChar char="•"/>
            </a:pPr>
            <a:endParaRPr lang="en-IN" sz="2000" dirty="0" smtClean="0"/>
          </a:p>
          <a:p>
            <a:r>
              <a:rPr lang="en-IN" sz="2000" dirty="0" smtClean="0"/>
              <a:t>If antibiotic prophylaxis is given to prevent </a:t>
            </a:r>
            <a:r>
              <a:rPr lang="en-IN" sz="2000" dirty="0" err="1" smtClean="0"/>
              <a:t>enterococcal</a:t>
            </a:r>
            <a:r>
              <a:rPr lang="en-IN" sz="2000" dirty="0" smtClean="0"/>
              <a:t> </a:t>
            </a:r>
            <a:r>
              <a:rPr lang="en-IN" sz="2000" dirty="0" err="1" smtClean="0"/>
              <a:t>endocarditis</a:t>
            </a:r>
            <a:r>
              <a:rPr lang="en-IN" sz="2000" dirty="0" smtClean="0"/>
              <a:t>, amoxicillin, </a:t>
            </a:r>
            <a:r>
              <a:rPr lang="en-IN" sz="2000" dirty="0" err="1" smtClean="0"/>
              <a:t>ampicillin</a:t>
            </a:r>
            <a:r>
              <a:rPr lang="en-IN" sz="2000" dirty="0" smtClean="0"/>
              <a:t> and </a:t>
            </a:r>
            <a:r>
              <a:rPr lang="en-IN" sz="2000" dirty="0" err="1" smtClean="0"/>
              <a:t>vancomycin</a:t>
            </a:r>
            <a:r>
              <a:rPr lang="en-IN" sz="2000" dirty="0" smtClean="0"/>
              <a:t> are appropriate agents </a:t>
            </a:r>
          </a:p>
          <a:p>
            <a:endParaRPr lang="en-IN" sz="2000" dirty="0" smtClean="0"/>
          </a:p>
          <a:p>
            <a:r>
              <a:rPr lang="en-IN" sz="2000" dirty="0" smtClean="0"/>
              <a:t>Administered at the time of delivery</a:t>
            </a:r>
          </a:p>
          <a:p>
            <a:endParaRPr lang="en-IN" sz="20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Acute coronary syndromes in pregnancy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Autofit/>
          </a:bodyPr>
          <a:lstStyle/>
          <a:p>
            <a:r>
              <a:rPr lang="en-IN" sz="2000" dirty="0" smtClean="0"/>
              <a:t>Some studies have suggested an increased risk during pregnancy and in the early postpartum period</a:t>
            </a:r>
          </a:p>
          <a:p>
            <a:endParaRPr lang="en-IN" sz="2400" dirty="0" smtClean="0"/>
          </a:p>
          <a:p>
            <a:pPr>
              <a:buNone/>
            </a:pPr>
            <a:r>
              <a:rPr lang="en-IN" sz="2400" b="1" dirty="0" smtClean="0"/>
              <a:t>Epidemiology</a:t>
            </a:r>
            <a:r>
              <a:rPr lang="en-IN" sz="2400" dirty="0" smtClean="0"/>
              <a:t> — </a:t>
            </a:r>
            <a:r>
              <a:rPr lang="en-IN" sz="2000" dirty="0" smtClean="0"/>
              <a:t>Two large epidemiologic studies:</a:t>
            </a:r>
            <a:endParaRPr lang="en-IN" sz="2400" dirty="0" smtClean="0"/>
          </a:p>
          <a:p>
            <a:r>
              <a:rPr lang="en-IN" sz="2000" dirty="0" smtClean="0"/>
              <a:t>California (1991 – 2000) --- Incidence of AMI: </a:t>
            </a:r>
            <a:r>
              <a:rPr lang="en-IN" sz="2000" dirty="0" smtClean="0">
                <a:solidFill>
                  <a:srgbClr val="C00000"/>
                </a:solidFill>
              </a:rPr>
              <a:t>2.8 per 100,000 deliveries</a:t>
            </a:r>
          </a:p>
          <a:p>
            <a:pPr>
              <a:buNone/>
            </a:pPr>
            <a:r>
              <a:rPr lang="en-IN" sz="1200" dirty="0" smtClean="0"/>
              <a:t>	</a:t>
            </a:r>
            <a:r>
              <a:rPr lang="en-IN" sz="1400" i="1" dirty="0" err="1" smtClean="0"/>
              <a:t>Ladner</a:t>
            </a:r>
            <a:r>
              <a:rPr lang="en-IN" sz="1400" i="1" dirty="0" smtClean="0"/>
              <a:t> HE et al. Acute myocardial infarction in pregnancy and the </a:t>
            </a:r>
            <a:r>
              <a:rPr lang="en-IN" sz="1400" i="1" dirty="0" err="1" smtClean="0"/>
              <a:t>puerperium</a:t>
            </a:r>
            <a:r>
              <a:rPr lang="en-IN" sz="1400" i="1" dirty="0" smtClean="0"/>
              <a:t>: a population-based study. </a:t>
            </a:r>
            <a:r>
              <a:rPr lang="en-IN" sz="1400" i="1" dirty="0" err="1" smtClean="0"/>
              <a:t>Obstet</a:t>
            </a:r>
            <a:r>
              <a:rPr lang="en-IN" sz="1400" i="1" dirty="0" smtClean="0"/>
              <a:t> </a:t>
            </a:r>
            <a:r>
              <a:rPr lang="en-IN" sz="1400" i="1" dirty="0" err="1" smtClean="0"/>
              <a:t>Gynecol</a:t>
            </a:r>
            <a:r>
              <a:rPr lang="en-IN" sz="1400" i="1" dirty="0" smtClean="0"/>
              <a:t> 2005</a:t>
            </a:r>
          </a:p>
          <a:p>
            <a:pPr>
              <a:buNone/>
            </a:pPr>
            <a:endParaRPr lang="en-IN" sz="1200" dirty="0" smtClean="0"/>
          </a:p>
          <a:p>
            <a:endParaRPr lang="en-IN" sz="100" dirty="0" smtClean="0"/>
          </a:p>
          <a:p>
            <a:r>
              <a:rPr lang="en-IN" sz="2400" dirty="0" smtClean="0"/>
              <a:t> </a:t>
            </a:r>
            <a:r>
              <a:rPr lang="en-IN" sz="2000" dirty="0" smtClean="0"/>
              <a:t>US (2000-2002)  Nationwide Inpatient Sample of pregnancy discharges in about 1000 hospitals  --- Incidence of </a:t>
            </a:r>
            <a:r>
              <a:rPr lang="en-IN" sz="2000" dirty="0" smtClean="0">
                <a:solidFill>
                  <a:srgbClr val="C00000"/>
                </a:solidFill>
              </a:rPr>
              <a:t>6.2 in 100,000 pregnancies </a:t>
            </a:r>
            <a:endParaRPr lang="en-IN" sz="24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IN" sz="1200" dirty="0" smtClean="0"/>
              <a:t>	</a:t>
            </a:r>
            <a:r>
              <a:rPr lang="en-IN" sz="1400" i="1" dirty="0" smtClean="0"/>
              <a:t>James AH et al. Acute myocardial infarction in pregnancy: a United States population-based study. Circulation 2006</a:t>
            </a:r>
            <a:endParaRPr lang="en-IN" sz="1200" i="1" dirty="0" smtClean="0"/>
          </a:p>
          <a:p>
            <a:endParaRPr lang="en-IN" sz="100" dirty="0" smtClean="0"/>
          </a:p>
          <a:p>
            <a:endParaRPr lang="en-IN" sz="2000" dirty="0" smtClean="0"/>
          </a:p>
          <a:p>
            <a:r>
              <a:rPr lang="en-IN" sz="2000" dirty="0" smtClean="0"/>
              <a:t>The risk of MI was increased </a:t>
            </a:r>
            <a:r>
              <a:rPr lang="en-IN" sz="2000" dirty="0" smtClean="0">
                <a:solidFill>
                  <a:srgbClr val="C00000"/>
                </a:solidFill>
              </a:rPr>
              <a:t>3-4 times </a:t>
            </a:r>
            <a:r>
              <a:rPr lang="en-IN" sz="2000" dirty="0" smtClean="0"/>
              <a:t>compared to </a:t>
            </a:r>
            <a:r>
              <a:rPr lang="en-IN" sz="2000" dirty="0" err="1" smtClean="0"/>
              <a:t>nonpregnant</a:t>
            </a:r>
            <a:r>
              <a:rPr lang="en-IN" sz="2000" dirty="0" smtClean="0"/>
              <a:t> women</a:t>
            </a:r>
          </a:p>
          <a:p>
            <a:endParaRPr lang="en-IN" sz="2400" dirty="0"/>
          </a:p>
        </p:txBody>
      </p:sp>
      <p:sp>
        <p:nvSpPr>
          <p:cNvPr id="6" name="Rectangle 5"/>
          <p:cNvSpPr/>
          <p:nvPr/>
        </p:nvSpPr>
        <p:spPr>
          <a:xfrm>
            <a:off x="323528" y="1340768"/>
            <a:ext cx="8820472" cy="482453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683568" y="1844824"/>
            <a:ext cx="777686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2000" dirty="0" smtClean="0"/>
          </a:p>
          <a:p>
            <a:pPr>
              <a:buNone/>
            </a:pPr>
            <a:endParaRPr lang="en-IN" sz="2000" b="1" dirty="0" smtClean="0"/>
          </a:p>
          <a:p>
            <a:pPr>
              <a:buNone/>
            </a:pPr>
            <a:r>
              <a:rPr lang="en-IN" sz="2000" b="1" dirty="0" smtClean="0"/>
              <a:t>Is pregnancy itself  a risk factor for MI?</a:t>
            </a:r>
          </a:p>
          <a:p>
            <a:r>
              <a:rPr lang="en-IN" sz="2000" dirty="0" smtClean="0"/>
              <a:t>First-ever MI not related to pregnancy in women of child-bearing age -- </a:t>
            </a:r>
            <a:r>
              <a:rPr lang="en-IN" sz="2000" dirty="0" smtClean="0">
                <a:solidFill>
                  <a:srgbClr val="C00000"/>
                </a:solidFill>
              </a:rPr>
              <a:t>5.0 per 100,000</a:t>
            </a:r>
          </a:p>
          <a:p>
            <a:pPr>
              <a:buNone/>
            </a:pPr>
            <a:r>
              <a:rPr lang="en-IN" sz="2000" dirty="0" smtClean="0"/>
              <a:t>    (</a:t>
            </a:r>
            <a:r>
              <a:rPr lang="en-IN" sz="2000" i="1" dirty="0" smtClean="0"/>
              <a:t>3.6 million woman-years of observation)</a:t>
            </a:r>
          </a:p>
          <a:p>
            <a:pPr>
              <a:buNone/>
            </a:pPr>
            <a:r>
              <a:rPr lang="en-IN" sz="1400" i="1" dirty="0" err="1" smtClean="0">
                <a:solidFill>
                  <a:srgbClr val="C00000"/>
                </a:solidFill>
              </a:rPr>
              <a:t>Petitti</a:t>
            </a:r>
            <a:r>
              <a:rPr lang="en-IN" sz="1400" i="1" dirty="0" smtClean="0">
                <a:solidFill>
                  <a:srgbClr val="C00000"/>
                </a:solidFill>
              </a:rPr>
              <a:t> DB et al. Incidence of stroke and myocardial infarction in women of reproductive age. Stroke 1997</a:t>
            </a:r>
            <a:endParaRPr lang="en-IN" sz="2000" i="1" dirty="0" smtClean="0">
              <a:solidFill>
                <a:srgbClr val="C00000"/>
              </a:solidFill>
            </a:endParaRPr>
          </a:p>
          <a:p>
            <a:endParaRPr lang="en-IN" sz="2000" dirty="0" smtClean="0"/>
          </a:p>
          <a:p>
            <a:endParaRPr lang="en-IN" sz="2000" dirty="0"/>
          </a:p>
        </p:txBody>
      </p:sp>
      <p:sp>
        <p:nvSpPr>
          <p:cNvPr id="8" name="Rectangle 7"/>
          <p:cNvSpPr/>
          <p:nvPr/>
        </p:nvSpPr>
        <p:spPr>
          <a:xfrm>
            <a:off x="179512" y="1484784"/>
            <a:ext cx="8712968" cy="504056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611560" y="1844824"/>
            <a:ext cx="83529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2800" dirty="0" smtClean="0"/>
          </a:p>
          <a:p>
            <a:r>
              <a:rPr lang="en-IN" sz="2000" dirty="0" smtClean="0"/>
              <a:t>IHD -- Most common cardiac cause of </a:t>
            </a:r>
            <a:r>
              <a:rPr lang="en-IN" sz="2000" dirty="0" smtClean="0">
                <a:solidFill>
                  <a:srgbClr val="C00000"/>
                </a:solidFill>
              </a:rPr>
              <a:t>maternal death </a:t>
            </a:r>
            <a:r>
              <a:rPr lang="en-IN" sz="2000" dirty="0" smtClean="0"/>
              <a:t>-- Study from UK</a:t>
            </a:r>
          </a:p>
          <a:p>
            <a:pPr>
              <a:buNone/>
            </a:pPr>
            <a:r>
              <a:rPr lang="en-IN" sz="1600" i="1" dirty="0" err="1" smtClean="0"/>
              <a:t>Roos-Hesselink</a:t>
            </a:r>
            <a:r>
              <a:rPr lang="en-IN" sz="1600" i="1" dirty="0" smtClean="0"/>
              <a:t> JW, </a:t>
            </a:r>
            <a:r>
              <a:rPr lang="en-IN" sz="1600" i="1" dirty="0" err="1" smtClean="0"/>
              <a:t>Duvekot</a:t>
            </a:r>
            <a:r>
              <a:rPr lang="en-IN" sz="1600" i="1" dirty="0" smtClean="0"/>
              <a:t> JJ, Thorne SA. Pregnancy in high risk cardiac conditions. Heart 2009</a:t>
            </a:r>
          </a:p>
          <a:p>
            <a:endParaRPr lang="en-IN" sz="2800" dirty="0" smtClean="0"/>
          </a:p>
          <a:p>
            <a:r>
              <a:rPr lang="en-IN" sz="2000" dirty="0" smtClean="0"/>
              <a:t>Most cases occur in the </a:t>
            </a:r>
            <a:r>
              <a:rPr lang="en-IN" sz="2000" dirty="0" smtClean="0">
                <a:solidFill>
                  <a:srgbClr val="C00000"/>
                </a:solidFill>
              </a:rPr>
              <a:t>third trimester and six-week postpartum </a:t>
            </a:r>
            <a:r>
              <a:rPr lang="en-IN" sz="2000" dirty="0" smtClean="0"/>
              <a:t>period</a:t>
            </a:r>
          </a:p>
          <a:p>
            <a:pPr>
              <a:buNone/>
            </a:pPr>
            <a:r>
              <a:rPr lang="en-IN" sz="1600" i="1" dirty="0" smtClean="0"/>
              <a:t>Roth A et al. Acute myocardial infarction associated with pregnancy. Ann Intern Med 1996</a:t>
            </a:r>
          </a:p>
          <a:p>
            <a:endParaRPr lang="en-IN" sz="2800" dirty="0" smtClean="0"/>
          </a:p>
          <a:p>
            <a:r>
              <a:rPr lang="en-IN" sz="2000" dirty="0" smtClean="0"/>
              <a:t>The infarction commonly involves the </a:t>
            </a:r>
            <a:r>
              <a:rPr lang="en-IN" sz="2000" dirty="0" smtClean="0">
                <a:solidFill>
                  <a:srgbClr val="C00000"/>
                </a:solidFill>
              </a:rPr>
              <a:t>anterior wall </a:t>
            </a:r>
          </a:p>
          <a:p>
            <a:pPr>
              <a:buNone/>
            </a:pPr>
            <a:r>
              <a:rPr lang="en-IN" sz="1600" i="1" dirty="0" err="1" smtClean="0"/>
              <a:t>Härtel</a:t>
            </a:r>
            <a:r>
              <a:rPr lang="en-IN" sz="1600" i="1" dirty="0" smtClean="0"/>
              <a:t> D et al. [Myocardial infarction and </a:t>
            </a:r>
            <a:r>
              <a:rPr lang="en-IN" sz="1600" i="1" dirty="0" err="1" smtClean="0"/>
              <a:t>thromboembolism</a:t>
            </a:r>
            <a:r>
              <a:rPr lang="en-IN" sz="1600" i="1" dirty="0" smtClean="0"/>
              <a:t> during pregnancy]. </a:t>
            </a:r>
            <a:r>
              <a:rPr lang="en-IN" sz="1600" i="1" dirty="0" err="1" smtClean="0"/>
              <a:t>Herz</a:t>
            </a:r>
            <a:r>
              <a:rPr lang="en-IN" sz="1600" i="1" dirty="0" smtClean="0"/>
              <a:t> 2003</a:t>
            </a:r>
            <a:endParaRPr lang="en-IN" sz="16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ACS in pregnancy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sz="2000" b="1" dirty="0" smtClean="0"/>
              <a:t>Risk factors</a:t>
            </a:r>
            <a:r>
              <a:rPr lang="en-IN" sz="2000" dirty="0" smtClean="0"/>
              <a:t> — Four major risk factors for acute MI</a:t>
            </a:r>
          </a:p>
          <a:p>
            <a:r>
              <a:rPr lang="en-IN" sz="2000" dirty="0" smtClean="0"/>
              <a:t>Older maternal age (</a:t>
            </a:r>
            <a:r>
              <a:rPr lang="en-IN" sz="2000" dirty="0" smtClean="0">
                <a:solidFill>
                  <a:srgbClr val="C00000"/>
                </a:solidFill>
              </a:rPr>
              <a:t>age &gt;35 years</a:t>
            </a:r>
            <a:r>
              <a:rPr lang="en-IN" sz="2000" dirty="0" smtClean="0"/>
              <a:t>)</a:t>
            </a:r>
          </a:p>
          <a:p>
            <a:r>
              <a:rPr lang="en-IN" sz="2000" dirty="0" smtClean="0"/>
              <a:t>Hypertension</a:t>
            </a:r>
          </a:p>
          <a:p>
            <a:r>
              <a:rPr lang="en-IN" sz="2000" dirty="0" smtClean="0"/>
              <a:t>Diabetes mellitus</a:t>
            </a:r>
          </a:p>
          <a:p>
            <a:r>
              <a:rPr lang="en-IN" sz="2000" dirty="0" smtClean="0"/>
              <a:t>Obesity</a:t>
            </a:r>
          </a:p>
          <a:p>
            <a:pPr>
              <a:buNone/>
            </a:pPr>
            <a:r>
              <a:rPr lang="en-IN" sz="2000" dirty="0" smtClean="0"/>
              <a:t>	</a:t>
            </a:r>
          </a:p>
          <a:p>
            <a:endParaRPr lang="en-IN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75656" y="3645024"/>
          <a:ext cx="6096000" cy="258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3048000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RISK FACTOR</a:t>
                      </a:r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ODDS RATIO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HYPERTENSION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21.7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DIABETES MELLITUS</a:t>
                      </a:r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3.6</a:t>
                      </a:r>
                      <a:endParaRPr lang="en-IN" dirty="0"/>
                    </a:p>
                  </a:txBody>
                  <a:tcPr/>
                </a:tc>
              </a:tr>
              <a:tr h="185420">
                <a:tc rowSpan="2"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r>
                        <a:rPr lang="en-US" dirty="0" smtClean="0"/>
                        <a:t>AGE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30 - 34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6.7</a:t>
                      </a:r>
                      <a:endParaRPr lang="en-IN" dirty="0"/>
                    </a:p>
                  </a:txBody>
                  <a:tcPr/>
                </a:tc>
              </a:tr>
              <a:tr h="18542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≥ 35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THROMBOPHILIA</a:t>
                      </a:r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25.6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SMOKING</a:t>
                      </a:r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8.4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55576" y="6309320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PREGNANCY COMPLICATIONS – Blood transfusions, post partum infections</a:t>
            </a:r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2267744" y="3284984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US survey  --  Multivariable regression model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ACS in pregnancy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9552" y="3012152"/>
          <a:ext cx="82296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Coronary artery pathology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Frequency 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Coronary atherosclerosis</a:t>
                      </a:r>
                      <a:r>
                        <a:rPr lang="en-US" baseline="0" dirty="0" smtClean="0"/>
                        <a:t> with or without thrombus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40 %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Thrombus in normal coronaries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8 %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Dissection</a:t>
                      </a:r>
                      <a:r>
                        <a:rPr lang="en-US" baseline="0" dirty="0" smtClean="0"/>
                        <a:t>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27 %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Spasm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2 %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Emboli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2 %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Normal coronaries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13 %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67544" y="1412777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smtClean="0"/>
              <a:t>Coronary artery morphology</a:t>
            </a:r>
            <a:r>
              <a:rPr lang="en-IN" sz="2400" dirty="0" smtClean="0"/>
              <a:t> </a:t>
            </a:r>
          </a:p>
          <a:p>
            <a:endParaRPr lang="en-IN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5733256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Roth A et al. Acute myocardial infarction associated with pregnancy. J Am </a:t>
            </a:r>
            <a:r>
              <a:rPr lang="en-IN" dirty="0" err="1" smtClean="0"/>
              <a:t>Coll</a:t>
            </a:r>
            <a:r>
              <a:rPr lang="en-IN" dirty="0" smtClean="0"/>
              <a:t> </a:t>
            </a:r>
            <a:r>
              <a:rPr lang="en-IN" dirty="0" err="1" smtClean="0"/>
              <a:t>Cardiol</a:t>
            </a:r>
            <a:r>
              <a:rPr lang="en-IN" dirty="0" smtClean="0"/>
              <a:t> 2008</a:t>
            </a:r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9" name="TextBox 8"/>
          <p:cNvSpPr txBox="1"/>
          <p:nvPr/>
        </p:nvSpPr>
        <p:spPr>
          <a:xfrm>
            <a:off x="539552" y="2060848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/>
              <a:t>Evaluation of coronary morphology in 96 cases (1995-2005) by </a:t>
            </a:r>
            <a:r>
              <a:rPr lang="en-IN" sz="2400" dirty="0" err="1" smtClean="0"/>
              <a:t>arteriography</a:t>
            </a:r>
            <a:r>
              <a:rPr lang="en-IN" sz="2400" dirty="0" smtClean="0"/>
              <a:t> or autopsy</a:t>
            </a:r>
          </a:p>
          <a:p>
            <a:endParaRPr lang="en-IN" sz="2400" dirty="0"/>
          </a:p>
        </p:txBody>
      </p:sp>
      <p:sp>
        <p:nvSpPr>
          <p:cNvPr id="10" name="Rectangle 9"/>
          <p:cNvSpPr/>
          <p:nvPr/>
        </p:nvSpPr>
        <p:spPr>
          <a:xfrm>
            <a:off x="4716016" y="3429000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323528" y="1268760"/>
            <a:ext cx="8820472" cy="53285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539552" y="1628800"/>
            <a:ext cx="8352928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400" b="1" dirty="0" smtClean="0"/>
              <a:t>Coronary dissection</a:t>
            </a:r>
          </a:p>
          <a:p>
            <a:pPr>
              <a:buNone/>
            </a:pPr>
            <a:endParaRPr lang="en-IN" sz="2400" b="1" dirty="0" smtClean="0"/>
          </a:p>
          <a:p>
            <a:r>
              <a:rPr lang="en-IN" sz="2000" dirty="0" smtClean="0"/>
              <a:t>Hormonal and hemodynamic changes </a:t>
            </a:r>
            <a:r>
              <a:rPr lang="en-IN" sz="2000" dirty="0" smtClean="0">
                <a:sym typeface="Wingdings" pitchFamily="2" charset="2"/>
              </a:rPr>
              <a:t> </a:t>
            </a:r>
            <a:r>
              <a:rPr lang="en-IN" sz="2000" dirty="0" smtClean="0"/>
              <a:t>Structural changes in the </a:t>
            </a:r>
            <a:r>
              <a:rPr lang="en-IN" sz="2000" dirty="0" err="1" smtClean="0"/>
              <a:t>intima</a:t>
            </a:r>
            <a:r>
              <a:rPr lang="en-IN" sz="2000" dirty="0" smtClean="0"/>
              <a:t> and media of the arterial wall</a:t>
            </a:r>
          </a:p>
          <a:p>
            <a:endParaRPr lang="en-IN" dirty="0" smtClean="0"/>
          </a:p>
          <a:p>
            <a:r>
              <a:rPr lang="en-IN" sz="2000" dirty="0" smtClean="0"/>
              <a:t>Dissection can occur in the absence of risk factors</a:t>
            </a:r>
          </a:p>
          <a:p>
            <a:endParaRPr lang="en-IN" sz="2000" dirty="0" smtClean="0"/>
          </a:p>
          <a:p>
            <a:r>
              <a:rPr lang="en-IN" sz="2000" dirty="0" smtClean="0"/>
              <a:t>Hypertension </a:t>
            </a:r>
            <a:r>
              <a:rPr lang="en-IN" sz="2000" dirty="0" smtClean="0">
                <a:sym typeface="Wingdings" pitchFamily="2" charset="2"/>
              </a:rPr>
              <a:t></a:t>
            </a:r>
            <a:r>
              <a:rPr lang="en-IN" sz="2000" dirty="0" smtClean="0"/>
              <a:t> Independently damage the arterial wall -- more frequent dissections (HR for AMI 21)</a:t>
            </a:r>
          </a:p>
          <a:p>
            <a:endParaRPr lang="en-IN" sz="2000" dirty="0" smtClean="0"/>
          </a:p>
          <a:p>
            <a:r>
              <a:rPr lang="en-IN" sz="2000" dirty="0" smtClean="0"/>
              <a:t>Spontaneous coronary artery dissection -- search for undiagnosed CTDs (such as EDS)</a:t>
            </a:r>
          </a:p>
          <a:p>
            <a:pPr>
              <a:buNone/>
            </a:pPr>
            <a:r>
              <a:rPr lang="en-IN" sz="1400" dirty="0" smtClean="0"/>
              <a:t/>
            </a:r>
            <a:br>
              <a:rPr lang="en-IN" sz="1400" dirty="0" smtClean="0"/>
            </a:br>
            <a:r>
              <a:rPr lang="en-IN" sz="1400" i="1" dirty="0" smtClean="0">
                <a:solidFill>
                  <a:srgbClr val="C00000"/>
                </a:solidFill>
              </a:rPr>
              <a:t>Mather PJ et al. Postpartum </a:t>
            </a:r>
            <a:r>
              <a:rPr lang="en-IN" sz="1400" i="1" dirty="0" err="1" smtClean="0">
                <a:solidFill>
                  <a:srgbClr val="C00000"/>
                </a:solidFill>
              </a:rPr>
              <a:t>multivessel</a:t>
            </a:r>
            <a:r>
              <a:rPr lang="en-IN" sz="1400" i="1" dirty="0" smtClean="0">
                <a:solidFill>
                  <a:srgbClr val="C00000"/>
                </a:solidFill>
              </a:rPr>
              <a:t> coronary dissection. J Heart Lung Transplant 1994</a:t>
            </a:r>
          </a:p>
          <a:p>
            <a:endParaRPr lang="en-IN" sz="2000" dirty="0" smtClean="0"/>
          </a:p>
          <a:p>
            <a:endParaRPr lang="en-IN" sz="2000" dirty="0"/>
          </a:p>
        </p:txBody>
      </p:sp>
      <p:sp>
        <p:nvSpPr>
          <p:cNvPr id="13" name="Rectangle 12"/>
          <p:cNvSpPr/>
          <p:nvPr/>
        </p:nvSpPr>
        <p:spPr>
          <a:xfrm>
            <a:off x="251520" y="1268760"/>
            <a:ext cx="8892480" cy="489654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683568" y="1844824"/>
            <a:ext cx="80648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000" b="1" dirty="0" smtClean="0"/>
              <a:t>Diagnosis and management</a:t>
            </a:r>
            <a:r>
              <a:rPr lang="en-IN" sz="2000" dirty="0" smtClean="0"/>
              <a:t> </a:t>
            </a:r>
          </a:p>
          <a:p>
            <a:pPr>
              <a:buNone/>
            </a:pPr>
            <a:endParaRPr lang="en-IN" sz="2000" dirty="0" smtClean="0"/>
          </a:p>
          <a:p>
            <a:r>
              <a:rPr lang="en-IN" sz="2000" dirty="0" smtClean="0"/>
              <a:t>Same principles as in the general population</a:t>
            </a:r>
          </a:p>
          <a:p>
            <a:endParaRPr lang="en-IN" sz="2000" dirty="0" smtClean="0"/>
          </a:p>
          <a:p>
            <a:r>
              <a:rPr lang="en-IN" sz="2000" dirty="0" err="1" smtClean="0"/>
              <a:t>Troponins</a:t>
            </a:r>
            <a:r>
              <a:rPr lang="en-IN" sz="2000" dirty="0" smtClean="0"/>
              <a:t> are preferred to CK-MB and </a:t>
            </a:r>
            <a:r>
              <a:rPr lang="en-IN" sz="2000" dirty="0" err="1" smtClean="0"/>
              <a:t>troponin</a:t>
            </a:r>
            <a:r>
              <a:rPr lang="en-IN" sz="2000" dirty="0" smtClean="0"/>
              <a:t> I may be the marker of choice in pregnant women</a:t>
            </a:r>
          </a:p>
          <a:p>
            <a:endParaRPr lang="en-IN" sz="2000" dirty="0" smtClean="0"/>
          </a:p>
          <a:p>
            <a:r>
              <a:rPr lang="en-IN" sz="2000" dirty="0" smtClean="0"/>
              <a:t>US Survey (2000-2002): Cardiac catheterization was performed in 45% and PCI or CABG in 37%</a:t>
            </a:r>
          </a:p>
          <a:p>
            <a:endParaRPr lang="en-IN" sz="2000" dirty="0" smtClean="0"/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r>
              <a:rPr lang="en-IN" sz="2400" dirty="0" smtClean="0"/>
              <a:t>Developed countries </a:t>
            </a:r>
          </a:p>
          <a:p>
            <a:pPr lvl="1"/>
            <a:r>
              <a:rPr lang="en-IN" sz="2000" dirty="0" smtClean="0"/>
              <a:t>Women with heart disease :    ̴ 1 % of the obstetric population </a:t>
            </a:r>
          </a:p>
          <a:p>
            <a:pPr lvl="1"/>
            <a:endParaRPr lang="en-IN" sz="2000" dirty="0" smtClean="0"/>
          </a:p>
          <a:p>
            <a:r>
              <a:rPr lang="en-IN" sz="2400" dirty="0" smtClean="0"/>
              <a:t>Many women are postponing childbearing until the fourth and fifth decades of life </a:t>
            </a:r>
          </a:p>
          <a:p>
            <a:pPr lvl="1"/>
            <a:r>
              <a:rPr lang="en-IN" sz="2000" dirty="0" smtClean="0"/>
              <a:t>Advancing maternal age</a:t>
            </a:r>
          </a:p>
          <a:p>
            <a:pPr lvl="1"/>
            <a:r>
              <a:rPr lang="en-IN" sz="2000" dirty="0" smtClean="0"/>
              <a:t>HTN, DM, DLP become more common</a:t>
            </a:r>
          </a:p>
          <a:p>
            <a:pPr lvl="1"/>
            <a:endParaRPr lang="en-IN" sz="2000" dirty="0" smtClean="0"/>
          </a:p>
          <a:p>
            <a:r>
              <a:rPr lang="en-US" sz="2400" dirty="0" err="1" smtClean="0"/>
              <a:t>Valvular</a:t>
            </a:r>
            <a:r>
              <a:rPr lang="en-US" sz="2400" dirty="0" smtClean="0"/>
              <a:t> heart disease,  prosthetic valves, ACS, PPCM</a:t>
            </a:r>
            <a:endParaRPr lang="en-IN" sz="24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2800" b="1" dirty="0" smtClean="0"/>
              <a:t/>
            </a:r>
            <a:br>
              <a:rPr lang="en-IN" sz="2800" b="1" dirty="0" smtClean="0"/>
            </a:br>
            <a:r>
              <a:rPr lang="en-US" sz="4900" dirty="0" smtClean="0"/>
              <a:t>ACS in pregnancy</a:t>
            </a:r>
            <a:r>
              <a:rPr lang="en-IN" sz="2800" b="1" dirty="0" smtClean="0"/>
              <a:t/>
            </a:r>
            <a:br>
              <a:rPr lang="en-IN" sz="2800" b="1" dirty="0" smtClean="0"/>
            </a:br>
            <a:r>
              <a:rPr lang="en-IN" sz="2800" b="1" dirty="0" smtClean="0"/>
              <a:t>Unique considerations</a:t>
            </a:r>
            <a:r>
              <a:rPr lang="en-IN" sz="2800" dirty="0" smtClean="0"/>
              <a:t/>
            </a:r>
            <a:br>
              <a:rPr lang="en-IN" sz="2800" dirty="0" smtClean="0"/>
            </a:br>
            <a:endParaRPr lang="en-IN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55000" lnSpcReduction="20000"/>
          </a:bodyPr>
          <a:lstStyle/>
          <a:p>
            <a:r>
              <a:rPr lang="en-IN" dirty="0" smtClean="0"/>
              <a:t>The </a:t>
            </a:r>
            <a:r>
              <a:rPr lang="en-IN" dirty="0" err="1" smtClean="0"/>
              <a:t>fetus</a:t>
            </a:r>
            <a:r>
              <a:rPr lang="en-IN" dirty="0" smtClean="0"/>
              <a:t> should be closely monitored with a plan for delivery if there is sudden maternal or </a:t>
            </a:r>
            <a:r>
              <a:rPr lang="en-IN" dirty="0" err="1" smtClean="0"/>
              <a:t>fetal</a:t>
            </a:r>
            <a:r>
              <a:rPr lang="en-IN" dirty="0" smtClean="0"/>
              <a:t> deterioration</a:t>
            </a:r>
          </a:p>
          <a:p>
            <a:pPr lvl="1"/>
            <a:r>
              <a:rPr lang="en-IN" dirty="0" smtClean="0"/>
              <a:t>In the event of maternal cardiac arrest, the best prognosis for the </a:t>
            </a:r>
            <a:r>
              <a:rPr lang="en-IN" dirty="0" err="1" smtClean="0"/>
              <a:t>fetus</a:t>
            </a:r>
            <a:r>
              <a:rPr lang="en-IN" dirty="0" smtClean="0"/>
              <a:t> occurs when delivery is within </a:t>
            </a:r>
            <a:r>
              <a:rPr lang="en-IN" dirty="0" smtClean="0">
                <a:solidFill>
                  <a:srgbClr val="C00000"/>
                </a:solidFill>
              </a:rPr>
              <a:t>4-5 minutes </a:t>
            </a:r>
          </a:p>
          <a:p>
            <a:pPr lvl="1"/>
            <a:r>
              <a:rPr lang="en-IN" dirty="0" smtClean="0"/>
              <a:t>Delivery may also </a:t>
            </a:r>
            <a:r>
              <a:rPr lang="en-IN" dirty="0" smtClean="0">
                <a:solidFill>
                  <a:srgbClr val="C00000"/>
                </a:solidFill>
              </a:rPr>
              <a:t>aid maternal resuscitative efforts</a:t>
            </a:r>
          </a:p>
          <a:p>
            <a:pPr lvl="1"/>
            <a:endParaRPr lang="en-IN" dirty="0" smtClean="0"/>
          </a:p>
          <a:p>
            <a:r>
              <a:rPr lang="en-IN" dirty="0" smtClean="0"/>
              <a:t>Low dose aspirin (75 to 162 mg/day) appears to be safe in pregnancy</a:t>
            </a:r>
          </a:p>
          <a:p>
            <a:endParaRPr lang="en-IN" dirty="0" smtClean="0"/>
          </a:p>
          <a:p>
            <a:r>
              <a:rPr lang="en-IN" dirty="0" err="1" smtClean="0"/>
              <a:t>Clopidogrel</a:t>
            </a:r>
            <a:r>
              <a:rPr lang="en-IN" dirty="0" smtClean="0"/>
              <a:t> : </a:t>
            </a:r>
          </a:p>
          <a:p>
            <a:pPr lvl="1"/>
            <a:r>
              <a:rPr lang="en-IN" dirty="0" smtClean="0"/>
              <a:t>Safety in human pregnancy has not been established (Animal studies – no </a:t>
            </a:r>
            <a:r>
              <a:rPr lang="en-IN" dirty="0" err="1" smtClean="0"/>
              <a:t>teratogenic</a:t>
            </a:r>
            <a:r>
              <a:rPr lang="en-IN" dirty="0" smtClean="0"/>
              <a:t> effects)</a:t>
            </a:r>
          </a:p>
          <a:p>
            <a:pPr lvl="1"/>
            <a:r>
              <a:rPr lang="en-IN" dirty="0" err="1" smtClean="0"/>
              <a:t>Clopidogrel</a:t>
            </a:r>
            <a:r>
              <a:rPr lang="en-IN" dirty="0" smtClean="0"/>
              <a:t> + Aspirin : Might increase bleeding at the time of delivery</a:t>
            </a:r>
          </a:p>
          <a:p>
            <a:pPr lvl="1"/>
            <a:endParaRPr lang="en-IN" dirty="0" smtClean="0"/>
          </a:p>
          <a:p>
            <a:r>
              <a:rPr lang="en-IN" dirty="0" err="1" smtClean="0"/>
              <a:t>Fibrinolytic</a:t>
            </a:r>
            <a:r>
              <a:rPr lang="en-IN" dirty="0" smtClean="0"/>
              <a:t> therapy – Relative contraindication</a:t>
            </a:r>
          </a:p>
          <a:p>
            <a:pPr lvl="1"/>
            <a:r>
              <a:rPr lang="en-IN" dirty="0" smtClean="0"/>
              <a:t>No controlled studies examining the efficacy and safety </a:t>
            </a:r>
          </a:p>
          <a:p>
            <a:pPr lvl="1"/>
            <a:r>
              <a:rPr lang="en-IN" dirty="0" smtClean="0"/>
              <a:t>No </a:t>
            </a:r>
            <a:r>
              <a:rPr lang="en-IN" dirty="0" err="1" smtClean="0"/>
              <a:t>teratogenicity</a:t>
            </a:r>
            <a:r>
              <a:rPr lang="en-IN" dirty="0" smtClean="0"/>
              <a:t> has not been reported</a:t>
            </a:r>
          </a:p>
          <a:p>
            <a:pPr lvl="1"/>
            <a:r>
              <a:rPr lang="en-IN" dirty="0" smtClean="0"/>
              <a:t>Risk of maternal </a:t>
            </a:r>
            <a:r>
              <a:rPr lang="en-IN" dirty="0" err="1" smtClean="0"/>
              <a:t>hemorrhage</a:t>
            </a:r>
            <a:r>
              <a:rPr lang="en-IN" dirty="0" smtClean="0"/>
              <a:t> : </a:t>
            </a:r>
            <a:r>
              <a:rPr lang="en-IN" dirty="0" smtClean="0">
                <a:solidFill>
                  <a:srgbClr val="C00000"/>
                </a:solidFill>
              </a:rPr>
              <a:t>8 %</a:t>
            </a:r>
          </a:p>
          <a:p>
            <a:pPr lvl="1"/>
            <a:r>
              <a:rPr lang="en-IN" dirty="0" smtClean="0"/>
              <a:t>The risk of</a:t>
            </a:r>
            <a:r>
              <a:rPr lang="en-IN" dirty="0" smtClean="0">
                <a:solidFill>
                  <a:srgbClr val="C00000"/>
                </a:solidFill>
              </a:rPr>
              <a:t> puerperal </a:t>
            </a:r>
            <a:r>
              <a:rPr lang="en-IN" dirty="0" err="1" smtClean="0">
                <a:solidFill>
                  <a:srgbClr val="C00000"/>
                </a:solidFill>
              </a:rPr>
              <a:t>hemorrhage</a:t>
            </a:r>
            <a:r>
              <a:rPr lang="en-IN" dirty="0" smtClean="0">
                <a:solidFill>
                  <a:srgbClr val="C00000"/>
                </a:solidFill>
              </a:rPr>
              <a:t>  </a:t>
            </a:r>
            <a:r>
              <a:rPr lang="en-IN" dirty="0" smtClean="0"/>
              <a:t>is confined to women treated within eight hours of delivery</a:t>
            </a:r>
          </a:p>
          <a:p>
            <a:pPr lvl="1">
              <a:buNone/>
            </a:pPr>
            <a:r>
              <a:rPr lang="en-US" dirty="0" smtClean="0"/>
              <a:t>(Stroke and massive pulmonary embolism have been treated safely during this period)</a:t>
            </a:r>
            <a:endParaRPr lang="en-IN" dirty="0" smtClean="0"/>
          </a:p>
          <a:p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0" y="1340768"/>
            <a:ext cx="9144000" cy="53285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251520" y="1628800"/>
            <a:ext cx="86409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 smtClean="0"/>
              <a:t>Anticoagulation </a:t>
            </a:r>
          </a:p>
          <a:p>
            <a:pPr lvl="1"/>
            <a:r>
              <a:rPr lang="en-IN" sz="1600" dirty="0" smtClean="0"/>
              <a:t>Heparin does not cross the placenta -- </a:t>
            </a:r>
            <a:r>
              <a:rPr lang="en-IN" sz="1600" dirty="0" smtClean="0">
                <a:solidFill>
                  <a:srgbClr val="C00000"/>
                </a:solidFill>
              </a:rPr>
              <a:t>Does not affect the </a:t>
            </a:r>
            <a:r>
              <a:rPr lang="en-IN" sz="1600" dirty="0" err="1" smtClean="0">
                <a:solidFill>
                  <a:srgbClr val="C00000"/>
                </a:solidFill>
              </a:rPr>
              <a:t>fetus</a:t>
            </a:r>
            <a:r>
              <a:rPr lang="en-IN" sz="1600" dirty="0" smtClean="0">
                <a:solidFill>
                  <a:srgbClr val="C00000"/>
                </a:solidFill>
              </a:rPr>
              <a:t> </a:t>
            </a:r>
            <a:r>
              <a:rPr lang="en-IN" sz="1600" dirty="0" smtClean="0"/>
              <a:t>directly</a:t>
            </a:r>
          </a:p>
          <a:p>
            <a:pPr lvl="1"/>
            <a:r>
              <a:rPr lang="en-IN" sz="1600" dirty="0" smtClean="0"/>
              <a:t>Bleeding complications in  complicated pregnancy (</a:t>
            </a:r>
            <a:r>
              <a:rPr lang="en-IN" sz="1600" dirty="0" err="1" smtClean="0"/>
              <a:t>eg</a:t>
            </a:r>
            <a:r>
              <a:rPr lang="en-IN" sz="1600" dirty="0" smtClean="0"/>
              <a:t>, placenta </a:t>
            </a:r>
            <a:r>
              <a:rPr lang="en-IN" sz="1600" dirty="0" err="1" smtClean="0"/>
              <a:t>previa</a:t>
            </a:r>
            <a:r>
              <a:rPr lang="en-IN" sz="1600" dirty="0" smtClean="0"/>
              <a:t>, </a:t>
            </a:r>
            <a:r>
              <a:rPr lang="en-IN" sz="1600" dirty="0" err="1" smtClean="0"/>
              <a:t>abruptio</a:t>
            </a:r>
            <a:r>
              <a:rPr lang="en-IN" sz="1600" dirty="0" smtClean="0"/>
              <a:t> placenta) – Discontinue if bleeding occurs and during labour</a:t>
            </a:r>
          </a:p>
          <a:p>
            <a:pPr lvl="1"/>
            <a:endParaRPr lang="en-IN" sz="1600" dirty="0" smtClean="0"/>
          </a:p>
          <a:p>
            <a:r>
              <a:rPr lang="en-IN" sz="1600" b="1" dirty="0" smtClean="0"/>
              <a:t>PCI</a:t>
            </a:r>
          </a:p>
          <a:p>
            <a:pPr lvl="1"/>
            <a:r>
              <a:rPr lang="en-IN" sz="1600" dirty="0" smtClean="0">
                <a:solidFill>
                  <a:srgbClr val="C00000"/>
                </a:solidFill>
              </a:rPr>
              <a:t>BMS</a:t>
            </a:r>
            <a:r>
              <a:rPr lang="en-IN" sz="1600" dirty="0" smtClean="0"/>
              <a:t> preferred</a:t>
            </a:r>
          </a:p>
          <a:p>
            <a:pPr lvl="1"/>
            <a:r>
              <a:rPr lang="en-IN" sz="1600" dirty="0" smtClean="0"/>
              <a:t>Safety of  DES is unknown</a:t>
            </a:r>
          </a:p>
          <a:p>
            <a:pPr lvl="1"/>
            <a:endParaRPr lang="en-IN" sz="1600" b="1" dirty="0" smtClean="0"/>
          </a:p>
          <a:p>
            <a:r>
              <a:rPr lang="en-IN" sz="1600" b="1" dirty="0" smtClean="0"/>
              <a:t>Nitrates </a:t>
            </a:r>
          </a:p>
          <a:p>
            <a:pPr lvl="1"/>
            <a:r>
              <a:rPr lang="en-IN" sz="1600" dirty="0" smtClean="0">
                <a:solidFill>
                  <a:srgbClr val="C00000"/>
                </a:solidFill>
              </a:rPr>
              <a:t>Maternal hypotension </a:t>
            </a:r>
            <a:r>
              <a:rPr lang="en-IN" sz="1600" dirty="0" smtClean="0"/>
              <a:t>should be avoided</a:t>
            </a:r>
          </a:p>
          <a:p>
            <a:pPr lvl="1"/>
            <a:endParaRPr lang="en-IN" sz="1600" b="1" dirty="0" smtClean="0"/>
          </a:p>
          <a:p>
            <a:r>
              <a:rPr lang="en-IN" sz="1600" b="1" dirty="0" smtClean="0"/>
              <a:t>Beta blockers </a:t>
            </a:r>
          </a:p>
          <a:p>
            <a:pPr lvl="1"/>
            <a:r>
              <a:rPr lang="en-IN" sz="1600" dirty="0" smtClean="0"/>
              <a:t>Generally safe  </a:t>
            </a:r>
          </a:p>
          <a:p>
            <a:pPr lvl="1"/>
            <a:r>
              <a:rPr lang="en-IN" sz="1600" dirty="0" smtClean="0"/>
              <a:t>Avoid  </a:t>
            </a:r>
            <a:r>
              <a:rPr lang="en-IN" sz="1600" dirty="0" err="1" smtClean="0"/>
              <a:t>atenolol</a:t>
            </a:r>
            <a:endParaRPr lang="en-IN" sz="1600" dirty="0" smtClean="0"/>
          </a:p>
          <a:p>
            <a:pPr lvl="1"/>
            <a:r>
              <a:rPr lang="en-IN" sz="1600" dirty="0" err="1" smtClean="0">
                <a:solidFill>
                  <a:srgbClr val="C00000"/>
                </a:solidFill>
              </a:rPr>
              <a:t>Labetalol</a:t>
            </a:r>
            <a:r>
              <a:rPr lang="en-IN" sz="1600" dirty="0" smtClean="0"/>
              <a:t>  may be the preferred beta blocker</a:t>
            </a:r>
          </a:p>
          <a:p>
            <a:pPr lvl="1"/>
            <a:endParaRPr lang="en-IN" sz="1600" b="1" dirty="0" smtClean="0"/>
          </a:p>
          <a:p>
            <a:r>
              <a:rPr lang="en-IN" sz="1600" b="1" dirty="0" smtClean="0"/>
              <a:t>ACE inhibitors, ARBs and </a:t>
            </a:r>
            <a:r>
              <a:rPr lang="en-IN" sz="1600" b="1" dirty="0" err="1" smtClean="0"/>
              <a:t>statins</a:t>
            </a:r>
            <a:r>
              <a:rPr lang="en-IN" sz="1600" b="1" dirty="0" smtClean="0"/>
              <a:t>  </a:t>
            </a:r>
            <a:r>
              <a:rPr lang="en-IN" sz="1600" dirty="0" smtClean="0"/>
              <a:t>---  Contraindicated</a:t>
            </a:r>
          </a:p>
          <a:p>
            <a:endParaRPr lang="en-IN" sz="1600" dirty="0" smtClean="0"/>
          </a:p>
          <a:p>
            <a:endParaRPr lang="en-IN" sz="1600" dirty="0"/>
          </a:p>
        </p:txBody>
      </p:sp>
      <p:sp>
        <p:nvSpPr>
          <p:cNvPr id="6" name="Rectangle 5"/>
          <p:cNvSpPr/>
          <p:nvPr/>
        </p:nvSpPr>
        <p:spPr>
          <a:xfrm>
            <a:off x="251520" y="980728"/>
            <a:ext cx="8892480" cy="554461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395536" y="1268760"/>
            <a:ext cx="820891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b="1" dirty="0" err="1" smtClean="0"/>
              <a:t>Labor</a:t>
            </a:r>
            <a:r>
              <a:rPr lang="en-IN" b="1" dirty="0" smtClean="0"/>
              <a:t> and delivery</a:t>
            </a:r>
            <a:r>
              <a:rPr lang="en-IN" dirty="0" smtClean="0"/>
              <a:t>  </a:t>
            </a:r>
          </a:p>
          <a:p>
            <a:pPr lvl="1"/>
            <a:r>
              <a:rPr lang="en-IN" dirty="0" smtClean="0"/>
              <a:t>Induction of </a:t>
            </a:r>
            <a:r>
              <a:rPr lang="en-IN" dirty="0" err="1" smtClean="0"/>
              <a:t>labor</a:t>
            </a:r>
            <a:r>
              <a:rPr lang="en-IN" dirty="0" smtClean="0"/>
              <a:t> or scheduled </a:t>
            </a:r>
            <a:r>
              <a:rPr lang="en-IN" dirty="0" err="1" smtClean="0"/>
              <a:t>cesarean</a:t>
            </a:r>
            <a:r>
              <a:rPr lang="en-IN" dirty="0" smtClean="0"/>
              <a:t> delivery should be delayed                    (for at least </a:t>
            </a:r>
            <a:r>
              <a:rPr lang="en-IN" dirty="0" smtClean="0">
                <a:solidFill>
                  <a:srgbClr val="C00000"/>
                </a:solidFill>
              </a:rPr>
              <a:t>2-3  weeks</a:t>
            </a:r>
            <a:r>
              <a:rPr lang="en-IN" dirty="0" smtClean="0"/>
              <a:t>)</a:t>
            </a:r>
          </a:p>
          <a:p>
            <a:pPr>
              <a:buNone/>
            </a:pPr>
            <a:r>
              <a:rPr lang="en-IN" dirty="0" smtClean="0"/>
              <a:t>	(No </a:t>
            </a:r>
            <a:r>
              <a:rPr lang="en-IN" dirty="0" err="1" smtClean="0"/>
              <a:t>prospectivel</a:t>
            </a:r>
            <a:r>
              <a:rPr lang="en-IN" dirty="0" smtClean="0"/>
              <a:t> clinical trials available)</a:t>
            </a:r>
          </a:p>
          <a:p>
            <a:pPr>
              <a:buNone/>
            </a:pPr>
            <a:endParaRPr lang="en-IN" dirty="0" smtClean="0"/>
          </a:p>
          <a:p>
            <a:r>
              <a:rPr lang="en-IN" dirty="0" smtClean="0"/>
              <a:t>Minimize the cardiac workload during delivery </a:t>
            </a:r>
          </a:p>
          <a:p>
            <a:pPr lvl="1"/>
            <a:r>
              <a:rPr lang="en-IN" dirty="0" smtClean="0"/>
              <a:t>Epidural </a:t>
            </a:r>
            <a:r>
              <a:rPr lang="en-IN" dirty="0" err="1" smtClean="0"/>
              <a:t>anesthesia</a:t>
            </a:r>
            <a:endParaRPr lang="en-IN" dirty="0" smtClean="0"/>
          </a:p>
          <a:p>
            <a:pPr lvl="1"/>
            <a:r>
              <a:rPr lang="en-IN" dirty="0" smtClean="0"/>
              <a:t>Supplemental oxygen</a:t>
            </a:r>
          </a:p>
          <a:p>
            <a:pPr lvl="1"/>
            <a:r>
              <a:rPr lang="en-IN" dirty="0" smtClean="0"/>
              <a:t>Left lateral position</a:t>
            </a:r>
          </a:p>
          <a:p>
            <a:pPr lvl="1"/>
            <a:r>
              <a:rPr lang="en-IN" dirty="0" smtClean="0"/>
              <a:t>Treatment of  HTN and tachycardia </a:t>
            </a:r>
          </a:p>
          <a:p>
            <a:pPr lvl="1"/>
            <a:r>
              <a:rPr lang="en-IN" dirty="0" smtClean="0">
                <a:solidFill>
                  <a:srgbClr val="C00000"/>
                </a:solidFill>
              </a:rPr>
              <a:t>Instrumental vaginal delivery </a:t>
            </a:r>
            <a:r>
              <a:rPr lang="en-IN" dirty="0" smtClean="0"/>
              <a:t>or </a:t>
            </a:r>
            <a:r>
              <a:rPr lang="en-IN" dirty="0" err="1" smtClean="0"/>
              <a:t>cesarean</a:t>
            </a:r>
            <a:r>
              <a:rPr lang="en-IN" dirty="0" smtClean="0"/>
              <a:t> birth (in unstable cases)</a:t>
            </a:r>
          </a:p>
          <a:p>
            <a:endParaRPr lang="en-IN" dirty="0" smtClean="0"/>
          </a:p>
          <a:p>
            <a:r>
              <a:rPr lang="en-IN" b="1" dirty="0" smtClean="0"/>
              <a:t>Prior MI /PCI/CABG</a:t>
            </a:r>
          </a:p>
          <a:p>
            <a:pPr lvl="1"/>
            <a:r>
              <a:rPr lang="en-IN" dirty="0" smtClean="0"/>
              <a:t>Little information available </a:t>
            </a:r>
          </a:p>
          <a:p>
            <a:pPr lvl="1"/>
            <a:r>
              <a:rPr lang="en-IN" dirty="0" smtClean="0"/>
              <a:t>Thorough evaluation of their cardiac status, particularly </a:t>
            </a:r>
            <a:r>
              <a:rPr lang="en-IN" dirty="0" smtClean="0">
                <a:solidFill>
                  <a:srgbClr val="C00000"/>
                </a:solidFill>
              </a:rPr>
              <a:t>LV function</a:t>
            </a:r>
            <a:r>
              <a:rPr lang="en-IN" dirty="0" smtClean="0"/>
              <a:t>, ongoing myocardial ischemia and underlying coronary anatomy</a:t>
            </a:r>
          </a:p>
          <a:p>
            <a:pPr lvl="1"/>
            <a:r>
              <a:rPr lang="en-IN" dirty="0" smtClean="0"/>
              <a:t>Cessation of ACE inhibitors and </a:t>
            </a:r>
            <a:r>
              <a:rPr lang="en-IN" dirty="0" err="1" smtClean="0"/>
              <a:t>statins</a:t>
            </a:r>
            <a:endParaRPr lang="en-IN" dirty="0" smtClean="0"/>
          </a:p>
          <a:p>
            <a:pPr lvl="1"/>
            <a:endParaRPr lang="en-IN" dirty="0" smtClean="0"/>
          </a:p>
          <a:p>
            <a:endParaRPr lang="en-IN" dirty="0"/>
          </a:p>
        </p:txBody>
      </p:sp>
      <p:sp>
        <p:nvSpPr>
          <p:cNvPr id="8" name="Rectangle 7"/>
          <p:cNvSpPr/>
          <p:nvPr/>
        </p:nvSpPr>
        <p:spPr>
          <a:xfrm>
            <a:off x="395536" y="980728"/>
            <a:ext cx="8748464" cy="554461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683568" y="1844824"/>
            <a:ext cx="846043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smtClean="0"/>
              <a:t>Outcome</a:t>
            </a:r>
            <a:r>
              <a:rPr lang="en-IN" sz="2400" dirty="0" smtClean="0"/>
              <a:t> </a:t>
            </a:r>
          </a:p>
          <a:p>
            <a:endParaRPr lang="en-IN" sz="2000" dirty="0" smtClean="0"/>
          </a:p>
          <a:p>
            <a:pPr>
              <a:buFont typeface="Arial" pitchFamily="34" charset="0"/>
              <a:buChar char="•"/>
            </a:pPr>
            <a:r>
              <a:rPr lang="en-IN" sz="2000" dirty="0" smtClean="0"/>
              <a:t>    </a:t>
            </a:r>
            <a:r>
              <a:rPr lang="en-IN" sz="2400" dirty="0" smtClean="0"/>
              <a:t>MI in late third trimester </a:t>
            </a:r>
            <a:r>
              <a:rPr lang="en-IN" sz="2400" dirty="0" smtClean="0">
                <a:sym typeface="Wingdings" pitchFamily="2" charset="2"/>
              </a:rPr>
              <a:t> H</a:t>
            </a:r>
            <a:r>
              <a:rPr lang="en-IN" sz="2400" dirty="0" smtClean="0"/>
              <a:t>ighest risk for maternal death</a:t>
            </a:r>
            <a:endParaRPr lang="en-IN" sz="2000" dirty="0" smtClean="0"/>
          </a:p>
          <a:p>
            <a:pPr lvl="1"/>
            <a:r>
              <a:rPr lang="en-IN" sz="2000" dirty="0" smtClean="0"/>
              <a:t>  -    Increased cardiac demands during </a:t>
            </a:r>
            <a:r>
              <a:rPr lang="en-IN" sz="2000" dirty="0" err="1" smtClean="0"/>
              <a:t>labor</a:t>
            </a:r>
            <a:r>
              <a:rPr lang="en-IN" sz="2000" dirty="0" smtClean="0"/>
              <a:t> + Incomplete               	myocardial healing </a:t>
            </a:r>
            <a:r>
              <a:rPr lang="en-IN" sz="2000" dirty="0" smtClean="0">
                <a:sym typeface="Wingdings" pitchFamily="2" charset="2"/>
              </a:rPr>
              <a:t> Cardiac </a:t>
            </a:r>
            <a:r>
              <a:rPr lang="en-IN" sz="2000" dirty="0" err="1" smtClean="0"/>
              <a:t>decompensation</a:t>
            </a:r>
            <a:endParaRPr lang="en-IN" sz="2000" dirty="0" smtClean="0"/>
          </a:p>
          <a:p>
            <a:pPr lvl="1"/>
            <a:endParaRPr lang="en-IN" sz="2400" dirty="0" smtClean="0"/>
          </a:p>
          <a:p>
            <a:pPr>
              <a:buFont typeface="Arial" pitchFamily="34" charset="0"/>
              <a:buChar char="•"/>
            </a:pPr>
            <a:r>
              <a:rPr lang="en-IN" sz="2400" dirty="0" smtClean="0"/>
              <a:t>    In-hospital maternal mortality was </a:t>
            </a:r>
            <a:r>
              <a:rPr lang="en-IN" sz="2400" dirty="0" smtClean="0">
                <a:solidFill>
                  <a:srgbClr val="C00000"/>
                </a:solidFill>
              </a:rPr>
              <a:t>7.3% </a:t>
            </a:r>
            <a:r>
              <a:rPr lang="en-IN" sz="2000" dirty="0" smtClean="0"/>
              <a:t>(Canada) </a:t>
            </a:r>
            <a:r>
              <a:rPr lang="en-IN" sz="2400" dirty="0" smtClean="0"/>
              <a:t>and </a:t>
            </a:r>
            <a:r>
              <a:rPr lang="en-IN" sz="2400" dirty="0" smtClean="0">
                <a:solidFill>
                  <a:srgbClr val="C00000"/>
                </a:solidFill>
              </a:rPr>
              <a:t>5.1% </a:t>
            </a:r>
            <a:r>
              <a:rPr lang="en-IN" sz="2000" dirty="0" smtClean="0"/>
              <a:t>(US)</a:t>
            </a:r>
            <a:endParaRPr lang="en-IN" sz="2400" dirty="0" smtClean="0"/>
          </a:p>
          <a:p>
            <a:endParaRPr lang="en-IN" dirty="0"/>
          </a:p>
        </p:txBody>
      </p:sp>
      <p:sp>
        <p:nvSpPr>
          <p:cNvPr id="10" name="Rectangle 9"/>
          <p:cNvSpPr/>
          <p:nvPr/>
        </p:nvSpPr>
        <p:spPr>
          <a:xfrm>
            <a:off x="179512" y="1052736"/>
            <a:ext cx="8964488" cy="561662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611560" y="1484784"/>
            <a:ext cx="777686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000" dirty="0" smtClean="0">
                <a:solidFill>
                  <a:srgbClr val="C00000"/>
                </a:solidFill>
              </a:rPr>
              <a:t>The ESC guidelines</a:t>
            </a:r>
          </a:p>
          <a:p>
            <a:endParaRPr lang="en-IN" sz="2000" dirty="0" smtClean="0"/>
          </a:p>
          <a:p>
            <a:pPr>
              <a:buFont typeface="Arial" pitchFamily="34" charset="0"/>
              <a:buChar char="•"/>
            </a:pPr>
            <a:r>
              <a:rPr lang="en-IN" sz="2000" dirty="0" smtClean="0"/>
              <a:t>     ECG and </a:t>
            </a:r>
            <a:r>
              <a:rPr lang="en-IN" sz="2000" dirty="0" err="1" smtClean="0"/>
              <a:t>troponin</a:t>
            </a:r>
            <a:r>
              <a:rPr lang="en-IN" sz="2000" dirty="0" smtClean="0"/>
              <a:t> level(s) should be performed in pregnant women with chest pain</a:t>
            </a:r>
            <a:br>
              <a:rPr lang="en-IN" sz="2000" dirty="0" smtClean="0"/>
            </a:br>
            <a:endParaRPr lang="en-IN" sz="2000" dirty="0" smtClean="0"/>
          </a:p>
          <a:p>
            <a:pPr>
              <a:buFont typeface="Arial" pitchFamily="34" charset="0"/>
              <a:buChar char="•"/>
            </a:pPr>
            <a:r>
              <a:rPr lang="en-IN" sz="2000" dirty="0" smtClean="0"/>
              <a:t>     Coronary angioplasty is the preferred reperfusion therapy for patients with STEMI</a:t>
            </a:r>
          </a:p>
          <a:p>
            <a:endParaRPr lang="en-IN" sz="2000" dirty="0" smtClean="0"/>
          </a:p>
          <a:p>
            <a:pPr>
              <a:buFont typeface="Arial" pitchFamily="34" charset="0"/>
              <a:buChar char="•"/>
            </a:pPr>
            <a:r>
              <a:rPr lang="en-IN" sz="2000" dirty="0" smtClean="0"/>
              <a:t>     NSTEACS </a:t>
            </a:r>
          </a:p>
          <a:p>
            <a:pPr lvl="1"/>
            <a:r>
              <a:rPr lang="en-IN" sz="1600" dirty="0" smtClean="0"/>
              <a:t>Without risk criteria -- conservative strategy </a:t>
            </a:r>
          </a:p>
          <a:p>
            <a:pPr lvl="1"/>
            <a:r>
              <a:rPr lang="en-IN" sz="1600" dirty="0" smtClean="0"/>
              <a:t>With risk criteria -- invasive strategy </a:t>
            </a:r>
          </a:p>
          <a:p>
            <a:pPr>
              <a:buNone/>
            </a:pPr>
            <a:r>
              <a:rPr lang="en-IN" sz="1600" dirty="0" smtClean="0"/>
              <a:t>	</a:t>
            </a:r>
          </a:p>
          <a:p>
            <a:pPr>
              <a:buNone/>
            </a:pPr>
            <a:endParaRPr lang="en-IN" sz="1600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IN" sz="1400" i="1" dirty="0" smtClean="0">
                <a:solidFill>
                  <a:srgbClr val="C00000"/>
                </a:solidFill>
              </a:rPr>
              <a:t>ESC Guidelines on the management of cardiovascular diseases during pregnancy: the Task Force on the Management of Cardiovascular Diseases during Pregnancy of the European Society of Cardiology (ESC). </a:t>
            </a:r>
            <a:r>
              <a:rPr lang="en-IN" sz="1400" i="1" dirty="0" err="1" smtClean="0">
                <a:solidFill>
                  <a:srgbClr val="C00000"/>
                </a:solidFill>
              </a:rPr>
              <a:t>Eur</a:t>
            </a:r>
            <a:r>
              <a:rPr lang="en-IN" sz="1400" i="1" dirty="0" smtClean="0">
                <a:solidFill>
                  <a:srgbClr val="C00000"/>
                </a:solidFill>
              </a:rPr>
              <a:t> Heart J 2011</a:t>
            </a:r>
            <a:endParaRPr lang="en-IN" i="1" dirty="0" smtClean="0">
              <a:solidFill>
                <a:srgbClr val="C00000"/>
              </a:solidFill>
            </a:endParaRPr>
          </a:p>
          <a:p>
            <a:endParaRPr lang="en-IN" sz="1600" dirty="0" smtClean="0"/>
          </a:p>
          <a:p>
            <a:endParaRPr lang="en-IN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n-IN" sz="3200" dirty="0" err="1" smtClean="0"/>
              <a:t>Cardiomyopathy</a:t>
            </a:r>
            <a:r>
              <a:rPr lang="en-IN" sz="3200" dirty="0" smtClean="0"/>
              <a:t> in pregnancy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Autofit/>
          </a:bodyPr>
          <a:lstStyle/>
          <a:p>
            <a:r>
              <a:rPr lang="en-IN" sz="2400" dirty="0" smtClean="0"/>
              <a:t>Ventricular dysfunction in childbearing women</a:t>
            </a:r>
          </a:p>
          <a:p>
            <a:endParaRPr lang="en-IN" sz="1000" dirty="0" smtClean="0"/>
          </a:p>
          <a:p>
            <a:pPr lvl="1"/>
            <a:r>
              <a:rPr lang="en-IN" sz="2000" dirty="0" smtClean="0"/>
              <a:t>Prior viral infection</a:t>
            </a:r>
          </a:p>
          <a:p>
            <a:pPr lvl="1"/>
            <a:endParaRPr lang="en-IN" sz="900" dirty="0" smtClean="0"/>
          </a:p>
          <a:p>
            <a:pPr lvl="1"/>
            <a:r>
              <a:rPr lang="en-IN" sz="2000" dirty="0" smtClean="0"/>
              <a:t>HIV infection</a:t>
            </a:r>
          </a:p>
          <a:p>
            <a:pPr lvl="1"/>
            <a:endParaRPr lang="en-IN" sz="900" dirty="0" smtClean="0"/>
          </a:p>
          <a:p>
            <a:pPr lvl="1"/>
            <a:r>
              <a:rPr lang="en-IN" sz="2000" dirty="0" err="1" smtClean="0"/>
              <a:t>Peripartum</a:t>
            </a:r>
            <a:r>
              <a:rPr lang="en-IN" sz="2000" dirty="0" smtClean="0"/>
              <a:t> </a:t>
            </a:r>
            <a:r>
              <a:rPr lang="en-IN" sz="2000" dirty="0" err="1" smtClean="0"/>
              <a:t>cardiomyopathy</a:t>
            </a:r>
            <a:endParaRPr lang="en-IN" sz="2000" dirty="0" smtClean="0"/>
          </a:p>
          <a:p>
            <a:pPr lvl="1"/>
            <a:endParaRPr lang="en-IN" sz="900" dirty="0" smtClean="0"/>
          </a:p>
          <a:p>
            <a:pPr lvl="1"/>
            <a:r>
              <a:rPr lang="en-IN" sz="2000" dirty="0" smtClean="0"/>
              <a:t>Drug-induced </a:t>
            </a:r>
            <a:r>
              <a:rPr lang="en-IN" sz="2000" dirty="0" err="1" smtClean="0"/>
              <a:t>cardiomyopathy</a:t>
            </a:r>
            <a:r>
              <a:rPr lang="en-IN" sz="2000" dirty="0" smtClean="0"/>
              <a:t> (</a:t>
            </a:r>
            <a:r>
              <a:rPr lang="en-IN" sz="2000" dirty="0" err="1" smtClean="0"/>
              <a:t>eg</a:t>
            </a:r>
            <a:r>
              <a:rPr lang="en-IN" sz="2000" dirty="0" smtClean="0"/>
              <a:t>, cocaine, doxorubicin) </a:t>
            </a:r>
          </a:p>
          <a:p>
            <a:pPr lvl="1"/>
            <a:endParaRPr lang="en-IN" sz="1400" dirty="0" smtClean="0"/>
          </a:p>
          <a:p>
            <a:pPr lvl="1"/>
            <a:endParaRPr lang="en-IN" sz="1000" dirty="0" smtClean="0"/>
          </a:p>
          <a:p>
            <a:r>
              <a:rPr lang="en-IN" sz="2400" dirty="0" smtClean="0"/>
              <a:t>Women with LVEF &lt; 40%</a:t>
            </a:r>
          </a:p>
          <a:p>
            <a:pPr lvl="2"/>
            <a:r>
              <a:rPr lang="en-IN" sz="2000" dirty="0" smtClean="0"/>
              <a:t>HF </a:t>
            </a:r>
          </a:p>
          <a:p>
            <a:pPr lvl="2"/>
            <a:r>
              <a:rPr lang="en-IN" sz="2000" dirty="0" smtClean="0"/>
              <a:t>Arrhythmias</a:t>
            </a:r>
          </a:p>
          <a:p>
            <a:pPr lvl="2"/>
            <a:r>
              <a:rPr lang="en-IN" sz="2000" dirty="0" smtClean="0"/>
              <a:t>Stroke were more common</a:t>
            </a:r>
          </a:p>
          <a:p>
            <a:pPr lvl="2"/>
            <a:endParaRPr lang="en-IN" sz="1000" dirty="0" smtClean="0"/>
          </a:p>
          <a:p>
            <a:pPr lvl="1">
              <a:buNone/>
            </a:pPr>
            <a:r>
              <a:rPr lang="en-IN" sz="1600" dirty="0" err="1" smtClean="0">
                <a:solidFill>
                  <a:srgbClr val="C00000"/>
                </a:solidFill>
              </a:rPr>
              <a:t>Siu</a:t>
            </a:r>
            <a:r>
              <a:rPr lang="en-IN" sz="1600" dirty="0" smtClean="0">
                <a:solidFill>
                  <a:srgbClr val="C00000"/>
                </a:solidFill>
              </a:rPr>
              <a:t> SC et al. Risk and predictors for pregnancy-related complications in women with heart disease. Circulation 1997</a:t>
            </a:r>
          </a:p>
          <a:p>
            <a:pPr lvl="1"/>
            <a:endParaRPr lang="en-IN" sz="2400" dirty="0" smtClean="0"/>
          </a:p>
          <a:p>
            <a:pPr>
              <a:buNone/>
            </a:pPr>
            <a:r>
              <a:rPr lang="en-IN" sz="2400" dirty="0" smtClean="0"/>
              <a:t/>
            </a:r>
            <a:br>
              <a:rPr lang="en-IN" sz="2400" dirty="0" smtClean="0"/>
            </a:b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dirty="0" err="1" smtClean="0"/>
              <a:t>Cardiomyopathy</a:t>
            </a:r>
            <a:r>
              <a:rPr lang="en-IN" sz="3200" dirty="0" smtClean="0"/>
              <a:t> in pregnancy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IN" dirty="0" smtClean="0"/>
              <a:t>Impact of </a:t>
            </a:r>
            <a:r>
              <a:rPr lang="en-IN" dirty="0" err="1" smtClean="0"/>
              <a:t>etiology</a:t>
            </a:r>
            <a:r>
              <a:rPr lang="en-IN" dirty="0" smtClean="0"/>
              <a:t> of the </a:t>
            </a:r>
            <a:r>
              <a:rPr lang="en-IN" dirty="0" err="1" smtClean="0"/>
              <a:t>cardiomyopathy</a:t>
            </a:r>
            <a:r>
              <a:rPr lang="en-IN" dirty="0" smtClean="0"/>
              <a:t> on outcomes</a:t>
            </a:r>
          </a:p>
          <a:p>
            <a:r>
              <a:rPr lang="en-IN" dirty="0" smtClean="0"/>
              <a:t>Study of 26 women from Brazil</a:t>
            </a:r>
          </a:p>
          <a:p>
            <a:pPr lvl="1"/>
            <a:r>
              <a:rPr lang="en-IN" dirty="0" smtClean="0"/>
              <a:t>Cardiac complications</a:t>
            </a:r>
          </a:p>
          <a:p>
            <a:pPr lvl="1">
              <a:buNone/>
            </a:pPr>
            <a:r>
              <a:rPr lang="en-IN" dirty="0" smtClean="0"/>
              <a:t>		 Idiopathic group &gt;&gt; PPCM with persistent LV dysfunction </a:t>
            </a:r>
          </a:p>
          <a:p>
            <a:pPr>
              <a:buNone/>
            </a:pPr>
            <a:r>
              <a:rPr lang="en-IN" sz="2400" dirty="0" smtClean="0">
                <a:solidFill>
                  <a:srgbClr val="C00000"/>
                </a:solidFill>
              </a:rPr>
              <a:t>Avila WS et al. Pregnancy and </a:t>
            </a:r>
            <a:r>
              <a:rPr lang="en-IN" sz="2400" dirty="0" err="1" smtClean="0">
                <a:solidFill>
                  <a:srgbClr val="C00000"/>
                </a:solidFill>
              </a:rPr>
              <a:t>peripartum</a:t>
            </a:r>
            <a:r>
              <a:rPr lang="en-IN" sz="2400" dirty="0" smtClean="0">
                <a:solidFill>
                  <a:srgbClr val="C00000"/>
                </a:solidFill>
              </a:rPr>
              <a:t> </a:t>
            </a:r>
            <a:r>
              <a:rPr lang="en-IN" sz="2400" dirty="0" err="1" smtClean="0">
                <a:solidFill>
                  <a:srgbClr val="C00000"/>
                </a:solidFill>
              </a:rPr>
              <a:t>cardiomyopathy</a:t>
            </a:r>
            <a:r>
              <a:rPr lang="en-IN" sz="2400" dirty="0" smtClean="0">
                <a:solidFill>
                  <a:srgbClr val="C00000"/>
                </a:solidFill>
              </a:rPr>
              <a:t>. A comparative and prospective study. </a:t>
            </a:r>
            <a:r>
              <a:rPr lang="en-IN" sz="2400" dirty="0" err="1" smtClean="0">
                <a:solidFill>
                  <a:srgbClr val="C00000"/>
                </a:solidFill>
              </a:rPr>
              <a:t>Arq</a:t>
            </a:r>
            <a:r>
              <a:rPr lang="en-IN" sz="2400" dirty="0" smtClean="0">
                <a:solidFill>
                  <a:srgbClr val="C00000"/>
                </a:solidFill>
              </a:rPr>
              <a:t> Bras </a:t>
            </a:r>
            <a:r>
              <a:rPr lang="en-IN" sz="2400" dirty="0" err="1" smtClean="0">
                <a:solidFill>
                  <a:srgbClr val="C00000"/>
                </a:solidFill>
              </a:rPr>
              <a:t>Cardiol</a:t>
            </a:r>
            <a:r>
              <a:rPr lang="en-IN" sz="2400" dirty="0" smtClean="0">
                <a:solidFill>
                  <a:srgbClr val="C00000"/>
                </a:solidFill>
              </a:rPr>
              <a:t> 2002</a:t>
            </a:r>
          </a:p>
          <a:p>
            <a:pPr lvl="1"/>
            <a:endParaRPr lang="en-IN" sz="2100" dirty="0" smtClean="0"/>
          </a:p>
          <a:p>
            <a:r>
              <a:rPr lang="en-IN" dirty="0" smtClean="0"/>
              <a:t>Study of 31 women from the US </a:t>
            </a:r>
          </a:p>
          <a:p>
            <a:pPr lvl="1"/>
            <a:r>
              <a:rPr lang="en-IN" dirty="0" smtClean="0"/>
              <a:t>Adverse maternal outcomes </a:t>
            </a:r>
          </a:p>
          <a:p>
            <a:pPr lvl="2"/>
            <a:r>
              <a:rPr lang="en-IN" dirty="0" err="1" smtClean="0"/>
              <a:t>Peripartum</a:t>
            </a:r>
            <a:r>
              <a:rPr lang="en-IN" dirty="0" smtClean="0"/>
              <a:t> group &gt;&gt;  Idiopathic group </a:t>
            </a:r>
          </a:p>
          <a:p>
            <a:pPr>
              <a:buNone/>
            </a:pPr>
            <a:r>
              <a:rPr lang="en-IN" sz="2200" dirty="0" smtClean="0">
                <a:solidFill>
                  <a:srgbClr val="C00000"/>
                </a:solidFill>
              </a:rPr>
              <a:t>Bernstein PS et al. </a:t>
            </a:r>
            <a:r>
              <a:rPr lang="en-IN" sz="2200" dirty="0" err="1" smtClean="0">
                <a:solidFill>
                  <a:srgbClr val="C00000"/>
                </a:solidFill>
              </a:rPr>
              <a:t>Cardiomyopathy</a:t>
            </a:r>
            <a:r>
              <a:rPr lang="en-IN" sz="2200" dirty="0" smtClean="0">
                <a:solidFill>
                  <a:srgbClr val="C00000"/>
                </a:solidFill>
              </a:rPr>
              <a:t> in pregnancy: a retrospective study. Am J </a:t>
            </a:r>
            <a:r>
              <a:rPr lang="en-IN" sz="2200" dirty="0" err="1" smtClean="0">
                <a:solidFill>
                  <a:srgbClr val="C00000"/>
                </a:solidFill>
              </a:rPr>
              <a:t>Perinatol</a:t>
            </a:r>
            <a:r>
              <a:rPr lang="en-IN" sz="2200" dirty="0" smtClean="0">
                <a:solidFill>
                  <a:srgbClr val="C00000"/>
                </a:solidFill>
              </a:rPr>
              <a:t> 2001</a:t>
            </a:r>
          </a:p>
          <a:p>
            <a:pPr lvl="1"/>
            <a:endParaRPr lang="en-IN" sz="2300" dirty="0" smtClean="0"/>
          </a:p>
          <a:p>
            <a:r>
              <a:rPr lang="en-IN" dirty="0" smtClean="0"/>
              <a:t>Study of 99 women with </a:t>
            </a:r>
            <a:r>
              <a:rPr lang="en-IN" dirty="0" err="1" smtClean="0"/>
              <a:t>peripartum</a:t>
            </a:r>
            <a:r>
              <a:rPr lang="en-IN" dirty="0" smtClean="0"/>
              <a:t> </a:t>
            </a:r>
            <a:r>
              <a:rPr lang="en-IN" dirty="0" err="1" smtClean="0"/>
              <a:t>cardiomyopathy</a:t>
            </a:r>
            <a:r>
              <a:rPr lang="en-IN" dirty="0" smtClean="0"/>
              <a:t> from Haiti </a:t>
            </a:r>
          </a:p>
          <a:p>
            <a:pPr lvl="1"/>
            <a:r>
              <a:rPr lang="en-IN" dirty="0" smtClean="0"/>
              <a:t>15 had subsequent pregnancies</a:t>
            </a:r>
          </a:p>
          <a:p>
            <a:pPr lvl="1"/>
            <a:r>
              <a:rPr lang="en-IN" dirty="0" smtClean="0"/>
              <a:t>50% of these women experienced worsening HF and long-term systolic dysfunction </a:t>
            </a:r>
            <a:endParaRPr lang="en-IN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IN" sz="2200" dirty="0" err="1" smtClean="0">
                <a:solidFill>
                  <a:srgbClr val="C00000"/>
                </a:solidFill>
              </a:rPr>
              <a:t>Fett</a:t>
            </a:r>
            <a:r>
              <a:rPr lang="en-IN" sz="2200" dirty="0" smtClean="0">
                <a:solidFill>
                  <a:srgbClr val="C00000"/>
                </a:solidFill>
              </a:rPr>
              <a:t> JD et al. Brief communication: Outcomes of subsequent pregnancy after </a:t>
            </a:r>
            <a:r>
              <a:rPr lang="en-IN" sz="2200" dirty="0" err="1" smtClean="0">
                <a:solidFill>
                  <a:srgbClr val="C00000"/>
                </a:solidFill>
              </a:rPr>
              <a:t>peripartum</a:t>
            </a:r>
            <a:r>
              <a:rPr lang="en-IN" sz="2200" dirty="0" smtClean="0">
                <a:solidFill>
                  <a:srgbClr val="C00000"/>
                </a:solidFill>
              </a:rPr>
              <a:t> </a:t>
            </a:r>
            <a:r>
              <a:rPr lang="en-IN" sz="2200" dirty="0" err="1" smtClean="0">
                <a:solidFill>
                  <a:srgbClr val="C00000"/>
                </a:solidFill>
              </a:rPr>
              <a:t>cardiomyopathy</a:t>
            </a:r>
            <a:r>
              <a:rPr lang="en-IN" sz="2200" dirty="0" smtClean="0">
                <a:solidFill>
                  <a:srgbClr val="C00000"/>
                </a:solidFill>
              </a:rPr>
              <a:t>: a case series from Haiti. Ann Intern Med 2006</a:t>
            </a:r>
          </a:p>
          <a:p>
            <a:pPr lvl="1"/>
            <a:endParaRPr lang="en-IN" sz="23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dirty="0" err="1" smtClean="0"/>
              <a:t>Cardiomyopathy</a:t>
            </a:r>
            <a:r>
              <a:rPr lang="en-IN" sz="3200" dirty="0" smtClean="0"/>
              <a:t> in pregnancy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IN" sz="2900" dirty="0" smtClean="0"/>
              <a:t>A study from Toronto evaluated rates of adverse  maternal </a:t>
            </a:r>
            <a:r>
              <a:rPr lang="en-IN" sz="2900" dirty="0" err="1" smtClean="0"/>
              <a:t>fetal</a:t>
            </a:r>
            <a:r>
              <a:rPr lang="en-IN" sz="2900" dirty="0" smtClean="0"/>
              <a:t> and neonatal events in 36 pregnancies in women with DCM</a:t>
            </a:r>
          </a:p>
          <a:p>
            <a:pPr>
              <a:buNone/>
            </a:pPr>
            <a:endParaRPr lang="en-IN" sz="1400" dirty="0" smtClean="0"/>
          </a:p>
          <a:p>
            <a:r>
              <a:rPr lang="en-IN" sz="2900" dirty="0" smtClean="0"/>
              <a:t>14/36 (</a:t>
            </a:r>
            <a:r>
              <a:rPr lang="en-IN" sz="2900" dirty="0" smtClean="0">
                <a:solidFill>
                  <a:srgbClr val="FF0000"/>
                </a:solidFill>
              </a:rPr>
              <a:t>39%</a:t>
            </a:r>
            <a:r>
              <a:rPr lang="en-IN" sz="2900" dirty="0" smtClean="0"/>
              <a:t>) pregnancies were complicated by at least one maternal cardiac event </a:t>
            </a:r>
          </a:p>
          <a:p>
            <a:endParaRPr lang="en-IN" sz="1600" dirty="0" smtClean="0"/>
          </a:p>
          <a:p>
            <a:r>
              <a:rPr lang="en-IN" sz="2900" dirty="0" smtClean="0"/>
              <a:t>All maternal cardiac events occurred in women with either of</a:t>
            </a:r>
          </a:p>
          <a:p>
            <a:pPr lvl="1"/>
            <a:r>
              <a:rPr lang="en-IN" dirty="0" smtClean="0"/>
              <a:t>Moderate or severe LV dysfunction (</a:t>
            </a:r>
            <a:r>
              <a:rPr lang="en-IN" dirty="0" smtClean="0">
                <a:solidFill>
                  <a:srgbClr val="FF0000"/>
                </a:solidFill>
              </a:rPr>
              <a:t>LVEF &lt;45%</a:t>
            </a:r>
            <a:r>
              <a:rPr lang="en-IN" dirty="0" smtClean="0"/>
              <a:t>)</a:t>
            </a:r>
          </a:p>
          <a:p>
            <a:pPr lvl="1"/>
            <a:r>
              <a:rPr lang="en-IN" dirty="0" smtClean="0"/>
              <a:t>NYHA III or IV  </a:t>
            </a:r>
          </a:p>
          <a:p>
            <a:pPr lvl="1"/>
            <a:r>
              <a:rPr lang="en-IN" dirty="0" smtClean="0"/>
              <a:t>Prior cardiac event</a:t>
            </a:r>
          </a:p>
          <a:p>
            <a:pPr lvl="1"/>
            <a:endParaRPr lang="en-IN" sz="1400" dirty="0" smtClean="0"/>
          </a:p>
          <a:p>
            <a:pPr>
              <a:buNone/>
            </a:pPr>
            <a:r>
              <a:rPr lang="en-IN" sz="2900" dirty="0" smtClean="0"/>
              <a:t>Any one of these three risk factors </a:t>
            </a:r>
            <a:r>
              <a:rPr lang="en-IN" sz="2900" dirty="0" smtClean="0">
                <a:sym typeface="Wingdings" pitchFamily="2" charset="2"/>
              </a:rPr>
              <a:t> </a:t>
            </a:r>
            <a:r>
              <a:rPr lang="en-IN" sz="2900" dirty="0" smtClean="0">
                <a:solidFill>
                  <a:srgbClr val="FF0000"/>
                </a:solidFill>
              </a:rPr>
              <a:t>64%  </a:t>
            </a:r>
            <a:r>
              <a:rPr lang="en-IN" sz="2900" dirty="0" smtClean="0"/>
              <a:t>risk of an adverse cardiac event</a:t>
            </a:r>
          </a:p>
          <a:p>
            <a:pPr>
              <a:buNone/>
            </a:pPr>
            <a:endParaRPr lang="en-IN" sz="1400" dirty="0" smtClean="0"/>
          </a:p>
          <a:p>
            <a:r>
              <a:rPr lang="en-IN" sz="2900" dirty="0" smtClean="0"/>
              <a:t>The 16 month event-free survival </a:t>
            </a:r>
          </a:p>
          <a:p>
            <a:pPr lvl="1"/>
            <a:r>
              <a:rPr lang="en-IN" dirty="0" smtClean="0"/>
              <a:t>18 pregnant women with LVEF &lt;45% – 28% </a:t>
            </a:r>
          </a:p>
          <a:p>
            <a:pPr lvl="1"/>
            <a:r>
              <a:rPr lang="en-IN" dirty="0" smtClean="0"/>
              <a:t>18 age and LVEF-matched </a:t>
            </a:r>
            <a:r>
              <a:rPr lang="en-IN" dirty="0" err="1" smtClean="0"/>
              <a:t>nonpregnant</a:t>
            </a:r>
            <a:r>
              <a:rPr lang="en-IN" dirty="0" smtClean="0"/>
              <a:t> women with DCM – 83%</a:t>
            </a:r>
          </a:p>
          <a:p>
            <a:r>
              <a:rPr lang="en-IN" dirty="0" smtClean="0"/>
              <a:t>Adverse </a:t>
            </a:r>
            <a:r>
              <a:rPr lang="en-IN" dirty="0" err="1" smtClean="0"/>
              <a:t>fetal</a:t>
            </a:r>
            <a:r>
              <a:rPr lang="en-IN" dirty="0" smtClean="0"/>
              <a:t> and/or neonatal event - 20% pregnancies </a:t>
            </a:r>
          </a:p>
          <a:p>
            <a:pPr>
              <a:buNone/>
            </a:pPr>
            <a:r>
              <a:rPr lang="en-IN" sz="2000" dirty="0" smtClean="0">
                <a:solidFill>
                  <a:srgbClr val="C00000"/>
                </a:solidFill>
              </a:rPr>
              <a:t/>
            </a:r>
            <a:br>
              <a:rPr lang="en-IN" sz="2000" dirty="0" smtClean="0">
                <a:solidFill>
                  <a:srgbClr val="C00000"/>
                </a:solidFill>
              </a:rPr>
            </a:br>
            <a:r>
              <a:rPr lang="en-IN" sz="2600" dirty="0" err="1" smtClean="0">
                <a:solidFill>
                  <a:srgbClr val="C00000"/>
                </a:solidFill>
              </a:rPr>
              <a:t>Grewal</a:t>
            </a:r>
            <a:r>
              <a:rPr lang="en-IN" sz="2600" dirty="0" smtClean="0">
                <a:solidFill>
                  <a:srgbClr val="C00000"/>
                </a:solidFill>
              </a:rPr>
              <a:t> J et al. Pregnancy outcomes in women with dilated </a:t>
            </a:r>
            <a:r>
              <a:rPr lang="en-IN" sz="2600" dirty="0" err="1" smtClean="0">
                <a:solidFill>
                  <a:srgbClr val="C00000"/>
                </a:solidFill>
              </a:rPr>
              <a:t>cardiomyopathy</a:t>
            </a:r>
            <a:r>
              <a:rPr lang="en-IN" sz="2600" dirty="0" smtClean="0">
                <a:solidFill>
                  <a:srgbClr val="C00000"/>
                </a:solidFill>
              </a:rPr>
              <a:t>. J Am </a:t>
            </a:r>
            <a:r>
              <a:rPr lang="en-IN" sz="2600" dirty="0" err="1" smtClean="0">
                <a:solidFill>
                  <a:srgbClr val="C00000"/>
                </a:solidFill>
              </a:rPr>
              <a:t>Coll</a:t>
            </a:r>
            <a:r>
              <a:rPr lang="en-IN" sz="2600" dirty="0" smtClean="0">
                <a:solidFill>
                  <a:srgbClr val="C00000"/>
                </a:solidFill>
              </a:rPr>
              <a:t> </a:t>
            </a:r>
            <a:r>
              <a:rPr lang="en-IN" sz="2600" dirty="0" err="1" smtClean="0">
                <a:solidFill>
                  <a:srgbClr val="C00000"/>
                </a:solidFill>
              </a:rPr>
              <a:t>Cardiol</a:t>
            </a:r>
            <a:r>
              <a:rPr lang="en-IN" sz="2600" dirty="0" smtClean="0">
                <a:solidFill>
                  <a:srgbClr val="C00000"/>
                </a:solidFill>
              </a:rPr>
              <a:t> 2009</a:t>
            </a:r>
            <a:endParaRPr lang="en-IN" sz="2000" dirty="0" smtClean="0">
              <a:solidFill>
                <a:srgbClr val="C00000"/>
              </a:solidFill>
            </a:endParaRPr>
          </a:p>
          <a:p>
            <a:endParaRPr lang="en-IN" sz="2600" dirty="0"/>
          </a:p>
        </p:txBody>
      </p:sp>
      <p:sp>
        <p:nvSpPr>
          <p:cNvPr id="4" name="Rectangle 3"/>
          <p:cNvSpPr/>
          <p:nvPr/>
        </p:nvSpPr>
        <p:spPr>
          <a:xfrm>
            <a:off x="251520" y="1268760"/>
            <a:ext cx="8892480" cy="51845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827584" y="2276872"/>
            <a:ext cx="74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Patients with known or suspected LV dysfunction should have an echocardiogram </a:t>
            </a:r>
            <a:r>
              <a:rPr lang="en-IN" sz="2000" dirty="0" smtClean="0">
                <a:solidFill>
                  <a:srgbClr val="C00000"/>
                </a:solidFill>
              </a:rPr>
              <a:t>before conception</a:t>
            </a:r>
            <a:r>
              <a:rPr lang="en-IN" sz="2000" dirty="0" smtClean="0"/>
              <a:t>, or as soon as possible after pregnancy is confirmed, to determine </a:t>
            </a:r>
            <a:r>
              <a:rPr lang="en-IN" sz="2000" dirty="0" smtClean="0">
                <a:solidFill>
                  <a:srgbClr val="C00000"/>
                </a:solidFill>
              </a:rPr>
              <a:t>baseline ventricular function</a:t>
            </a:r>
          </a:p>
          <a:p>
            <a:endParaRPr lang="en-IN" sz="2000" dirty="0" smtClean="0"/>
          </a:p>
          <a:p>
            <a:r>
              <a:rPr lang="en-IN" sz="2000" dirty="0" smtClean="0">
                <a:solidFill>
                  <a:srgbClr val="C00000"/>
                </a:solidFill>
              </a:rPr>
              <a:t>Pregnancy should be discouraged if  EF &lt;45%</a:t>
            </a:r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600" dirty="0" err="1" smtClean="0"/>
              <a:t>Peripartum</a:t>
            </a:r>
            <a:r>
              <a:rPr lang="en-IN" sz="3600" dirty="0" smtClean="0"/>
              <a:t>  </a:t>
            </a:r>
            <a:r>
              <a:rPr lang="en-IN" sz="3600" dirty="0" err="1" smtClean="0"/>
              <a:t>cardiomyopathy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4522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IN" sz="2800" b="1" dirty="0" smtClean="0"/>
              <a:t>Definition</a:t>
            </a:r>
            <a:endParaRPr lang="en-IN" sz="2400" dirty="0" smtClean="0"/>
          </a:p>
          <a:p>
            <a:r>
              <a:rPr lang="en-IN" sz="2400" dirty="0" smtClean="0"/>
              <a:t>Development of HF in the </a:t>
            </a:r>
            <a:r>
              <a:rPr lang="en-IN" sz="2400" dirty="0" smtClean="0">
                <a:solidFill>
                  <a:srgbClr val="C00000"/>
                </a:solidFill>
              </a:rPr>
              <a:t>last month of pregnancy or ≤5 months </a:t>
            </a:r>
            <a:r>
              <a:rPr lang="en-IN" sz="2400" dirty="0" smtClean="0"/>
              <a:t>of delivery</a:t>
            </a:r>
          </a:p>
          <a:p>
            <a:r>
              <a:rPr lang="en-IN" sz="2400" dirty="0" smtClean="0"/>
              <a:t>Absence of another identifiable cause for the HF</a:t>
            </a:r>
          </a:p>
          <a:p>
            <a:r>
              <a:rPr lang="en-IN" sz="2400" dirty="0" smtClean="0"/>
              <a:t>Absence of recognizable heart disease prior to the last month of pregnancy</a:t>
            </a:r>
          </a:p>
          <a:p>
            <a:r>
              <a:rPr lang="en-IN" sz="2400" dirty="0" smtClean="0"/>
              <a:t>LV systolic dysfunction </a:t>
            </a:r>
            <a:r>
              <a:rPr lang="en-IN" sz="2200" dirty="0" smtClean="0"/>
              <a:t>(</a:t>
            </a:r>
            <a:r>
              <a:rPr lang="en-IN" sz="2200" dirty="0" smtClean="0">
                <a:solidFill>
                  <a:srgbClr val="C00000"/>
                </a:solidFill>
              </a:rPr>
              <a:t>LVEF &lt; 45% </a:t>
            </a:r>
            <a:r>
              <a:rPr lang="en-IN" sz="2200" dirty="0" smtClean="0"/>
              <a:t>or a reduced fractional shortening)</a:t>
            </a:r>
            <a:endParaRPr lang="en-IN" sz="2400" dirty="0" smtClean="0"/>
          </a:p>
          <a:p>
            <a:pPr>
              <a:buNone/>
            </a:pPr>
            <a:r>
              <a:rPr lang="en-IN" sz="2000" dirty="0" smtClean="0"/>
              <a:t>	The last criterion was added to prevent the inclusion of patients with disorders that mimic systolic HF </a:t>
            </a:r>
          </a:p>
          <a:p>
            <a:pPr lvl="1"/>
            <a:r>
              <a:rPr lang="en-IN" sz="1600" dirty="0" smtClean="0"/>
              <a:t>Accelerated HTN, diastolic dysfunction, systemic infection, pulmonary embolism, or complications of late pregnancy itself (</a:t>
            </a:r>
            <a:r>
              <a:rPr lang="en-IN" sz="1600" dirty="0" err="1" smtClean="0"/>
              <a:t>eg</a:t>
            </a:r>
            <a:r>
              <a:rPr lang="en-IN" sz="1600" dirty="0" smtClean="0"/>
              <a:t>, preeclampsia or amniotic fluid embolus).</a:t>
            </a:r>
          </a:p>
          <a:p>
            <a:endParaRPr lang="en-IN" sz="2400" dirty="0" smtClean="0"/>
          </a:p>
          <a:p>
            <a:pPr>
              <a:buNone/>
            </a:pPr>
            <a:r>
              <a:rPr lang="en-IN" sz="1600" dirty="0" smtClean="0"/>
              <a:t>	</a:t>
            </a:r>
            <a:r>
              <a:rPr lang="en-IN" sz="1500" i="1" dirty="0" smtClean="0">
                <a:solidFill>
                  <a:srgbClr val="C00000"/>
                </a:solidFill>
              </a:rPr>
              <a:t>Pearson GD et al. </a:t>
            </a:r>
            <a:r>
              <a:rPr lang="en-IN" sz="1500" i="1" dirty="0" err="1" smtClean="0">
                <a:solidFill>
                  <a:srgbClr val="C00000"/>
                </a:solidFill>
              </a:rPr>
              <a:t>Peripartum</a:t>
            </a:r>
            <a:r>
              <a:rPr lang="en-IN" sz="1500" i="1" dirty="0" smtClean="0">
                <a:solidFill>
                  <a:srgbClr val="C00000"/>
                </a:solidFill>
              </a:rPr>
              <a:t> </a:t>
            </a:r>
            <a:r>
              <a:rPr lang="en-IN" sz="1500" i="1" dirty="0" err="1" smtClean="0">
                <a:solidFill>
                  <a:srgbClr val="C00000"/>
                </a:solidFill>
              </a:rPr>
              <a:t>cardiomyopathy</a:t>
            </a:r>
            <a:r>
              <a:rPr lang="en-IN" sz="1500" i="1" dirty="0" smtClean="0">
                <a:solidFill>
                  <a:srgbClr val="C00000"/>
                </a:solidFill>
              </a:rPr>
              <a:t>: NHLBI and Office of Rare Diseases (National Institutes of Health) workshop recommendations and review. JAMA 2000</a:t>
            </a:r>
          </a:p>
          <a:p>
            <a:pPr>
              <a:buNone/>
            </a:pPr>
            <a:r>
              <a:rPr lang="en-IN" sz="1500" i="1" dirty="0" smtClean="0">
                <a:solidFill>
                  <a:srgbClr val="C00000"/>
                </a:solidFill>
              </a:rPr>
              <a:t>	Hibbard JU et al. A modified definition for </a:t>
            </a:r>
            <a:r>
              <a:rPr lang="en-IN" sz="1500" i="1" dirty="0" err="1" smtClean="0">
                <a:solidFill>
                  <a:srgbClr val="C00000"/>
                </a:solidFill>
              </a:rPr>
              <a:t>peripartum</a:t>
            </a:r>
            <a:r>
              <a:rPr lang="en-IN" sz="1500" i="1" dirty="0" smtClean="0">
                <a:solidFill>
                  <a:srgbClr val="C00000"/>
                </a:solidFill>
              </a:rPr>
              <a:t> </a:t>
            </a:r>
            <a:r>
              <a:rPr lang="en-IN" sz="1500" i="1" dirty="0" err="1" smtClean="0">
                <a:solidFill>
                  <a:srgbClr val="C00000"/>
                </a:solidFill>
              </a:rPr>
              <a:t>cardiomyopathy</a:t>
            </a:r>
            <a:r>
              <a:rPr lang="en-IN" sz="1500" i="1" dirty="0" smtClean="0">
                <a:solidFill>
                  <a:srgbClr val="C00000"/>
                </a:solidFill>
              </a:rPr>
              <a:t> and prognosis based on echocardiography. </a:t>
            </a:r>
            <a:r>
              <a:rPr lang="en-IN" sz="1500" i="1" dirty="0" err="1" smtClean="0">
                <a:solidFill>
                  <a:srgbClr val="C00000"/>
                </a:solidFill>
              </a:rPr>
              <a:t>Obstet</a:t>
            </a:r>
            <a:r>
              <a:rPr lang="en-IN" sz="1500" i="1" dirty="0" smtClean="0">
                <a:solidFill>
                  <a:srgbClr val="C00000"/>
                </a:solidFill>
              </a:rPr>
              <a:t> </a:t>
            </a:r>
            <a:r>
              <a:rPr lang="en-IN" sz="1500" i="1" dirty="0" err="1" smtClean="0">
                <a:solidFill>
                  <a:srgbClr val="C00000"/>
                </a:solidFill>
              </a:rPr>
              <a:t>Gynecol</a:t>
            </a:r>
            <a:r>
              <a:rPr lang="en-IN" sz="1500" i="1" dirty="0" smtClean="0">
                <a:solidFill>
                  <a:srgbClr val="C00000"/>
                </a:solidFill>
              </a:rPr>
              <a:t> 1999</a:t>
            </a:r>
          </a:p>
          <a:p>
            <a:endParaRPr lang="en-IN" sz="2400" dirty="0" smtClean="0"/>
          </a:p>
          <a:p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251520" y="404664"/>
            <a:ext cx="8712968" cy="645333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323528" y="836712"/>
            <a:ext cx="8640960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3200" dirty="0" smtClean="0"/>
              <a:t>            Pregnancy-associated </a:t>
            </a:r>
            <a:r>
              <a:rPr lang="en-IN" sz="3200" dirty="0" err="1" smtClean="0"/>
              <a:t>cardiomyopathy</a:t>
            </a:r>
            <a:endParaRPr lang="en-IN" sz="3200" b="1" dirty="0" smtClean="0"/>
          </a:p>
          <a:p>
            <a:pPr>
              <a:buNone/>
            </a:pPr>
            <a:endParaRPr lang="en-IN" sz="2000" b="1" dirty="0" smtClean="0"/>
          </a:p>
          <a:p>
            <a:pPr>
              <a:buNone/>
            </a:pPr>
            <a:endParaRPr lang="en-IN" sz="2000" b="1" dirty="0" smtClean="0"/>
          </a:p>
          <a:p>
            <a:pPr>
              <a:buNone/>
            </a:pPr>
            <a:r>
              <a:rPr lang="en-IN" sz="2000" b="1" dirty="0" smtClean="0"/>
              <a:t>Time of onset</a:t>
            </a:r>
            <a:r>
              <a:rPr lang="en-IN" sz="2000" dirty="0" smtClean="0"/>
              <a:t> </a:t>
            </a:r>
          </a:p>
          <a:p>
            <a:r>
              <a:rPr lang="en-IN" sz="2000" dirty="0" smtClean="0"/>
              <a:t>Development of </a:t>
            </a:r>
            <a:r>
              <a:rPr lang="en-IN" sz="2000" dirty="0" err="1" smtClean="0"/>
              <a:t>cardiomyopathy</a:t>
            </a:r>
            <a:r>
              <a:rPr lang="en-IN" sz="2000" dirty="0" smtClean="0"/>
              <a:t> earlier in pregnancy </a:t>
            </a:r>
          </a:p>
          <a:p>
            <a:endParaRPr lang="en-IN" sz="2000" dirty="0" smtClean="0"/>
          </a:p>
          <a:p>
            <a:pPr>
              <a:buNone/>
            </a:pPr>
            <a:r>
              <a:rPr lang="en-IN" sz="2000" b="1" dirty="0" smtClean="0"/>
              <a:t>Characteristics of early-onset disease</a:t>
            </a:r>
          </a:p>
          <a:p>
            <a:r>
              <a:rPr lang="en-IN" sz="2000" dirty="0" smtClean="0"/>
              <a:t>Review of 123 women with a H/o </a:t>
            </a:r>
            <a:r>
              <a:rPr lang="en-IN" sz="2000" dirty="0" err="1" smtClean="0"/>
              <a:t>cardiomyopathy</a:t>
            </a:r>
            <a:r>
              <a:rPr lang="en-IN" sz="2000" dirty="0" smtClean="0"/>
              <a:t> during pregnancy</a:t>
            </a:r>
          </a:p>
          <a:p>
            <a:pPr lvl="1"/>
            <a:r>
              <a:rPr lang="en-US" sz="2000" dirty="0" smtClean="0"/>
              <a:t>100 -  PPCM</a:t>
            </a:r>
            <a:endParaRPr lang="en-IN" sz="2000" dirty="0" smtClean="0"/>
          </a:p>
          <a:p>
            <a:pPr lvl="1"/>
            <a:r>
              <a:rPr lang="en-IN" sz="2000" dirty="0" smtClean="0"/>
              <a:t>23   -  Earlier presentation (mean of </a:t>
            </a:r>
            <a:r>
              <a:rPr lang="en-IN" sz="2000" dirty="0" smtClean="0">
                <a:solidFill>
                  <a:srgbClr val="C00000"/>
                </a:solidFill>
              </a:rPr>
              <a:t>32 weeks</a:t>
            </a:r>
            <a:r>
              <a:rPr lang="en-IN" sz="2000" dirty="0" smtClean="0"/>
              <a:t>)</a:t>
            </a:r>
          </a:p>
          <a:p>
            <a:pPr lvl="1"/>
            <a:r>
              <a:rPr lang="en-IN" sz="2000" dirty="0" smtClean="0"/>
              <a:t>No differences between the two groups</a:t>
            </a:r>
          </a:p>
          <a:p>
            <a:pPr lvl="2"/>
            <a:r>
              <a:rPr lang="en-IN" dirty="0" smtClean="0"/>
              <a:t>Age, race, associated conditions</a:t>
            </a:r>
          </a:p>
          <a:p>
            <a:pPr lvl="2"/>
            <a:r>
              <a:rPr lang="en-IN" dirty="0" smtClean="0"/>
              <a:t>LVEF (</a:t>
            </a:r>
            <a:r>
              <a:rPr lang="en-IN" dirty="0" smtClean="0">
                <a:solidFill>
                  <a:srgbClr val="C00000"/>
                </a:solidFill>
              </a:rPr>
              <a:t>29 </a:t>
            </a:r>
            <a:r>
              <a:rPr lang="en-IN" dirty="0" err="1" smtClean="0">
                <a:solidFill>
                  <a:srgbClr val="C00000"/>
                </a:solidFill>
              </a:rPr>
              <a:t>vs</a:t>
            </a:r>
            <a:r>
              <a:rPr lang="en-IN" dirty="0" smtClean="0">
                <a:solidFill>
                  <a:srgbClr val="C00000"/>
                </a:solidFill>
              </a:rPr>
              <a:t> 27%</a:t>
            </a:r>
            <a:r>
              <a:rPr lang="en-IN" dirty="0" smtClean="0"/>
              <a:t>), the rate and time of recovery </a:t>
            </a:r>
          </a:p>
          <a:p>
            <a:pPr lvl="2"/>
            <a:r>
              <a:rPr lang="en-IN" dirty="0" smtClean="0"/>
              <a:t>Maternal outcomes </a:t>
            </a:r>
          </a:p>
          <a:p>
            <a:pPr lvl="2"/>
            <a:endParaRPr lang="en-IN" dirty="0" smtClean="0"/>
          </a:p>
          <a:p>
            <a:r>
              <a:rPr lang="en-IN" sz="2000" dirty="0" smtClean="0"/>
              <a:t>Early presentation may be part of the spectrum of PPCM</a:t>
            </a:r>
          </a:p>
          <a:p>
            <a:pPr>
              <a:buNone/>
            </a:pPr>
            <a:r>
              <a:rPr lang="en-IN" sz="1700" i="1" dirty="0" err="1" smtClean="0">
                <a:solidFill>
                  <a:srgbClr val="C00000"/>
                </a:solidFill>
              </a:rPr>
              <a:t>Elkayam</a:t>
            </a:r>
            <a:r>
              <a:rPr lang="en-IN" sz="1700" i="1" dirty="0" smtClean="0">
                <a:solidFill>
                  <a:srgbClr val="C00000"/>
                </a:solidFill>
              </a:rPr>
              <a:t> U et al. Pregnancy-associated </a:t>
            </a:r>
            <a:r>
              <a:rPr lang="en-IN" sz="1700" i="1" dirty="0" err="1" smtClean="0">
                <a:solidFill>
                  <a:srgbClr val="C00000"/>
                </a:solidFill>
              </a:rPr>
              <a:t>cardiomyopathy</a:t>
            </a:r>
            <a:r>
              <a:rPr lang="en-IN" sz="1700" i="1" dirty="0" smtClean="0">
                <a:solidFill>
                  <a:srgbClr val="C00000"/>
                </a:solidFill>
              </a:rPr>
              <a:t>: clinical characteristics and a comparison between early and late presentation. Circulation 2005</a:t>
            </a:r>
            <a:endParaRPr lang="en-IN" sz="2100" i="1" dirty="0" smtClean="0">
              <a:solidFill>
                <a:srgbClr val="C00000"/>
              </a:solidFill>
            </a:endParaRPr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179512" y="404664"/>
            <a:ext cx="8964488" cy="61926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611560" y="692696"/>
            <a:ext cx="7848872" cy="6848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dirty="0" smtClean="0"/>
              <a:t>              </a:t>
            </a:r>
            <a:r>
              <a:rPr lang="en-US" sz="3200" dirty="0" err="1" smtClean="0"/>
              <a:t>Peripartum</a:t>
            </a:r>
            <a:r>
              <a:rPr lang="en-US" sz="3200" dirty="0" smtClean="0"/>
              <a:t> </a:t>
            </a:r>
            <a:r>
              <a:rPr lang="en-US" sz="3200" dirty="0" err="1" smtClean="0"/>
              <a:t>cardiomyopathy</a:t>
            </a:r>
            <a:endParaRPr lang="en-IN" sz="3200" dirty="0" smtClean="0"/>
          </a:p>
          <a:p>
            <a:pPr>
              <a:buNone/>
            </a:pPr>
            <a:endParaRPr lang="en-IN" sz="2000" b="1" dirty="0" smtClean="0"/>
          </a:p>
          <a:p>
            <a:pPr>
              <a:buNone/>
            </a:pPr>
            <a:endParaRPr lang="en-IN" sz="2000" b="1" dirty="0" smtClean="0"/>
          </a:p>
          <a:p>
            <a:pPr>
              <a:buNone/>
            </a:pPr>
            <a:r>
              <a:rPr lang="en-IN" sz="2000" b="1" dirty="0" smtClean="0"/>
              <a:t>Epidemiology</a:t>
            </a:r>
            <a:r>
              <a:rPr lang="en-IN" sz="2000" dirty="0" smtClean="0"/>
              <a:t>  </a:t>
            </a:r>
          </a:p>
          <a:p>
            <a:pPr>
              <a:buNone/>
            </a:pPr>
            <a:endParaRPr lang="en-IN" sz="2000" dirty="0" smtClean="0"/>
          </a:p>
          <a:p>
            <a:r>
              <a:rPr lang="en-IN" sz="2000" dirty="0" smtClean="0"/>
              <a:t>Wide geographical variation</a:t>
            </a:r>
          </a:p>
          <a:p>
            <a:pPr lvl="1"/>
            <a:r>
              <a:rPr lang="en-IN" sz="2000" dirty="0" smtClean="0"/>
              <a:t>1:2289 to 1:4000 live births in the US, 1:1000 in SA, 1:300 in Haiti and 1:100 in Nigeria</a:t>
            </a:r>
          </a:p>
          <a:p>
            <a:pPr lvl="1"/>
            <a:endParaRPr lang="en-IN" sz="2000" dirty="0" smtClean="0"/>
          </a:p>
          <a:p>
            <a:pPr>
              <a:buNone/>
            </a:pPr>
            <a:r>
              <a:rPr lang="en-IN" sz="2000" b="1" dirty="0" err="1" smtClean="0"/>
              <a:t>Etiology</a:t>
            </a:r>
            <a:endParaRPr lang="en-IN" sz="2000" b="1" dirty="0" smtClean="0"/>
          </a:p>
          <a:p>
            <a:r>
              <a:rPr lang="en-IN" sz="2000" dirty="0" smtClean="0"/>
              <a:t>Still remains unknown and may be </a:t>
            </a:r>
            <a:r>
              <a:rPr lang="en-IN" sz="2000" dirty="0" err="1" smtClean="0">
                <a:solidFill>
                  <a:srgbClr val="C00000"/>
                </a:solidFill>
              </a:rPr>
              <a:t>multifactorial</a:t>
            </a:r>
            <a:r>
              <a:rPr lang="en-IN" sz="2000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IN" sz="2000" dirty="0" smtClean="0"/>
              <a:t>No distinct hormonal disorder has been identified</a:t>
            </a:r>
          </a:p>
          <a:p>
            <a:endParaRPr lang="en-IN" sz="2000" dirty="0" smtClean="0"/>
          </a:p>
          <a:p>
            <a:pPr>
              <a:buNone/>
            </a:pPr>
            <a:r>
              <a:rPr lang="en-IN" sz="2000" b="1" dirty="0" smtClean="0"/>
              <a:t>Inflammatory cytokines</a:t>
            </a:r>
          </a:p>
          <a:p>
            <a:r>
              <a:rPr lang="en-IN" sz="2000" dirty="0" smtClean="0"/>
              <a:t>Elevated levels of</a:t>
            </a:r>
            <a:r>
              <a:rPr lang="en-IN" sz="2000" dirty="0" smtClean="0">
                <a:solidFill>
                  <a:srgbClr val="C00000"/>
                </a:solidFill>
              </a:rPr>
              <a:t> TNF-alpha </a:t>
            </a:r>
            <a:r>
              <a:rPr lang="en-IN" sz="2000" dirty="0" smtClean="0"/>
              <a:t>and </a:t>
            </a:r>
            <a:r>
              <a:rPr lang="en-IN" sz="2000" dirty="0" smtClean="0">
                <a:solidFill>
                  <a:srgbClr val="C00000"/>
                </a:solidFill>
              </a:rPr>
              <a:t>IL-6</a:t>
            </a:r>
          </a:p>
          <a:p>
            <a:r>
              <a:rPr lang="en-IN" sz="2000" dirty="0" err="1" smtClean="0"/>
              <a:t>Fas</a:t>
            </a:r>
            <a:r>
              <a:rPr lang="en-IN" sz="2000" dirty="0" smtClean="0"/>
              <a:t>/Apo-1 and CRP are associated with more severe disease</a:t>
            </a:r>
          </a:p>
          <a:p>
            <a:endParaRPr lang="en-IN" sz="2000" dirty="0" smtClean="0"/>
          </a:p>
          <a:p>
            <a:pPr>
              <a:buNone/>
            </a:pPr>
            <a:r>
              <a:rPr lang="en-IN" i="1" dirty="0" err="1" smtClean="0">
                <a:solidFill>
                  <a:srgbClr val="C00000"/>
                </a:solidFill>
              </a:rPr>
              <a:t>Sliwa</a:t>
            </a:r>
            <a:r>
              <a:rPr lang="en-IN" i="1" dirty="0" smtClean="0">
                <a:solidFill>
                  <a:srgbClr val="C00000"/>
                </a:solidFill>
              </a:rPr>
              <a:t> K et al. </a:t>
            </a:r>
            <a:r>
              <a:rPr lang="en-IN" i="1" dirty="0" err="1" smtClean="0">
                <a:solidFill>
                  <a:srgbClr val="C00000"/>
                </a:solidFill>
              </a:rPr>
              <a:t>Peripartum</a:t>
            </a:r>
            <a:r>
              <a:rPr lang="en-IN" i="1" dirty="0" smtClean="0">
                <a:solidFill>
                  <a:srgbClr val="C00000"/>
                </a:solidFill>
              </a:rPr>
              <a:t> </a:t>
            </a:r>
            <a:r>
              <a:rPr lang="en-IN" i="1" dirty="0" err="1" smtClean="0">
                <a:solidFill>
                  <a:srgbClr val="C00000"/>
                </a:solidFill>
              </a:rPr>
              <a:t>cardiomyopathy</a:t>
            </a:r>
            <a:r>
              <a:rPr lang="en-IN" i="1" dirty="0" smtClean="0">
                <a:solidFill>
                  <a:srgbClr val="C00000"/>
                </a:solidFill>
              </a:rPr>
              <a:t>: inflammatory markers as predictors of outcome in 100 prospectively studied patients. </a:t>
            </a:r>
            <a:r>
              <a:rPr lang="en-IN" i="1" dirty="0" err="1" smtClean="0">
                <a:solidFill>
                  <a:srgbClr val="C00000"/>
                </a:solidFill>
              </a:rPr>
              <a:t>Eur</a:t>
            </a:r>
            <a:r>
              <a:rPr lang="en-IN" i="1" dirty="0" smtClean="0">
                <a:solidFill>
                  <a:srgbClr val="C00000"/>
                </a:solidFill>
              </a:rPr>
              <a:t> Heart J 2006</a:t>
            </a:r>
          </a:p>
          <a:p>
            <a:endParaRPr lang="en-IN" sz="1900" dirty="0" smtClean="0"/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Peripartum</a:t>
            </a:r>
            <a:r>
              <a:rPr lang="en-US" sz="3200" dirty="0" smtClean="0"/>
              <a:t> </a:t>
            </a:r>
            <a:r>
              <a:rPr lang="en-US" sz="3200" dirty="0" err="1" smtClean="0"/>
              <a:t>cardiomyopathy</a:t>
            </a:r>
            <a:r>
              <a:rPr lang="en-US" sz="3200" dirty="0" smtClean="0"/>
              <a:t> - Etiology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IN" b="1" dirty="0" err="1" smtClean="0"/>
              <a:t>Myocarditis</a:t>
            </a:r>
            <a:r>
              <a:rPr lang="en-IN" dirty="0" smtClean="0"/>
              <a:t> </a:t>
            </a:r>
          </a:p>
          <a:p>
            <a:pPr>
              <a:buNone/>
            </a:pPr>
            <a:r>
              <a:rPr lang="en-IN" dirty="0" smtClean="0"/>
              <a:t>A possible cause of PPCM?</a:t>
            </a:r>
          </a:p>
          <a:p>
            <a:pPr>
              <a:buNone/>
            </a:pPr>
            <a:r>
              <a:rPr lang="en-IN" sz="1600" dirty="0" smtClean="0"/>
              <a:t/>
            </a:r>
            <a:br>
              <a:rPr lang="en-IN" sz="1600" dirty="0" smtClean="0"/>
            </a:br>
            <a:r>
              <a:rPr lang="en-IN" i="1" dirty="0" smtClean="0">
                <a:solidFill>
                  <a:srgbClr val="C00000"/>
                </a:solidFill>
              </a:rPr>
              <a:t>Sanderson et al. </a:t>
            </a:r>
            <a:r>
              <a:rPr lang="en-IN" i="1" dirty="0" err="1" smtClean="0">
                <a:solidFill>
                  <a:srgbClr val="C00000"/>
                </a:solidFill>
              </a:rPr>
              <a:t>Peripartum</a:t>
            </a:r>
            <a:r>
              <a:rPr lang="en-IN" i="1" dirty="0" smtClean="0">
                <a:solidFill>
                  <a:srgbClr val="C00000"/>
                </a:solidFill>
              </a:rPr>
              <a:t> heart disease: An </a:t>
            </a:r>
            <a:r>
              <a:rPr lang="en-IN" i="1" dirty="0" err="1" smtClean="0">
                <a:solidFill>
                  <a:srgbClr val="C00000"/>
                </a:solidFill>
              </a:rPr>
              <a:t>endomyocardial</a:t>
            </a:r>
            <a:r>
              <a:rPr lang="en-IN" i="1" dirty="0" smtClean="0">
                <a:solidFill>
                  <a:srgbClr val="C00000"/>
                </a:solidFill>
              </a:rPr>
              <a:t> biopsy study. Br Heart J 1986</a:t>
            </a:r>
            <a:endParaRPr lang="en-IN" sz="1600" i="1" dirty="0" smtClean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EMB in 5/11 (45%) pts with PPCM - </a:t>
            </a:r>
            <a:r>
              <a:rPr lang="en-US" dirty="0" err="1" smtClean="0"/>
              <a:t>Myocarditis</a:t>
            </a:r>
            <a:r>
              <a:rPr lang="en-US" dirty="0" smtClean="0"/>
              <a:t> </a:t>
            </a:r>
            <a:endParaRPr lang="en-IN" dirty="0" smtClean="0"/>
          </a:p>
          <a:p>
            <a:pPr lvl="1"/>
            <a:r>
              <a:rPr lang="en-IN" dirty="0" smtClean="0"/>
              <a:t>6 months f/u :  those with </a:t>
            </a:r>
            <a:r>
              <a:rPr lang="en-IN" dirty="0" err="1" smtClean="0"/>
              <a:t>myocarditis</a:t>
            </a:r>
            <a:r>
              <a:rPr lang="en-IN" dirty="0" smtClean="0"/>
              <a:t> had persistent HF</a:t>
            </a:r>
          </a:p>
          <a:p>
            <a:pPr lvl="1"/>
            <a:r>
              <a:rPr lang="en-IN" dirty="0" smtClean="0"/>
              <a:t>No or sparse evidence of </a:t>
            </a:r>
            <a:r>
              <a:rPr lang="en-IN" dirty="0" err="1" smtClean="0"/>
              <a:t>myocarditis</a:t>
            </a:r>
            <a:r>
              <a:rPr lang="en-IN" dirty="0" smtClean="0"/>
              <a:t> had improvement in HF symptoms and/or LV size and function</a:t>
            </a:r>
          </a:p>
          <a:p>
            <a:pPr lvl="1"/>
            <a:endParaRPr lang="en-IN" dirty="0" smtClean="0"/>
          </a:p>
          <a:p>
            <a:r>
              <a:rPr lang="en-IN" dirty="0" smtClean="0"/>
              <a:t>Two other series:</a:t>
            </a:r>
          </a:p>
          <a:p>
            <a:pPr lvl="1"/>
            <a:r>
              <a:rPr lang="en-IN" dirty="0" err="1" smtClean="0"/>
              <a:t>Myocarditis</a:t>
            </a:r>
            <a:r>
              <a:rPr lang="en-IN" dirty="0" smtClean="0"/>
              <a:t> in 28% and 77% of patients with PPCM</a:t>
            </a:r>
          </a:p>
          <a:p>
            <a:pPr lvl="1"/>
            <a:r>
              <a:rPr lang="en-IN" dirty="0" err="1" smtClean="0"/>
              <a:t>Myocarditis</a:t>
            </a:r>
            <a:r>
              <a:rPr lang="en-IN" dirty="0" smtClean="0"/>
              <a:t> in only 9% in idiopathic </a:t>
            </a:r>
            <a:r>
              <a:rPr lang="en-IN" dirty="0" err="1" smtClean="0"/>
              <a:t>cardiomyopathy</a:t>
            </a:r>
            <a:r>
              <a:rPr lang="en-IN" dirty="0" smtClean="0"/>
              <a:t> group</a:t>
            </a:r>
          </a:p>
          <a:p>
            <a:pPr>
              <a:buNone/>
            </a:pPr>
            <a:r>
              <a:rPr lang="en-IN" dirty="0" smtClean="0"/>
              <a:t>	</a:t>
            </a:r>
            <a:r>
              <a:rPr lang="en-IN" sz="2600" i="1" dirty="0" smtClean="0">
                <a:solidFill>
                  <a:srgbClr val="C00000"/>
                </a:solidFill>
              </a:rPr>
              <a:t>O'Connell JB et al. </a:t>
            </a:r>
            <a:r>
              <a:rPr lang="en-IN" sz="2600" i="1" dirty="0" err="1" smtClean="0">
                <a:solidFill>
                  <a:srgbClr val="C00000"/>
                </a:solidFill>
              </a:rPr>
              <a:t>Peripartum</a:t>
            </a:r>
            <a:r>
              <a:rPr lang="en-IN" sz="2600" i="1" dirty="0" smtClean="0">
                <a:solidFill>
                  <a:srgbClr val="C00000"/>
                </a:solidFill>
              </a:rPr>
              <a:t> </a:t>
            </a:r>
            <a:r>
              <a:rPr lang="en-IN" sz="2600" i="1" dirty="0" err="1" smtClean="0">
                <a:solidFill>
                  <a:srgbClr val="C00000"/>
                </a:solidFill>
              </a:rPr>
              <a:t>cardiomyopathy</a:t>
            </a:r>
            <a:r>
              <a:rPr lang="en-IN" sz="2600" i="1" dirty="0" smtClean="0">
                <a:solidFill>
                  <a:srgbClr val="C00000"/>
                </a:solidFill>
              </a:rPr>
              <a:t>: clinical, hemodynamic, </a:t>
            </a:r>
            <a:r>
              <a:rPr lang="en-IN" sz="2600" i="1" dirty="0" err="1" smtClean="0">
                <a:solidFill>
                  <a:srgbClr val="C00000"/>
                </a:solidFill>
              </a:rPr>
              <a:t>histologic</a:t>
            </a:r>
            <a:r>
              <a:rPr lang="en-IN" sz="2600" i="1" dirty="0" smtClean="0">
                <a:solidFill>
                  <a:srgbClr val="C00000"/>
                </a:solidFill>
              </a:rPr>
              <a:t> and prognostic characteristics. J Am </a:t>
            </a:r>
            <a:r>
              <a:rPr lang="en-IN" sz="2600" i="1" dirty="0" err="1" smtClean="0">
                <a:solidFill>
                  <a:srgbClr val="C00000"/>
                </a:solidFill>
              </a:rPr>
              <a:t>Coll</a:t>
            </a:r>
            <a:r>
              <a:rPr lang="en-IN" sz="2600" i="1" dirty="0" smtClean="0">
                <a:solidFill>
                  <a:srgbClr val="C00000"/>
                </a:solidFill>
              </a:rPr>
              <a:t> </a:t>
            </a:r>
            <a:r>
              <a:rPr lang="en-IN" sz="2600" i="1" dirty="0" err="1" smtClean="0">
                <a:solidFill>
                  <a:srgbClr val="C00000"/>
                </a:solidFill>
              </a:rPr>
              <a:t>Cardiol</a:t>
            </a:r>
            <a:r>
              <a:rPr lang="en-IN" sz="2600" i="1" dirty="0" smtClean="0">
                <a:solidFill>
                  <a:srgbClr val="C00000"/>
                </a:solidFill>
              </a:rPr>
              <a:t> 1986</a:t>
            </a:r>
            <a:endParaRPr lang="en-IN" i="1" dirty="0" smtClean="0">
              <a:solidFill>
                <a:srgbClr val="C00000"/>
              </a:solidFill>
            </a:endParaRPr>
          </a:p>
          <a:p>
            <a:endParaRPr lang="en-IN" dirty="0" smtClean="0"/>
          </a:p>
          <a:p>
            <a:r>
              <a:rPr lang="en-IN" dirty="0" smtClean="0"/>
              <a:t>Viral genomes were noted in 31% of PPCM with </a:t>
            </a:r>
            <a:r>
              <a:rPr lang="en-IN" dirty="0" err="1" smtClean="0"/>
              <a:t>myocarditis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467544" y="1196752"/>
            <a:ext cx="8496944" cy="5400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467544" y="1484784"/>
            <a:ext cx="828092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A retrospective review of 34 EMB specimens from PPCM patients </a:t>
            </a:r>
          </a:p>
          <a:p>
            <a:pPr lvl="1"/>
            <a:r>
              <a:rPr lang="en-IN" sz="2000" dirty="0" smtClean="0"/>
              <a:t>Incidence of </a:t>
            </a:r>
            <a:r>
              <a:rPr lang="en-IN" sz="2000" dirty="0" err="1" smtClean="0"/>
              <a:t>myocarditis</a:t>
            </a:r>
            <a:r>
              <a:rPr lang="en-IN" sz="2000" dirty="0" smtClean="0"/>
              <a:t> (9 %)</a:t>
            </a:r>
          </a:p>
          <a:p>
            <a:pPr lvl="1"/>
            <a:endParaRPr lang="en-IN" sz="2000" dirty="0" smtClean="0"/>
          </a:p>
          <a:p>
            <a:r>
              <a:rPr lang="en-IN" sz="2000" dirty="0" smtClean="0"/>
              <a:t>Comparable to that found in idiopathic DCM</a:t>
            </a:r>
          </a:p>
          <a:p>
            <a:pPr>
              <a:buNone/>
            </a:pPr>
            <a:r>
              <a:rPr lang="en-IN" dirty="0" smtClean="0">
                <a:solidFill>
                  <a:srgbClr val="C00000"/>
                </a:solidFill>
              </a:rPr>
              <a:t/>
            </a:r>
            <a:br>
              <a:rPr lang="en-IN" dirty="0" smtClean="0">
                <a:solidFill>
                  <a:srgbClr val="C00000"/>
                </a:solidFill>
              </a:rPr>
            </a:br>
            <a:r>
              <a:rPr lang="en-IN" sz="1600" i="1" dirty="0" err="1" smtClean="0">
                <a:solidFill>
                  <a:srgbClr val="C00000"/>
                </a:solidFill>
              </a:rPr>
              <a:t>Rizeq</a:t>
            </a:r>
            <a:r>
              <a:rPr lang="en-IN" sz="1600" i="1" dirty="0" smtClean="0">
                <a:solidFill>
                  <a:srgbClr val="C00000"/>
                </a:solidFill>
              </a:rPr>
              <a:t> MN et al. Incidence of </a:t>
            </a:r>
            <a:r>
              <a:rPr lang="en-IN" sz="1600" i="1" dirty="0" err="1" smtClean="0">
                <a:solidFill>
                  <a:srgbClr val="C00000"/>
                </a:solidFill>
              </a:rPr>
              <a:t>myocarditis</a:t>
            </a:r>
            <a:r>
              <a:rPr lang="en-IN" sz="1600" i="1" dirty="0" smtClean="0">
                <a:solidFill>
                  <a:srgbClr val="C00000"/>
                </a:solidFill>
              </a:rPr>
              <a:t> in </a:t>
            </a:r>
            <a:r>
              <a:rPr lang="en-IN" sz="1600" i="1" dirty="0" err="1" smtClean="0">
                <a:solidFill>
                  <a:srgbClr val="C00000"/>
                </a:solidFill>
              </a:rPr>
              <a:t>peripartum</a:t>
            </a:r>
            <a:r>
              <a:rPr lang="en-IN" sz="1600" i="1" dirty="0" smtClean="0">
                <a:solidFill>
                  <a:srgbClr val="C00000"/>
                </a:solidFill>
              </a:rPr>
              <a:t> </a:t>
            </a:r>
            <a:r>
              <a:rPr lang="en-IN" sz="1600" i="1" dirty="0" err="1" smtClean="0">
                <a:solidFill>
                  <a:srgbClr val="C00000"/>
                </a:solidFill>
              </a:rPr>
              <a:t>cardiomyopathy</a:t>
            </a:r>
            <a:r>
              <a:rPr lang="en-IN" sz="1600" i="1" dirty="0" smtClean="0">
                <a:solidFill>
                  <a:srgbClr val="C00000"/>
                </a:solidFill>
              </a:rPr>
              <a:t>. Am J </a:t>
            </a:r>
            <a:r>
              <a:rPr lang="en-IN" sz="1600" i="1" dirty="0" err="1" smtClean="0">
                <a:solidFill>
                  <a:srgbClr val="C00000"/>
                </a:solidFill>
              </a:rPr>
              <a:t>Cardiol</a:t>
            </a:r>
            <a:r>
              <a:rPr lang="en-IN" sz="1600" i="1" dirty="0" smtClean="0">
                <a:solidFill>
                  <a:srgbClr val="C00000"/>
                </a:solidFill>
              </a:rPr>
              <a:t> 1994</a:t>
            </a:r>
          </a:p>
          <a:p>
            <a:endParaRPr lang="en-IN" sz="2600" dirty="0" smtClean="0"/>
          </a:p>
          <a:p>
            <a:r>
              <a:rPr lang="en-IN" sz="2400" dirty="0" smtClean="0"/>
              <a:t>Reasons for discrepancy</a:t>
            </a:r>
          </a:p>
          <a:p>
            <a:pPr lvl="1"/>
            <a:r>
              <a:rPr lang="en-IN" sz="2000" dirty="0" smtClean="0"/>
              <a:t>Small sample size</a:t>
            </a:r>
          </a:p>
          <a:p>
            <a:pPr lvl="1"/>
            <a:r>
              <a:rPr lang="en-IN" sz="2000" dirty="0" smtClean="0"/>
              <a:t>Time of biopsy</a:t>
            </a:r>
          </a:p>
          <a:p>
            <a:pPr lvl="1"/>
            <a:r>
              <a:rPr lang="en-IN" sz="2000" dirty="0" smtClean="0"/>
              <a:t>variability among patient populations</a:t>
            </a:r>
          </a:p>
          <a:p>
            <a:pPr lvl="1"/>
            <a:r>
              <a:rPr lang="en-IN" sz="2000" dirty="0" smtClean="0"/>
              <a:t>Limitations of EMB to diagnose </a:t>
            </a:r>
            <a:r>
              <a:rPr lang="en-IN" sz="2000" dirty="0" err="1" smtClean="0"/>
              <a:t>myocarditis</a:t>
            </a:r>
            <a:endParaRPr lang="en-IN" sz="2000" dirty="0" smtClean="0"/>
          </a:p>
          <a:p>
            <a:pPr lvl="2"/>
            <a:r>
              <a:rPr lang="en-IN" sz="2000" dirty="0" smtClean="0"/>
              <a:t>Sampling error</a:t>
            </a:r>
          </a:p>
          <a:p>
            <a:pPr lvl="2"/>
            <a:r>
              <a:rPr lang="en-IN" sz="2000" dirty="0" smtClean="0"/>
              <a:t>Variability in </a:t>
            </a:r>
            <a:r>
              <a:rPr lang="en-IN" sz="2000" dirty="0" err="1" smtClean="0"/>
              <a:t>histologic</a:t>
            </a:r>
            <a:r>
              <a:rPr lang="en-IN" sz="2000" dirty="0" smtClean="0"/>
              <a:t> criteria</a:t>
            </a:r>
          </a:p>
          <a:p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179512" y="1340768"/>
            <a:ext cx="8784976" cy="55172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251520" y="1412776"/>
            <a:ext cx="8676456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000" b="1" dirty="0" smtClean="0"/>
              <a:t>Abnormal immune response</a:t>
            </a:r>
            <a:r>
              <a:rPr lang="en-IN" sz="2000" dirty="0" smtClean="0"/>
              <a:t> </a:t>
            </a:r>
          </a:p>
          <a:p>
            <a:pPr>
              <a:buNone/>
            </a:pPr>
            <a:r>
              <a:rPr lang="en-IN" dirty="0" smtClean="0"/>
              <a:t> </a:t>
            </a:r>
          </a:p>
          <a:p>
            <a:r>
              <a:rPr lang="en-IN" sz="2000" dirty="0" smtClean="0"/>
              <a:t>Maternal immunologic response to a </a:t>
            </a:r>
            <a:r>
              <a:rPr lang="en-IN" sz="2000" dirty="0" err="1" smtClean="0"/>
              <a:t>fetal</a:t>
            </a:r>
            <a:r>
              <a:rPr lang="en-IN" sz="2000" dirty="0" smtClean="0"/>
              <a:t> antigen</a:t>
            </a:r>
          </a:p>
          <a:p>
            <a:endParaRPr lang="en-IN" sz="900" dirty="0" smtClean="0"/>
          </a:p>
          <a:p>
            <a:r>
              <a:rPr lang="en-IN" sz="2000" dirty="0" err="1" smtClean="0"/>
              <a:t>Fetal</a:t>
            </a:r>
            <a:r>
              <a:rPr lang="en-IN" sz="2000" dirty="0" smtClean="0"/>
              <a:t> cells may escape into the maternal circulation </a:t>
            </a:r>
            <a:r>
              <a:rPr lang="en-IN" sz="2000" dirty="0" smtClean="0">
                <a:sym typeface="Wingdings" pitchFamily="2" charset="2"/>
              </a:rPr>
              <a:t> L</a:t>
            </a:r>
            <a:r>
              <a:rPr lang="en-IN" sz="2000" dirty="0" smtClean="0"/>
              <a:t>odge in the cardiac tissue </a:t>
            </a:r>
            <a:r>
              <a:rPr lang="en-IN" sz="2000" dirty="0" smtClean="0">
                <a:sym typeface="Wingdings" pitchFamily="2" charset="2"/>
              </a:rPr>
              <a:t> T</a:t>
            </a:r>
            <a:r>
              <a:rPr lang="en-IN" sz="2000" dirty="0" smtClean="0"/>
              <a:t>rigger a pathologic autoimmune response</a:t>
            </a:r>
          </a:p>
          <a:p>
            <a:endParaRPr lang="en-IN" sz="900" dirty="0" smtClean="0"/>
          </a:p>
          <a:p>
            <a:r>
              <a:rPr lang="en-IN" sz="2000" dirty="0" smtClean="0"/>
              <a:t>High </a:t>
            </a:r>
            <a:r>
              <a:rPr lang="en-IN" sz="2000" dirty="0" err="1" smtClean="0"/>
              <a:t>titers</a:t>
            </a:r>
            <a:r>
              <a:rPr lang="en-IN" sz="2000" dirty="0" smtClean="0"/>
              <a:t> of </a:t>
            </a:r>
            <a:r>
              <a:rPr lang="en-IN" sz="2000" dirty="0" err="1" smtClean="0"/>
              <a:t>autoantibodies</a:t>
            </a:r>
            <a:r>
              <a:rPr lang="en-IN" sz="2000" dirty="0" smtClean="0"/>
              <a:t> against cardiac tissue proteins (including myosin)      </a:t>
            </a:r>
            <a:r>
              <a:rPr lang="en-IN" sz="1600" dirty="0" smtClean="0"/>
              <a:t>(</a:t>
            </a:r>
            <a:r>
              <a:rPr lang="en-IN" sz="1600" i="1" dirty="0" err="1" smtClean="0">
                <a:solidFill>
                  <a:srgbClr val="C00000"/>
                </a:solidFill>
              </a:rPr>
              <a:t>Ansari</a:t>
            </a:r>
            <a:r>
              <a:rPr lang="en-IN" sz="1600" i="1" dirty="0" smtClean="0">
                <a:solidFill>
                  <a:srgbClr val="C00000"/>
                </a:solidFill>
              </a:rPr>
              <a:t> AA et al. </a:t>
            </a:r>
            <a:r>
              <a:rPr lang="en-IN" sz="1600" i="1" dirty="0" err="1" smtClean="0">
                <a:solidFill>
                  <a:srgbClr val="C00000"/>
                </a:solidFill>
              </a:rPr>
              <a:t>Clin</a:t>
            </a:r>
            <a:r>
              <a:rPr lang="en-IN" sz="1600" i="1" dirty="0" smtClean="0">
                <a:solidFill>
                  <a:srgbClr val="C00000"/>
                </a:solidFill>
              </a:rPr>
              <a:t> Rev Allergy </a:t>
            </a:r>
            <a:r>
              <a:rPr lang="en-IN" sz="1600" i="1" dirty="0" err="1" smtClean="0">
                <a:solidFill>
                  <a:srgbClr val="C00000"/>
                </a:solidFill>
              </a:rPr>
              <a:t>Immunol</a:t>
            </a:r>
            <a:r>
              <a:rPr lang="en-IN" sz="1600" i="1" dirty="0" smtClean="0">
                <a:solidFill>
                  <a:srgbClr val="C00000"/>
                </a:solidFill>
              </a:rPr>
              <a:t> 2002)</a:t>
            </a:r>
            <a:endParaRPr lang="en-IN" i="1" dirty="0" smtClean="0">
              <a:solidFill>
                <a:srgbClr val="C00000"/>
              </a:solidFill>
            </a:endParaRPr>
          </a:p>
          <a:p>
            <a:endParaRPr lang="en-IN" sz="800" dirty="0" smtClean="0"/>
          </a:p>
          <a:p>
            <a:r>
              <a:rPr lang="en-IN" sz="2000" dirty="0" smtClean="0"/>
              <a:t>No difference in the levels of serum </a:t>
            </a:r>
            <a:r>
              <a:rPr lang="en-IN" sz="2000" dirty="0" err="1" smtClean="0"/>
              <a:t>immunoglobulins</a:t>
            </a:r>
            <a:r>
              <a:rPr lang="en-IN" sz="2000" dirty="0" smtClean="0"/>
              <a:t>, between subjects and controls </a:t>
            </a:r>
          </a:p>
          <a:p>
            <a:pPr>
              <a:buNone/>
            </a:pPr>
            <a:r>
              <a:rPr lang="en-IN" sz="1600" i="1" dirty="0" err="1" smtClean="0">
                <a:solidFill>
                  <a:srgbClr val="C00000"/>
                </a:solidFill>
              </a:rPr>
              <a:t>Cénac</a:t>
            </a:r>
            <a:r>
              <a:rPr lang="en-IN" sz="1600" i="1" dirty="0" smtClean="0">
                <a:solidFill>
                  <a:srgbClr val="C00000"/>
                </a:solidFill>
              </a:rPr>
              <a:t> A et al. Absence of </a:t>
            </a:r>
            <a:r>
              <a:rPr lang="en-IN" sz="1600" i="1" dirty="0" err="1" smtClean="0">
                <a:solidFill>
                  <a:srgbClr val="C00000"/>
                </a:solidFill>
              </a:rPr>
              <a:t>humoral</a:t>
            </a:r>
            <a:r>
              <a:rPr lang="en-IN" sz="1600" i="1" dirty="0" smtClean="0">
                <a:solidFill>
                  <a:srgbClr val="C00000"/>
                </a:solidFill>
              </a:rPr>
              <a:t> autoimmunity in </a:t>
            </a:r>
            <a:r>
              <a:rPr lang="en-IN" sz="1600" i="1" dirty="0" err="1" smtClean="0">
                <a:solidFill>
                  <a:srgbClr val="C00000"/>
                </a:solidFill>
              </a:rPr>
              <a:t>peripartum</a:t>
            </a:r>
            <a:r>
              <a:rPr lang="en-IN" sz="1600" i="1" dirty="0" smtClean="0">
                <a:solidFill>
                  <a:srgbClr val="C00000"/>
                </a:solidFill>
              </a:rPr>
              <a:t> </a:t>
            </a:r>
            <a:r>
              <a:rPr lang="en-IN" sz="1600" i="1" dirty="0" err="1" smtClean="0">
                <a:solidFill>
                  <a:srgbClr val="C00000"/>
                </a:solidFill>
              </a:rPr>
              <a:t>cardiomyopathy</a:t>
            </a:r>
            <a:r>
              <a:rPr lang="en-IN" sz="1600" i="1" dirty="0" smtClean="0">
                <a:solidFill>
                  <a:srgbClr val="C00000"/>
                </a:solidFill>
              </a:rPr>
              <a:t>. A comparative study in Niger. </a:t>
            </a:r>
            <a:r>
              <a:rPr lang="en-IN" sz="1600" i="1" dirty="0" err="1" smtClean="0">
                <a:solidFill>
                  <a:srgbClr val="C00000"/>
                </a:solidFill>
              </a:rPr>
              <a:t>Int</a:t>
            </a:r>
            <a:r>
              <a:rPr lang="en-IN" sz="1600" i="1" dirty="0" smtClean="0">
                <a:solidFill>
                  <a:srgbClr val="C00000"/>
                </a:solidFill>
              </a:rPr>
              <a:t> J </a:t>
            </a:r>
            <a:r>
              <a:rPr lang="en-IN" sz="1600" i="1" dirty="0" err="1" smtClean="0">
                <a:solidFill>
                  <a:srgbClr val="C00000"/>
                </a:solidFill>
              </a:rPr>
              <a:t>Cardiol</a:t>
            </a:r>
            <a:r>
              <a:rPr lang="en-IN" sz="1600" i="1" dirty="0" smtClean="0">
                <a:solidFill>
                  <a:srgbClr val="C00000"/>
                </a:solidFill>
              </a:rPr>
              <a:t> 1990</a:t>
            </a:r>
            <a:endParaRPr lang="en-IN" sz="1400" i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en-IN" sz="1400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IN" sz="2000" b="1" dirty="0" smtClean="0"/>
              <a:t>Familial disease</a:t>
            </a:r>
            <a:r>
              <a:rPr lang="en-IN" sz="2000" dirty="0" smtClean="0"/>
              <a:t> </a:t>
            </a:r>
          </a:p>
          <a:p>
            <a:pPr>
              <a:buNone/>
            </a:pPr>
            <a:endParaRPr lang="en-IN" sz="1400" i="1" dirty="0" smtClean="0">
              <a:solidFill>
                <a:srgbClr val="C00000"/>
              </a:solidFill>
            </a:endParaRPr>
          </a:p>
          <a:p>
            <a:r>
              <a:rPr lang="en-IN" sz="2000" dirty="0" smtClean="0"/>
              <a:t>Evidence of familial clustering   </a:t>
            </a:r>
            <a:r>
              <a:rPr lang="en-IN" sz="1600" i="1" dirty="0" smtClean="0">
                <a:solidFill>
                  <a:srgbClr val="C00000"/>
                </a:solidFill>
              </a:rPr>
              <a:t>(Morales A et al Circulation 2010)</a:t>
            </a:r>
            <a:endParaRPr lang="en-IN" sz="2400" i="1" dirty="0" smtClean="0">
              <a:solidFill>
                <a:srgbClr val="C00000"/>
              </a:solidFill>
            </a:endParaRPr>
          </a:p>
          <a:p>
            <a:r>
              <a:rPr lang="en-IN" sz="2000" dirty="0" smtClean="0"/>
              <a:t>Interaction between pregnancy related factors (</a:t>
            </a:r>
            <a:r>
              <a:rPr lang="en-IN" sz="2000" dirty="0" err="1" smtClean="0"/>
              <a:t>eg</a:t>
            </a:r>
            <a:r>
              <a:rPr lang="en-IN" sz="2000" dirty="0" smtClean="0"/>
              <a:t>, late pregnancy oxidative stress) and a susceptible genetic background</a:t>
            </a:r>
            <a:endParaRPr lang="en-IN" sz="2000" i="1" dirty="0" smtClean="0">
              <a:solidFill>
                <a:srgbClr val="C00000"/>
              </a:solidFill>
            </a:endParaRPr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8" name="Rectangle 7"/>
          <p:cNvSpPr/>
          <p:nvPr/>
        </p:nvSpPr>
        <p:spPr>
          <a:xfrm>
            <a:off x="179512" y="1196752"/>
            <a:ext cx="8712968" cy="56612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1043608" y="1988840"/>
            <a:ext cx="72728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000" b="1" dirty="0" smtClean="0"/>
              <a:t>Role of </a:t>
            </a:r>
            <a:r>
              <a:rPr lang="en-IN" sz="2000" b="1" dirty="0" err="1" smtClean="0"/>
              <a:t>prolactin</a:t>
            </a:r>
            <a:r>
              <a:rPr lang="en-IN" sz="2000" dirty="0" smtClean="0"/>
              <a:t>  </a:t>
            </a:r>
          </a:p>
          <a:p>
            <a:pPr>
              <a:buNone/>
            </a:pPr>
            <a:endParaRPr lang="en-IN" sz="2000" dirty="0" smtClean="0"/>
          </a:p>
          <a:p>
            <a:r>
              <a:rPr lang="en-IN" sz="2000" dirty="0" smtClean="0"/>
              <a:t>Altered </a:t>
            </a:r>
            <a:r>
              <a:rPr lang="en-IN" sz="2000" dirty="0" err="1" smtClean="0"/>
              <a:t>prolactin</a:t>
            </a:r>
            <a:r>
              <a:rPr lang="en-IN" sz="2000" dirty="0" smtClean="0"/>
              <a:t> processing </a:t>
            </a:r>
          </a:p>
          <a:p>
            <a:endParaRPr lang="en-IN" sz="2000" dirty="0" smtClean="0"/>
          </a:p>
          <a:p>
            <a:r>
              <a:rPr lang="en-IN" sz="2000" dirty="0" smtClean="0"/>
              <a:t>Mice with a knockout in the STAT3 develop PPCM</a:t>
            </a:r>
          </a:p>
          <a:p>
            <a:endParaRPr lang="en-IN" sz="2000" dirty="0" smtClean="0"/>
          </a:p>
          <a:p>
            <a:r>
              <a:rPr lang="en-IN" sz="2000" dirty="0" smtClean="0"/>
              <a:t>Reduction in STAT3 </a:t>
            </a:r>
            <a:r>
              <a:rPr lang="en-IN" sz="2000" dirty="0" smtClean="0">
                <a:sym typeface="Wingdings" pitchFamily="2" charset="2"/>
              </a:rPr>
              <a:t> I</a:t>
            </a:r>
            <a:r>
              <a:rPr lang="en-IN" sz="2000" dirty="0" smtClean="0"/>
              <a:t>ncreased cleavage of </a:t>
            </a:r>
            <a:r>
              <a:rPr lang="en-IN" sz="2000" dirty="0" err="1" smtClean="0"/>
              <a:t>prolactin</a:t>
            </a:r>
            <a:r>
              <a:rPr lang="en-IN" sz="2000" dirty="0" smtClean="0"/>
              <a:t> into an </a:t>
            </a:r>
            <a:r>
              <a:rPr lang="en-IN" sz="2000" dirty="0" err="1" smtClean="0"/>
              <a:t>antiangiogenic</a:t>
            </a:r>
            <a:r>
              <a:rPr lang="en-IN" sz="2000" dirty="0" smtClean="0"/>
              <a:t> and </a:t>
            </a:r>
            <a:r>
              <a:rPr lang="en-IN" sz="2000" dirty="0" err="1" smtClean="0"/>
              <a:t>proapoptotic</a:t>
            </a:r>
            <a:r>
              <a:rPr lang="en-IN" sz="2000" dirty="0" smtClean="0"/>
              <a:t>  </a:t>
            </a:r>
            <a:r>
              <a:rPr lang="en-IN" sz="2000" dirty="0" err="1" smtClean="0"/>
              <a:t>isoform</a:t>
            </a:r>
            <a:endParaRPr lang="en-IN" sz="2000" dirty="0" smtClean="0"/>
          </a:p>
          <a:p>
            <a:endParaRPr lang="en-IN" sz="2000" dirty="0" smtClean="0"/>
          </a:p>
          <a:p>
            <a:endParaRPr lang="en-IN" sz="2000" dirty="0"/>
          </a:p>
        </p:txBody>
      </p:sp>
      <p:sp>
        <p:nvSpPr>
          <p:cNvPr id="10" name="Rectangle 9"/>
          <p:cNvSpPr/>
          <p:nvPr/>
        </p:nvSpPr>
        <p:spPr>
          <a:xfrm>
            <a:off x="179512" y="260648"/>
            <a:ext cx="8964488" cy="640871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755576" y="620688"/>
            <a:ext cx="756084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dirty="0" smtClean="0"/>
              <a:t>           </a:t>
            </a:r>
            <a:r>
              <a:rPr lang="en-US" sz="3200" dirty="0" err="1" smtClean="0"/>
              <a:t>Peripartum</a:t>
            </a:r>
            <a:r>
              <a:rPr lang="en-US" sz="3200" dirty="0" smtClean="0"/>
              <a:t> </a:t>
            </a:r>
            <a:r>
              <a:rPr lang="en-US" sz="3200" dirty="0" err="1" smtClean="0"/>
              <a:t>cardiomyopathy</a:t>
            </a:r>
            <a:endParaRPr lang="en-IN" sz="3200" dirty="0" smtClean="0"/>
          </a:p>
          <a:p>
            <a:pPr>
              <a:buNone/>
            </a:pPr>
            <a:endParaRPr lang="en-IN" b="1" dirty="0" smtClean="0"/>
          </a:p>
          <a:p>
            <a:pPr>
              <a:buNone/>
            </a:pPr>
            <a:endParaRPr lang="en-IN" b="1" dirty="0" smtClean="0"/>
          </a:p>
          <a:p>
            <a:pPr>
              <a:buNone/>
            </a:pPr>
            <a:r>
              <a:rPr lang="en-IN" sz="2000" b="1" dirty="0" smtClean="0"/>
              <a:t>Risk factors</a:t>
            </a:r>
            <a:r>
              <a:rPr lang="en-IN" sz="2000" dirty="0" smtClean="0"/>
              <a:t> </a:t>
            </a:r>
          </a:p>
          <a:p>
            <a:pPr>
              <a:buNone/>
            </a:pPr>
            <a:endParaRPr lang="en-IN" dirty="0" smtClean="0"/>
          </a:p>
          <a:p>
            <a:r>
              <a:rPr lang="en-IN" sz="2000" dirty="0" smtClean="0"/>
              <a:t>Age </a:t>
            </a:r>
            <a:r>
              <a:rPr lang="en-IN" sz="2000" dirty="0" smtClean="0">
                <a:solidFill>
                  <a:srgbClr val="C00000"/>
                </a:solidFill>
              </a:rPr>
              <a:t>&gt; 30 years</a:t>
            </a:r>
          </a:p>
          <a:p>
            <a:r>
              <a:rPr lang="en-IN" sz="2000" dirty="0" err="1" smtClean="0"/>
              <a:t>Multiparity</a:t>
            </a:r>
            <a:endParaRPr lang="en-IN" sz="2000" dirty="0" smtClean="0"/>
          </a:p>
          <a:p>
            <a:r>
              <a:rPr lang="en-IN" sz="2000" dirty="0" smtClean="0"/>
              <a:t>African descent </a:t>
            </a:r>
          </a:p>
          <a:p>
            <a:r>
              <a:rPr lang="en-IN" sz="2000" dirty="0" smtClean="0"/>
              <a:t>Pregnancy with </a:t>
            </a:r>
            <a:r>
              <a:rPr lang="en-IN" sz="2000" dirty="0" smtClean="0">
                <a:solidFill>
                  <a:srgbClr val="C00000"/>
                </a:solidFill>
              </a:rPr>
              <a:t>multiple </a:t>
            </a:r>
            <a:r>
              <a:rPr lang="en-IN" sz="2000" dirty="0" err="1" smtClean="0">
                <a:solidFill>
                  <a:srgbClr val="C00000"/>
                </a:solidFill>
              </a:rPr>
              <a:t>fetuses</a:t>
            </a:r>
            <a:endParaRPr lang="en-IN" sz="2000" dirty="0" smtClean="0">
              <a:solidFill>
                <a:srgbClr val="C00000"/>
              </a:solidFill>
            </a:endParaRPr>
          </a:p>
          <a:p>
            <a:r>
              <a:rPr lang="en-IN" sz="2000" dirty="0" smtClean="0"/>
              <a:t>H/o </a:t>
            </a:r>
            <a:r>
              <a:rPr lang="en-IN" sz="2000" dirty="0" smtClean="0">
                <a:solidFill>
                  <a:srgbClr val="C00000"/>
                </a:solidFill>
              </a:rPr>
              <a:t>preeclampsia</a:t>
            </a:r>
            <a:r>
              <a:rPr lang="en-IN" sz="2000" dirty="0" smtClean="0"/>
              <a:t>, </a:t>
            </a:r>
            <a:r>
              <a:rPr lang="en-IN" sz="2000" dirty="0" err="1" smtClean="0"/>
              <a:t>eclampsia</a:t>
            </a:r>
            <a:r>
              <a:rPr lang="en-IN" sz="2000" dirty="0" smtClean="0"/>
              <a:t> or postpartum HTN</a:t>
            </a:r>
          </a:p>
          <a:p>
            <a:r>
              <a:rPr lang="en-IN" sz="2000" dirty="0" smtClean="0"/>
              <a:t>Maternal cocaine abuse </a:t>
            </a:r>
          </a:p>
          <a:p>
            <a:r>
              <a:rPr lang="en-IN" sz="2000" dirty="0" smtClean="0"/>
              <a:t>Long-term </a:t>
            </a:r>
            <a:r>
              <a:rPr lang="en-IN" dirty="0" smtClean="0"/>
              <a:t>(&gt;4 weeks) </a:t>
            </a:r>
            <a:r>
              <a:rPr lang="en-IN" sz="2000" dirty="0" smtClean="0"/>
              <a:t>oral </a:t>
            </a:r>
            <a:r>
              <a:rPr lang="en-IN" sz="2000" dirty="0" err="1" smtClean="0"/>
              <a:t>tocolytic</a:t>
            </a:r>
            <a:r>
              <a:rPr lang="en-IN" sz="2000" dirty="0" smtClean="0"/>
              <a:t> therapy with beta agonists such as </a:t>
            </a:r>
            <a:r>
              <a:rPr lang="en-IN" sz="2000" dirty="0" err="1" smtClean="0"/>
              <a:t>terbutaline</a:t>
            </a:r>
            <a:endParaRPr lang="en-IN" sz="2000" dirty="0" smtClean="0"/>
          </a:p>
          <a:p>
            <a:r>
              <a:rPr lang="en-IN" sz="2000" dirty="0" smtClean="0"/>
              <a:t>Selenium deficiency : Conflicting data</a:t>
            </a:r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12" name="Rectangle 11"/>
          <p:cNvSpPr/>
          <p:nvPr/>
        </p:nvSpPr>
        <p:spPr>
          <a:xfrm>
            <a:off x="251520" y="1412776"/>
            <a:ext cx="8712968" cy="51845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683568" y="1484784"/>
            <a:ext cx="784887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400" b="1" dirty="0" smtClean="0"/>
              <a:t>Clinical presentation</a:t>
            </a:r>
            <a:r>
              <a:rPr lang="en-IN" sz="2400" dirty="0" smtClean="0"/>
              <a:t> </a:t>
            </a:r>
          </a:p>
          <a:p>
            <a:pPr>
              <a:buNone/>
            </a:pPr>
            <a:endParaRPr lang="en-IN" sz="2000" dirty="0" smtClean="0"/>
          </a:p>
          <a:p>
            <a:r>
              <a:rPr lang="en-IN" sz="2000" dirty="0" smtClean="0"/>
              <a:t>Most common complaint: </a:t>
            </a:r>
            <a:r>
              <a:rPr lang="en-IN" sz="2000" dirty="0" err="1" smtClean="0">
                <a:solidFill>
                  <a:srgbClr val="C00000"/>
                </a:solidFill>
              </a:rPr>
              <a:t>Dyspnea</a:t>
            </a:r>
            <a:endParaRPr lang="en-IN" sz="2000" dirty="0" smtClean="0">
              <a:solidFill>
                <a:srgbClr val="C00000"/>
              </a:solidFill>
            </a:endParaRPr>
          </a:p>
          <a:p>
            <a:endParaRPr lang="en-IN" sz="2000" dirty="0" smtClean="0"/>
          </a:p>
          <a:p>
            <a:r>
              <a:rPr lang="en-IN" sz="2000" dirty="0" smtClean="0"/>
              <a:t>Other frequent symptoms: </a:t>
            </a:r>
          </a:p>
          <a:p>
            <a:pPr lvl="1"/>
            <a:r>
              <a:rPr lang="en-IN" sz="2000" dirty="0" smtClean="0"/>
              <a:t>Cough, </a:t>
            </a:r>
            <a:r>
              <a:rPr lang="en-IN" sz="2000" dirty="0" err="1" smtClean="0"/>
              <a:t>orthopnea</a:t>
            </a:r>
            <a:r>
              <a:rPr lang="en-IN" sz="2000" dirty="0" smtClean="0"/>
              <a:t>, PND and </a:t>
            </a:r>
            <a:r>
              <a:rPr lang="en-IN" sz="2000" dirty="0" err="1" smtClean="0"/>
              <a:t>hemoptysis</a:t>
            </a:r>
            <a:r>
              <a:rPr lang="en-IN" sz="2000" dirty="0" smtClean="0"/>
              <a:t> </a:t>
            </a:r>
          </a:p>
          <a:p>
            <a:pPr lvl="1"/>
            <a:r>
              <a:rPr lang="en-IN" sz="2000" dirty="0" smtClean="0"/>
              <a:t>Nonspecific fatigue, chest discomfort or abdominal pain</a:t>
            </a:r>
          </a:p>
          <a:p>
            <a:pPr lvl="1"/>
            <a:endParaRPr lang="en-IN" sz="2000" dirty="0" smtClean="0"/>
          </a:p>
          <a:p>
            <a:r>
              <a:rPr lang="en-IN" sz="2000" dirty="0" smtClean="0"/>
              <a:t>Systemic and </a:t>
            </a:r>
            <a:r>
              <a:rPr lang="en-IN" sz="2000" dirty="0" smtClean="0">
                <a:solidFill>
                  <a:srgbClr val="C00000"/>
                </a:solidFill>
              </a:rPr>
              <a:t>pulmonary emboli </a:t>
            </a:r>
            <a:r>
              <a:rPr lang="en-IN" sz="2000" dirty="0" smtClean="0"/>
              <a:t>are more common </a:t>
            </a:r>
          </a:p>
          <a:p>
            <a:pPr>
              <a:buNone/>
            </a:pPr>
            <a:r>
              <a:rPr lang="en-IN" sz="2000" dirty="0" smtClean="0"/>
              <a:t>		        PPCM &gt;&gt; Other </a:t>
            </a:r>
            <a:r>
              <a:rPr lang="en-IN" sz="2000" dirty="0" err="1" smtClean="0"/>
              <a:t>cardiomyopathies</a:t>
            </a:r>
            <a:endParaRPr lang="en-IN" sz="2000" dirty="0" smtClean="0"/>
          </a:p>
          <a:p>
            <a:pPr lvl="1"/>
            <a:r>
              <a:rPr lang="en-IN" sz="2000" dirty="0" smtClean="0"/>
              <a:t>Risk is exacerbated by the </a:t>
            </a:r>
            <a:r>
              <a:rPr lang="en-IN" sz="2000" dirty="0" err="1" smtClean="0">
                <a:solidFill>
                  <a:srgbClr val="C00000"/>
                </a:solidFill>
              </a:rPr>
              <a:t>hypercoagulable</a:t>
            </a:r>
            <a:r>
              <a:rPr lang="en-IN" sz="2000" dirty="0" smtClean="0">
                <a:solidFill>
                  <a:srgbClr val="C00000"/>
                </a:solidFill>
              </a:rPr>
              <a:t> state </a:t>
            </a:r>
            <a:r>
              <a:rPr lang="en-IN" sz="2000" dirty="0" smtClean="0"/>
              <a:t>induced by pregnancy</a:t>
            </a:r>
          </a:p>
          <a:p>
            <a:endParaRPr lang="en-IN" sz="24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Peripartum</a:t>
            </a:r>
            <a:r>
              <a:rPr lang="en-US" sz="3200" dirty="0" smtClean="0"/>
              <a:t> </a:t>
            </a:r>
            <a:r>
              <a:rPr lang="en-US" sz="3200" dirty="0" err="1" smtClean="0"/>
              <a:t>cardiomyopathy</a:t>
            </a:r>
            <a:r>
              <a:rPr lang="en-US" sz="3200" dirty="0" smtClean="0"/>
              <a:t> - Diagnosis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06916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IN" b="1" dirty="0" smtClean="0"/>
              <a:t>Electrocardiogram</a:t>
            </a:r>
            <a:r>
              <a:rPr lang="en-IN" dirty="0" smtClean="0"/>
              <a:t>  </a:t>
            </a:r>
          </a:p>
          <a:p>
            <a:r>
              <a:rPr lang="en-IN" dirty="0" smtClean="0"/>
              <a:t>Sinus tachycardia (rarely AF), nonspecific ST and T wave abnormalities  and  voltage abnormalities (low voltage or criteria for LVH)</a:t>
            </a:r>
          </a:p>
          <a:p>
            <a:r>
              <a:rPr lang="en-IN" dirty="0" smtClean="0"/>
              <a:t>Q waves are occasionally present in the anterior </a:t>
            </a:r>
            <a:r>
              <a:rPr lang="en-IN" dirty="0" err="1" smtClean="0"/>
              <a:t>precordial</a:t>
            </a:r>
            <a:r>
              <a:rPr lang="en-IN" dirty="0" smtClean="0"/>
              <a:t> leads</a:t>
            </a:r>
          </a:p>
          <a:p>
            <a:r>
              <a:rPr lang="en-IN" dirty="0" smtClean="0"/>
              <a:t>PR and QRS intervals may also be prolonged</a:t>
            </a:r>
          </a:p>
          <a:p>
            <a:endParaRPr lang="en-IN" dirty="0" smtClean="0"/>
          </a:p>
          <a:p>
            <a:pPr>
              <a:buNone/>
            </a:pPr>
            <a:r>
              <a:rPr lang="en-IN" b="1" dirty="0" smtClean="0"/>
              <a:t>Echocardiography</a:t>
            </a:r>
            <a:r>
              <a:rPr lang="en-IN" dirty="0" smtClean="0"/>
              <a:t> </a:t>
            </a:r>
          </a:p>
          <a:p>
            <a:r>
              <a:rPr lang="en-IN" dirty="0" smtClean="0"/>
              <a:t>Global reduction in contractility and LV enlargement without hypertrophy</a:t>
            </a:r>
          </a:p>
          <a:p>
            <a:r>
              <a:rPr lang="en-IN" dirty="0" smtClean="0">
                <a:solidFill>
                  <a:srgbClr val="C00000"/>
                </a:solidFill>
              </a:rPr>
              <a:t>LVEF &lt;45% </a:t>
            </a:r>
            <a:r>
              <a:rPr lang="en-IN" dirty="0" smtClean="0"/>
              <a:t>and/or </a:t>
            </a:r>
            <a:r>
              <a:rPr lang="en-IN" dirty="0" smtClean="0">
                <a:solidFill>
                  <a:srgbClr val="C00000"/>
                </a:solidFill>
              </a:rPr>
              <a:t>fractional shortening &lt;30%</a:t>
            </a:r>
            <a:r>
              <a:rPr lang="en-IN" dirty="0" smtClean="0"/>
              <a:t> </a:t>
            </a:r>
            <a:r>
              <a:rPr lang="en-IN" b="1" dirty="0" smtClean="0"/>
              <a:t>PLUS</a:t>
            </a:r>
            <a:endParaRPr lang="en-IN" dirty="0" smtClean="0"/>
          </a:p>
          <a:p>
            <a:r>
              <a:rPr lang="en-IN" dirty="0" smtClean="0">
                <a:solidFill>
                  <a:srgbClr val="C00000"/>
                </a:solidFill>
              </a:rPr>
              <a:t>LVESD &gt; 2.7 cm/m</a:t>
            </a:r>
            <a:r>
              <a:rPr lang="en-IN" baseline="30000" dirty="0" smtClean="0">
                <a:solidFill>
                  <a:srgbClr val="C00000"/>
                </a:solidFill>
              </a:rPr>
              <a:t>2</a:t>
            </a:r>
          </a:p>
          <a:p>
            <a:pPr>
              <a:buNone/>
            </a:pPr>
            <a:r>
              <a:rPr lang="en-IN" sz="2600" dirty="0" smtClean="0"/>
              <a:t> (Based upon a 1992 NHLBI workshop definition for idiopathic DCM; Not precisely defined for PPCM)</a:t>
            </a:r>
          </a:p>
          <a:p>
            <a:pPr>
              <a:buNone/>
            </a:pPr>
            <a:endParaRPr lang="en-IN" sz="2600" dirty="0" smtClean="0"/>
          </a:p>
          <a:p>
            <a:pPr>
              <a:buNone/>
            </a:pPr>
            <a:r>
              <a:rPr lang="en-IN" dirty="0" smtClean="0"/>
              <a:t>Other possible </a:t>
            </a:r>
            <a:r>
              <a:rPr lang="en-IN" dirty="0" err="1" smtClean="0"/>
              <a:t>echocardiographic</a:t>
            </a:r>
            <a:r>
              <a:rPr lang="en-IN" dirty="0" smtClean="0"/>
              <a:t> findings :</a:t>
            </a:r>
          </a:p>
          <a:p>
            <a:r>
              <a:rPr lang="en-IN" dirty="0" smtClean="0"/>
              <a:t>Regional heterogeneities of systolic wall thickening</a:t>
            </a:r>
          </a:p>
          <a:p>
            <a:r>
              <a:rPr lang="en-IN" dirty="0" smtClean="0"/>
              <a:t>LA enlargement</a:t>
            </a:r>
          </a:p>
          <a:p>
            <a:r>
              <a:rPr lang="en-IN" dirty="0" smtClean="0"/>
              <a:t>MR, TR</a:t>
            </a:r>
          </a:p>
          <a:p>
            <a:r>
              <a:rPr lang="en-IN" dirty="0" smtClean="0"/>
              <a:t>Small pericardial effusion</a:t>
            </a:r>
          </a:p>
          <a:p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251520" y="1196752"/>
            <a:ext cx="8892480" cy="547260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323528" y="1268760"/>
            <a:ext cx="882047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b="1" dirty="0" smtClean="0"/>
              <a:t>BNP</a:t>
            </a:r>
            <a:r>
              <a:rPr lang="en-IN" dirty="0" smtClean="0"/>
              <a:t>  </a:t>
            </a:r>
          </a:p>
          <a:p>
            <a:r>
              <a:rPr lang="en-IN" dirty="0" smtClean="0"/>
              <a:t>PPCM pts typically have elevated BNP or NT-</a:t>
            </a:r>
            <a:r>
              <a:rPr lang="en-IN" dirty="0" err="1" smtClean="0"/>
              <a:t>proBNP</a:t>
            </a:r>
            <a:r>
              <a:rPr lang="en-IN" dirty="0" smtClean="0"/>
              <a:t> levels</a:t>
            </a:r>
          </a:p>
          <a:p>
            <a:endParaRPr lang="en-IN" dirty="0" smtClean="0"/>
          </a:p>
          <a:p>
            <a:pPr>
              <a:buNone/>
            </a:pPr>
            <a:r>
              <a:rPr lang="en-IN" b="1" dirty="0" smtClean="0"/>
              <a:t>Chest x-ray</a:t>
            </a:r>
            <a:r>
              <a:rPr lang="en-IN" dirty="0" smtClean="0"/>
              <a:t> </a:t>
            </a:r>
          </a:p>
          <a:p>
            <a:r>
              <a:rPr lang="en-IN" dirty="0" err="1" smtClean="0"/>
              <a:t>Cardiomegaly</a:t>
            </a:r>
            <a:r>
              <a:rPr lang="en-IN" dirty="0" smtClean="0"/>
              <a:t> with e/o pulmonary venous congestion and/or interstitial </a:t>
            </a:r>
            <a:r>
              <a:rPr lang="en-IN" dirty="0" err="1" smtClean="0"/>
              <a:t>edema</a:t>
            </a:r>
            <a:r>
              <a:rPr lang="en-IN" dirty="0" smtClean="0"/>
              <a:t> (occasionally pleural effusions) </a:t>
            </a:r>
          </a:p>
          <a:p>
            <a:r>
              <a:rPr lang="en-IN" dirty="0" smtClean="0"/>
              <a:t>Not necessary to diagnose PPCM (exposes the patient to ionizing radiation)</a:t>
            </a:r>
          </a:p>
          <a:p>
            <a:endParaRPr lang="en-IN" dirty="0" smtClean="0"/>
          </a:p>
          <a:p>
            <a:pPr>
              <a:buNone/>
            </a:pPr>
            <a:r>
              <a:rPr lang="en-IN" b="1" dirty="0" smtClean="0"/>
              <a:t>Cardiac magnetic resonance imaging</a:t>
            </a:r>
            <a:r>
              <a:rPr lang="en-IN" dirty="0" smtClean="0"/>
              <a:t> </a:t>
            </a:r>
          </a:p>
          <a:p>
            <a:r>
              <a:rPr lang="en-IN" dirty="0" smtClean="0"/>
              <a:t>Limited reports; role is still being evaluated </a:t>
            </a:r>
          </a:p>
          <a:p>
            <a:r>
              <a:rPr lang="en-IN" dirty="0" smtClean="0"/>
              <a:t>Case reports and small series : Variable presence of</a:t>
            </a:r>
            <a:r>
              <a:rPr lang="en-IN" dirty="0" smtClean="0">
                <a:solidFill>
                  <a:srgbClr val="C00000"/>
                </a:solidFill>
              </a:rPr>
              <a:t> LGE </a:t>
            </a:r>
            <a:r>
              <a:rPr lang="en-IN" dirty="0" smtClean="0"/>
              <a:t>in patients with PPCM</a:t>
            </a:r>
          </a:p>
          <a:p>
            <a:r>
              <a:rPr lang="en-IN" dirty="0" smtClean="0"/>
              <a:t>The presence and persistence of </a:t>
            </a:r>
            <a:r>
              <a:rPr lang="en-IN" dirty="0" smtClean="0">
                <a:solidFill>
                  <a:srgbClr val="C00000"/>
                </a:solidFill>
              </a:rPr>
              <a:t>LGE may be associated with poor recovery of cardiac function</a:t>
            </a:r>
          </a:p>
          <a:p>
            <a:pPr lvl="1"/>
            <a:r>
              <a:rPr lang="en-IN" dirty="0" smtClean="0"/>
              <a:t>Improving LGE may be associated with cardiac recovery</a:t>
            </a:r>
          </a:p>
          <a:p>
            <a:pPr lvl="1"/>
            <a:r>
              <a:rPr lang="en-IN" dirty="0" smtClean="0"/>
              <a:t>Lack of LGE may be associated with presence or absence of cardiac recovery</a:t>
            </a:r>
          </a:p>
          <a:p>
            <a:pPr lvl="1"/>
            <a:endParaRPr lang="en-IN" dirty="0" smtClean="0"/>
          </a:p>
          <a:p>
            <a:pPr lvl="1"/>
            <a:r>
              <a:rPr lang="en-IN" dirty="0" smtClean="0"/>
              <a:t>Prognostic value of CMR in PPCM has not been established</a:t>
            </a:r>
          </a:p>
          <a:p>
            <a:pPr>
              <a:buNone/>
            </a:pPr>
            <a:r>
              <a:rPr lang="en-IN" sz="1600" i="1" dirty="0" err="1" smtClean="0">
                <a:solidFill>
                  <a:srgbClr val="C00000"/>
                </a:solidFill>
              </a:rPr>
              <a:t>Marmursztejn</a:t>
            </a:r>
            <a:r>
              <a:rPr lang="en-IN" sz="1600" i="1" dirty="0" smtClean="0">
                <a:solidFill>
                  <a:srgbClr val="C00000"/>
                </a:solidFill>
              </a:rPr>
              <a:t> J et al. Delayed-enhanced cardiac magnetic resonance imaging features in </a:t>
            </a:r>
            <a:r>
              <a:rPr lang="en-IN" sz="1600" i="1" dirty="0" err="1" smtClean="0">
                <a:solidFill>
                  <a:srgbClr val="C00000"/>
                </a:solidFill>
              </a:rPr>
              <a:t>peripartum</a:t>
            </a:r>
            <a:r>
              <a:rPr lang="en-IN" sz="1600" i="1" dirty="0" smtClean="0">
                <a:solidFill>
                  <a:srgbClr val="C00000"/>
                </a:solidFill>
              </a:rPr>
              <a:t> </a:t>
            </a:r>
            <a:r>
              <a:rPr lang="en-IN" sz="1600" i="1" dirty="0" err="1" smtClean="0">
                <a:solidFill>
                  <a:srgbClr val="C00000"/>
                </a:solidFill>
              </a:rPr>
              <a:t>cardiomyopathy</a:t>
            </a:r>
            <a:r>
              <a:rPr lang="en-IN" sz="1600" i="1" dirty="0" smtClean="0">
                <a:solidFill>
                  <a:srgbClr val="C00000"/>
                </a:solidFill>
              </a:rPr>
              <a:t>. </a:t>
            </a:r>
            <a:r>
              <a:rPr lang="en-IN" sz="1600" i="1" dirty="0" err="1" smtClean="0">
                <a:solidFill>
                  <a:srgbClr val="C00000"/>
                </a:solidFill>
              </a:rPr>
              <a:t>Int</a:t>
            </a:r>
            <a:r>
              <a:rPr lang="en-IN" sz="1600" i="1" dirty="0" smtClean="0">
                <a:solidFill>
                  <a:srgbClr val="C00000"/>
                </a:solidFill>
              </a:rPr>
              <a:t> J </a:t>
            </a:r>
            <a:r>
              <a:rPr lang="en-IN" sz="1600" i="1" dirty="0" err="1" smtClean="0">
                <a:solidFill>
                  <a:srgbClr val="C00000"/>
                </a:solidFill>
              </a:rPr>
              <a:t>Cardiol</a:t>
            </a:r>
            <a:r>
              <a:rPr lang="en-IN" sz="1600" i="1" dirty="0" smtClean="0">
                <a:solidFill>
                  <a:srgbClr val="C00000"/>
                </a:solidFill>
              </a:rPr>
              <a:t> 2009</a:t>
            </a:r>
            <a:endParaRPr lang="en-IN" i="1" dirty="0" smtClean="0">
              <a:solidFill>
                <a:srgbClr val="C00000"/>
              </a:solidFill>
            </a:endParaRPr>
          </a:p>
          <a:p>
            <a:pPr lvl="1"/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179512" y="1124744"/>
            <a:ext cx="8964488" cy="57332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323528" y="1412776"/>
            <a:ext cx="882047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/>
              <a:t>Cardiac catheterization</a:t>
            </a:r>
            <a:r>
              <a:rPr lang="en-IN" sz="2000" dirty="0" smtClean="0"/>
              <a:t> </a:t>
            </a:r>
          </a:p>
          <a:p>
            <a:pPr lvl="1"/>
            <a:r>
              <a:rPr lang="en-IN" sz="2000" dirty="0" smtClean="0"/>
              <a:t>Right heart catheterization is rarely needed </a:t>
            </a:r>
          </a:p>
          <a:p>
            <a:pPr lvl="1"/>
            <a:r>
              <a:rPr lang="en-IN" sz="2000" dirty="0" smtClean="0"/>
              <a:t>	-Assessment of cardiac pressures can be made with Doppler echocardiography </a:t>
            </a:r>
          </a:p>
          <a:p>
            <a:pPr lvl="1"/>
            <a:r>
              <a:rPr lang="en-IN" sz="2000" dirty="0" smtClean="0"/>
              <a:t>May be helpful in critically ill patients</a:t>
            </a:r>
          </a:p>
          <a:p>
            <a:pPr lvl="1"/>
            <a:endParaRPr lang="en-IN" sz="2000" dirty="0" smtClean="0"/>
          </a:p>
          <a:p>
            <a:r>
              <a:rPr lang="en-IN" sz="2000" b="1" dirty="0" err="1" smtClean="0"/>
              <a:t>Endomyocardial</a:t>
            </a:r>
            <a:r>
              <a:rPr lang="en-IN" sz="2000" b="1" dirty="0" smtClean="0"/>
              <a:t> biopsy</a:t>
            </a:r>
            <a:r>
              <a:rPr lang="en-IN" sz="2000" dirty="0" smtClean="0"/>
              <a:t> </a:t>
            </a:r>
          </a:p>
          <a:p>
            <a:pPr lvl="1"/>
            <a:r>
              <a:rPr lang="en-IN" sz="2000" dirty="0" smtClean="0"/>
              <a:t>Role remains unclear </a:t>
            </a:r>
          </a:p>
          <a:p>
            <a:pPr lvl="1"/>
            <a:r>
              <a:rPr lang="en-IN" sz="2000" dirty="0" smtClean="0"/>
              <a:t>Variable proportion of pts have evidence of </a:t>
            </a:r>
            <a:r>
              <a:rPr lang="en-IN" sz="2000" dirty="0" err="1" smtClean="0">
                <a:solidFill>
                  <a:srgbClr val="C00000"/>
                </a:solidFill>
              </a:rPr>
              <a:t>myocarditis</a:t>
            </a:r>
            <a:endParaRPr lang="en-IN" sz="2000" dirty="0" smtClean="0">
              <a:solidFill>
                <a:srgbClr val="C00000"/>
              </a:solidFill>
            </a:endParaRPr>
          </a:p>
          <a:p>
            <a:pPr lvl="1"/>
            <a:r>
              <a:rPr lang="en-IN" sz="2000" dirty="0" smtClean="0">
                <a:solidFill>
                  <a:srgbClr val="C00000"/>
                </a:solidFill>
              </a:rPr>
              <a:t>No </a:t>
            </a:r>
            <a:r>
              <a:rPr lang="en-IN" sz="2000" dirty="0" err="1" smtClean="0">
                <a:solidFill>
                  <a:srgbClr val="C00000"/>
                </a:solidFill>
              </a:rPr>
              <a:t>pathognomonic</a:t>
            </a:r>
            <a:r>
              <a:rPr lang="en-IN" sz="2000" dirty="0" smtClean="0">
                <a:solidFill>
                  <a:srgbClr val="C00000"/>
                </a:solidFill>
              </a:rPr>
              <a:t> findings in PPCM</a:t>
            </a:r>
          </a:p>
          <a:p>
            <a:pPr lvl="1"/>
            <a:r>
              <a:rPr lang="en-IN" sz="2000" dirty="0" smtClean="0"/>
              <a:t>Inherent risk in performing a biopsy of a dilated RV</a:t>
            </a:r>
          </a:p>
          <a:p>
            <a:pPr lvl="1">
              <a:buNone/>
            </a:pPr>
            <a:r>
              <a:rPr lang="en-IN" sz="2000" dirty="0" smtClean="0"/>
              <a:t> </a:t>
            </a:r>
          </a:p>
          <a:p>
            <a:r>
              <a:rPr lang="en-IN" sz="2000" b="1" dirty="0" smtClean="0"/>
              <a:t>Viral and bacterial studies</a:t>
            </a:r>
            <a:r>
              <a:rPr lang="en-IN" sz="2000" dirty="0" smtClean="0"/>
              <a:t>  </a:t>
            </a:r>
          </a:p>
          <a:p>
            <a:pPr lvl="1"/>
            <a:r>
              <a:rPr lang="en-IN" sz="2000" dirty="0" smtClean="0"/>
              <a:t>Role is unclear</a:t>
            </a:r>
          </a:p>
          <a:p>
            <a:pPr lvl="1"/>
            <a:r>
              <a:rPr lang="en-IN" sz="2000" dirty="0" smtClean="0"/>
              <a:t>Results </a:t>
            </a:r>
            <a:r>
              <a:rPr lang="en-IN" sz="2000" dirty="0" smtClean="0">
                <a:solidFill>
                  <a:srgbClr val="C00000"/>
                </a:solidFill>
              </a:rPr>
              <a:t>nonspecific</a:t>
            </a:r>
          </a:p>
          <a:p>
            <a:pPr lvl="1"/>
            <a:r>
              <a:rPr lang="en-IN" sz="2000" dirty="0" smtClean="0"/>
              <a:t>Limited prognostic value in patients with </a:t>
            </a:r>
            <a:r>
              <a:rPr lang="en-IN" sz="2000" dirty="0" err="1" smtClean="0"/>
              <a:t>myocarditis</a:t>
            </a:r>
            <a:endParaRPr lang="en-IN" sz="2000" dirty="0" smtClean="0"/>
          </a:p>
          <a:p>
            <a:endParaRPr lang="en-IN" sz="2000" dirty="0" smtClean="0"/>
          </a:p>
          <a:p>
            <a:endParaRPr lang="en-IN" sz="2000" dirty="0"/>
          </a:p>
        </p:txBody>
      </p:sp>
      <p:sp>
        <p:nvSpPr>
          <p:cNvPr id="8" name="Rectangle 7"/>
          <p:cNvSpPr/>
          <p:nvPr/>
        </p:nvSpPr>
        <p:spPr>
          <a:xfrm>
            <a:off x="0" y="188640"/>
            <a:ext cx="9144000" cy="64807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323528" y="548680"/>
            <a:ext cx="8568952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dirty="0" err="1" smtClean="0"/>
              <a:t>Peripartum</a:t>
            </a:r>
            <a:r>
              <a:rPr lang="en-US" sz="2800" dirty="0" smtClean="0"/>
              <a:t> </a:t>
            </a:r>
            <a:r>
              <a:rPr lang="en-US" sz="2800" dirty="0" err="1" smtClean="0"/>
              <a:t>cardiomyopathy</a:t>
            </a:r>
            <a:r>
              <a:rPr lang="en-US" sz="2800" dirty="0" smtClean="0"/>
              <a:t> – Differential diagnosis</a:t>
            </a:r>
            <a:endParaRPr lang="en-IN" sz="2800" dirty="0" smtClean="0"/>
          </a:p>
          <a:p>
            <a:pPr>
              <a:buNone/>
            </a:pPr>
            <a:endParaRPr lang="en-IN" sz="2000" b="1" dirty="0" smtClean="0"/>
          </a:p>
          <a:p>
            <a:pPr>
              <a:buNone/>
            </a:pPr>
            <a:endParaRPr lang="en-IN" sz="2000" b="1" dirty="0" smtClean="0"/>
          </a:p>
          <a:p>
            <a:pPr>
              <a:buNone/>
            </a:pPr>
            <a:r>
              <a:rPr lang="en-IN" sz="2000" b="1" dirty="0" smtClean="0"/>
              <a:t>Differential diagnosis</a:t>
            </a:r>
            <a:r>
              <a:rPr lang="en-IN" sz="2000" dirty="0" smtClean="0"/>
              <a:t> </a:t>
            </a:r>
          </a:p>
          <a:p>
            <a:pPr>
              <a:buNone/>
            </a:pPr>
            <a:endParaRPr lang="en-IN" sz="2000" dirty="0" smtClean="0"/>
          </a:p>
          <a:p>
            <a:r>
              <a:rPr lang="en-IN" sz="2000" dirty="0" smtClean="0"/>
              <a:t>PPCM -- Diagnosis of exclusion</a:t>
            </a:r>
          </a:p>
          <a:p>
            <a:r>
              <a:rPr lang="en-IN" sz="2000" dirty="0" smtClean="0"/>
              <a:t>DDs: </a:t>
            </a:r>
          </a:p>
          <a:p>
            <a:pPr lvl="1"/>
            <a:r>
              <a:rPr lang="en-IN" sz="2000" dirty="0" smtClean="0"/>
              <a:t>Pre-existing idiopathic DCM unmasked by pregnancy </a:t>
            </a:r>
          </a:p>
          <a:p>
            <a:pPr lvl="1"/>
            <a:r>
              <a:rPr lang="en-IN" sz="2000" dirty="0" smtClean="0"/>
              <a:t>Pre-existing familial DCM unmasked by pregnancy</a:t>
            </a:r>
          </a:p>
          <a:p>
            <a:pPr lvl="1"/>
            <a:r>
              <a:rPr lang="en-IN" sz="2000" dirty="0" smtClean="0"/>
              <a:t>HIV/AIDS </a:t>
            </a:r>
            <a:r>
              <a:rPr lang="en-IN" sz="2000" dirty="0" err="1" smtClean="0"/>
              <a:t>cardiomyopathy</a:t>
            </a:r>
            <a:endParaRPr lang="en-IN" sz="2000" dirty="0" smtClean="0"/>
          </a:p>
          <a:p>
            <a:pPr lvl="1"/>
            <a:r>
              <a:rPr lang="en-IN" sz="2000" dirty="0" smtClean="0"/>
              <a:t>Pre-existing </a:t>
            </a:r>
            <a:r>
              <a:rPr lang="en-IN" sz="2000" dirty="0" err="1" smtClean="0"/>
              <a:t>valvular</a:t>
            </a:r>
            <a:r>
              <a:rPr lang="en-IN" sz="2000" dirty="0" smtClean="0"/>
              <a:t> heart disease unmasked by pregnancy</a:t>
            </a:r>
          </a:p>
          <a:p>
            <a:pPr lvl="1"/>
            <a:r>
              <a:rPr lang="en-IN" sz="2000" dirty="0" smtClean="0"/>
              <a:t>Hypertensive heart disease</a:t>
            </a:r>
          </a:p>
          <a:p>
            <a:pPr lvl="1"/>
            <a:r>
              <a:rPr lang="en-IN" sz="2000" dirty="0" smtClean="0"/>
              <a:t>Pre-existing unrecognized CHD</a:t>
            </a:r>
          </a:p>
          <a:p>
            <a:pPr lvl="1"/>
            <a:r>
              <a:rPr lang="en-IN" sz="2000" dirty="0" smtClean="0"/>
              <a:t>Pregnancy-associated MI</a:t>
            </a:r>
          </a:p>
          <a:p>
            <a:pPr lvl="1"/>
            <a:r>
              <a:rPr lang="en-IN" sz="2000" dirty="0" smtClean="0"/>
              <a:t>Pulmonary embolus </a:t>
            </a:r>
          </a:p>
          <a:p>
            <a:pPr lvl="1"/>
            <a:endParaRPr lang="en-IN" sz="1400" dirty="0" smtClean="0"/>
          </a:p>
          <a:p>
            <a:pPr>
              <a:buNone/>
            </a:pPr>
            <a:r>
              <a:rPr lang="en-IN" sz="2000" i="1" dirty="0" smtClean="0"/>
              <a:t>As mentioned in </a:t>
            </a:r>
            <a:r>
              <a:rPr lang="en-IN" sz="2000" i="1" dirty="0" smtClean="0">
                <a:solidFill>
                  <a:srgbClr val="C00000"/>
                </a:solidFill>
              </a:rPr>
              <a:t>2010 European Society of Cardiology (ESC) working group statement on </a:t>
            </a:r>
            <a:r>
              <a:rPr lang="en-IN" sz="2000" i="1" dirty="0" err="1" smtClean="0">
                <a:solidFill>
                  <a:srgbClr val="C00000"/>
                </a:solidFill>
              </a:rPr>
              <a:t>peripartum</a:t>
            </a:r>
            <a:r>
              <a:rPr lang="en-IN" sz="2000" i="1" dirty="0" smtClean="0">
                <a:solidFill>
                  <a:srgbClr val="C00000"/>
                </a:solidFill>
              </a:rPr>
              <a:t> </a:t>
            </a:r>
            <a:r>
              <a:rPr lang="en-IN" sz="2000" i="1" dirty="0" err="1" smtClean="0">
                <a:solidFill>
                  <a:srgbClr val="C00000"/>
                </a:solidFill>
              </a:rPr>
              <a:t>cardiomyopathy</a:t>
            </a:r>
            <a:endParaRPr lang="en-IN" sz="2000" i="1" dirty="0" smtClean="0">
              <a:solidFill>
                <a:srgbClr val="C00000"/>
              </a:solidFill>
            </a:endParaRP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Peripartum</a:t>
            </a:r>
            <a:r>
              <a:rPr lang="en-US" sz="3200" dirty="0" smtClean="0"/>
              <a:t> </a:t>
            </a:r>
            <a:r>
              <a:rPr lang="en-US" sz="3200" dirty="0" err="1" smtClean="0"/>
              <a:t>cardiomyopathy</a:t>
            </a:r>
            <a:r>
              <a:rPr lang="en-US" sz="3200" dirty="0" smtClean="0"/>
              <a:t> – Evaluation 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IN" b="1" dirty="0" smtClean="0"/>
              <a:t>Measurement of BNP</a:t>
            </a:r>
          </a:p>
          <a:p>
            <a:pPr>
              <a:buNone/>
            </a:pPr>
            <a:endParaRPr lang="en-IN" dirty="0" smtClean="0"/>
          </a:p>
          <a:p>
            <a:r>
              <a:rPr lang="en-IN" dirty="0" smtClean="0"/>
              <a:t>Serial BNP levels may predict HF in at risk patients during pregnancy</a:t>
            </a:r>
          </a:p>
          <a:p>
            <a:endParaRPr lang="en-IN" sz="1600" dirty="0" smtClean="0"/>
          </a:p>
          <a:p>
            <a:r>
              <a:rPr lang="en-IN" dirty="0" smtClean="0"/>
              <a:t>BNP levels in healthy women increase </a:t>
            </a:r>
            <a:r>
              <a:rPr lang="en-IN" dirty="0" smtClean="0">
                <a:solidFill>
                  <a:srgbClr val="C00000"/>
                </a:solidFill>
              </a:rPr>
              <a:t>two-fold</a:t>
            </a:r>
            <a:r>
              <a:rPr lang="en-IN" dirty="0" smtClean="0"/>
              <a:t> during pregnancy          </a:t>
            </a:r>
            <a:r>
              <a:rPr lang="en-IN" sz="2900" dirty="0" smtClean="0"/>
              <a:t>(lower than that observed in HF)</a:t>
            </a:r>
          </a:p>
          <a:p>
            <a:endParaRPr lang="en-IN" sz="1800" dirty="0" smtClean="0"/>
          </a:p>
          <a:p>
            <a:r>
              <a:rPr lang="en-IN" dirty="0" smtClean="0"/>
              <a:t>A prospective study from Toronto evaluated BNP levels</a:t>
            </a:r>
          </a:p>
          <a:p>
            <a:pPr lvl="1"/>
            <a:r>
              <a:rPr lang="en-IN" dirty="0" smtClean="0"/>
              <a:t>66 women with pregnancy and HD and 12 healthy women</a:t>
            </a:r>
          </a:p>
          <a:p>
            <a:r>
              <a:rPr lang="en-IN" dirty="0" smtClean="0"/>
              <a:t>Those with heart disease had significantly higher BNP levels (median </a:t>
            </a:r>
            <a:r>
              <a:rPr lang="en-IN" dirty="0" smtClean="0">
                <a:solidFill>
                  <a:srgbClr val="C00000"/>
                </a:solidFill>
              </a:rPr>
              <a:t>79 </a:t>
            </a:r>
            <a:r>
              <a:rPr lang="en-IN" dirty="0" err="1" smtClean="0">
                <a:solidFill>
                  <a:srgbClr val="C00000"/>
                </a:solidFill>
              </a:rPr>
              <a:t>vs</a:t>
            </a:r>
            <a:r>
              <a:rPr lang="en-IN" dirty="0" smtClean="0">
                <a:solidFill>
                  <a:srgbClr val="C00000"/>
                </a:solidFill>
              </a:rPr>
              <a:t> 35 pg/ml</a:t>
            </a:r>
            <a:r>
              <a:rPr lang="en-IN" dirty="0" smtClean="0"/>
              <a:t>) </a:t>
            </a:r>
          </a:p>
          <a:p>
            <a:endParaRPr lang="en-IN" sz="1600" dirty="0" smtClean="0"/>
          </a:p>
          <a:p>
            <a:r>
              <a:rPr lang="en-IN" dirty="0" smtClean="0"/>
              <a:t>A BNP</a:t>
            </a:r>
            <a:r>
              <a:rPr lang="en-IN" dirty="0" smtClean="0">
                <a:solidFill>
                  <a:srgbClr val="C00000"/>
                </a:solidFill>
              </a:rPr>
              <a:t> &gt;100 pg/ml </a:t>
            </a:r>
            <a:r>
              <a:rPr lang="en-IN" dirty="0" smtClean="0"/>
              <a:t>was measured in all 8 women with an adverse maternal cardiac event during pregnancy </a:t>
            </a:r>
          </a:p>
          <a:p>
            <a:endParaRPr lang="en-IN" sz="1600" dirty="0" smtClean="0"/>
          </a:p>
          <a:p>
            <a:r>
              <a:rPr lang="en-IN" dirty="0" smtClean="0"/>
              <a:t>In seven of these women the BNP &gt;100 pg/ml was obtained prior to or at the time of </a:t>
            </a:r>
            <a:r>
              <a:rPr lang="en-IN" dirty="0" err="1" smtClean="0"/>
              <a:t>decompensation</a:t>
            </a:r>
            <a:endParaRPr lang="en-IN" dirty="0" smtClean="0"/>
          </a:p>
          <a:p>
            <a:pPr>
              <a:buNone/>
            </a:pPr>
            <a:r>
              <a:rPr lang="en-IN" dirty="0" smtClean="0"/>
              <a:t/>
            </a:r>
            <a:br>
              <a:rPr lang="en-IN" dirty="0" smtClean="0"/>
            </a:br>
            <a:r>
              <a:rPr lang="en-IN" sz="2600" dirty="0" err="1" smtClean="0">
                <a:solidFill>
                  <a:srgbClr val="C00000"/>
                </a:solidFill>
              </a:rPr>
              <a:t>Tanous</a:t>
            </a:r>
            <a:r>
              <a:rPr lang="en-IN" sz="2600" dirty="0" smtClean="0">
                <a:solidFill>
                  <a:srgbClr val="C00000"/>
                </a:solidFill>
              </a:rPr>
              <a:t> D et al. B-type </a:t>
            </a:r>
            <a:r>
              <a:rPr lang="en-IN" sz="2600" dirty="0" err="1" smtClean="0">
                <a:solidFill>
                  <a:srgbClr val="C00000"/>
                </a:solidFill>
              </a:rPr>
              <a:t>natriuretic</a:t>
            </a:r>
            <a:r>
              <a:rPr lang="en-IN" sz="2600" dirty="0" smtClean="0">
                <a:solidFill>
                  <a:srgbClr val="C00000"/>
                </a:solidFill>
              </a:rPr>
              <a:t> peptide in pregnant women with heart disease. J Am </a:t>
            </a:r>
            <a:r>
              <a:rPr lang="en-IN" sz="2600" dirty="0" err="1" smtClean="0">
                <a:solidFill>
                  <a:srgbClr val="C00000"/>
                </a:solidFill>
              </a:rPr>
              <a:t>Coll</a:t>
            </a:r>
            <a:r>
              <a:rPr lang="en-IN" sz="2600" dirty="0" smtClean="0">
                <a:solidFill>
                  <a:srgbClr val="C00000"/>
                </a:solidFill>
              </a:rPr>
              <a:t> </a:t>
            </a:r>
            <a:r>
              <a:rPr lang="en-IN" sz="2600" dirty="0" err="1" smtClean="0">
                <a:solidFill>
                  <a:srgbClr val="C00000"/>
                </a:solidFill>
              </a:rPr>
              <a:t>Cardiol</a:t>
            </a:r>
            <a:r>
              <a:rPr lang="en-IN" sz="2600" dirty="0" smtClean="0">
                <a:solidFill>
                  <a:srgbClr val="C00000"/>
                </a:solidFill>
              </a:rPr>
              <a:t> 2010</a:t>
            </a:r>
            <a:endParaRPr lang="en-IN" dirty="0" smtClean="0">
              <a:solidFill>
                <a:srgbClr val="C00000"/>
              </a:solidFill>
            </a:endParaRP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Peripartum</a:t>
            </a:r>
            <a:r>
              <a:rPr lang="en-US" sz="3200" dirty="0" smtClean="0"/>
              <a:t> </a:t>
            </a:r>
            <a:r>
              <a:rPr lang="en-US" sz="3200" dirty="0" err="1" smtClean="0"/>
              <a:t>cardiomyopathy</a:t>
            </a:r>
            <a:r>
              <a:rPr lang="en-US" sz="3200" dirty="0" smtClean="0"/>
              <a:t> - Treatment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5172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000" b="1" dirty="0" smtClean="0"/>
              <a:t>Treatment</a:t>
            </a:r>
            <a:r>
              <a:rPr lang="en-IN" sz="2000" dirty="0" smtClean="0"/>
              <a:t>  </a:t>
            </a:r>
          </a:p>
          <a:p>
            <a:r>
              <a:rPr lang="en-IN" sz="2000" dirty="0" smtClean="0"/>
              <a:t>Largely similar to that for other types of HF </a:t>
            </a:r>
          </a:p>
          <a:p>
            <a:r>
              <a:rPr lang="en-IN" sz="2000" dirty="0" smtClean="0"/>
              <a:t>Additional therapeutic issues include </a:t>
            </a:r>
            <a:r>
              <a:rPr lang="en-IN" sz="2000" dirty="0" smtClean="0">
                <a:solidFill>
                  <a:srgbClr val="C00000"/>
                </a:solidFill>
              </a:rPr>
              <a:t>anticoagulation and arrhythmia management </a:t>
            </a:r>
          </a:p>
          <a:p>
            <a:r>
              <a:rPr lang="en-IN" sz="2000" dirty="0" err="1" smtClean="0"/>
              <a:t>Immunosuppression</a:t>
            </a:r>
            <a:r>
              <a:rPr lang="en-IN" sz="2000" dirty="0" smtClean="0"/>
              <a:t> and immune globulin therapy </a:t>
            </a:r>
          </a:p>
          <a:p>
            <a:pPr lvl="1"/>
            <a:r>
              <a:rPr lang="en-IN" sz="1600" dirty="0" smtClean="0"/>
              <a:t>Evaluated; Role is not established</a:t>
            </a:r>
          </a:p>
          <a:p>
            <a:pPr>
              <a:buNone/>
            </a:pPr>
            <a:r>
              <a:rPr lang="en-IN" sz="2000" b="1" dirty="0" smtClean="0"/>
              <a:t>Arrhythmia management</a:t>
            </a:r>
            <a:r>
              <a:rPr lang="en-IN" sz="2000" dirty="0" smtClean="0"/>
              <a:t> </a:t>
            </a:r>
          </a:p>
          <a:p>
            <a:r>
              <a:rPr lang="en-IN" sz="2000" dirty="0" smtClean="0">
                <a:solidFill>
                  <a:srgbClr val="C00000"/>
                </a:solidFill>
              </a:rPr>
              <a:t>AF</a:t>
            </a:r>
            <a:r>
              <a:rPr lang="en-IN" sz="2000" dirty="0" smtClean="0"/>
              <a:t> occurs occasionally in patients with PPCM </a:t>
            </a:r>
          </a:p>
          <a:p>
            <a:r>
              <a:rPr lang="en-IN" sz="2000" dirty="0" smtClean="0">
                <a:solidFill>
                  <a:srgbClr val="C00000"/>
                </a:solidFill>
              </a:rPr>
              <a:t>Sustained VT </a:t>
            </a:r>
            <a:r>
              <a:rPr lang="en-IN" sz="2000" dirty="0" smtClean="0"/>
              <a:t>has rarely been reported with PPCM</a:t>
            </a:r>
          </a:p>
          <a:p>
            <a:pPr>
              <a:buNone/>
            </a:pPr>
            <a:r>
              <a:rPr lang="en-IN" sz="2000" b="1" dirty="0" smtClean="0"/>
              <a:t>Anticoagulation</a:t>
            </a:r>
            <a:r>
              <a:rPr lang="en-IN" sz="2000" dirty="0" smtClean="0"/>
              <a:t>  </a:t>
            </a:r>
          </a:p>
          <a:p>
            <a:r>
              <a:rPr lang="en-IN" sz="2000" dirty="0" smtClean="0"/>
              <a:t>High risk for thrombus formation and </a:t>
            </a:r>
            <a:r>
              <a:rPr lang="en-IN" sz="2000" dirty="0" err="1" smtClean="0">
                <a:solidFill>
                  <a:srgbClr val="C00000"/>
                </a:solidFill>
              </a:rPr>
              <a:t>thromboembolism</a:t>
            </a:r>
            <a:r>
              <a:rPr lang="en-IN" sz="2000" dirty="0" smtClean="0"/>
              <a:t> </a:t>
            </a:r>
          </a:p>
          <a:p>
            <a:pPr lvl="2"/>
            <a:r>
              <a:rPr lang="en-IN" sz="2000" dirty="0" err="1" smtClean="0"/>
              <a:t>Hypercoagulable</a:t>
            </a:r>
            <a:r>
              <a:rPr lang="en-IN" sz="2000" dirty="0" smtClean="0"/>
              <a:t> state of pregnancy</a:t>
            </a:r>
          </a:p>
          <a:p>
            <a:pPr lvl="2"/>
            <a:r>
              <a:rPr lang="en-IN" sz="2000" dirty="0" smtClean="0"/>
              <a:t>Stasis of blood due to severe LV dysfunction</a:t>
            </a:r>
          </a:p>
          <a:p>
            <a:r>
              <a:rPr lang="en-IN" sz="2000" dirty="0" smtClean="0"/>
              <a:t>Use of anticoagulants should be considered particularly when there is severe LV dysfunction (</a:t>
            </a:r>
            <a:r>
              <a:rPr lang="en-IN" sz="2000" dirty="0" smtClean="0">
                <a:solidFill>
                  <a:srgbClr val="C00000"/>
                </a:solidFill>
              </a:rPr>
              <a:t>LVEF &lt;30 %</a:t>
            </a:r>
            <a:r>
              <a:rPr lang="en-IN" sz="2000" dirty="0" smtClean="0"/>
              <a:t>)</a:t>
            </a:r>
          </a:p>
          <a:p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endParaRPr lang="en-IN" sz="2000" dirty="0"/>
          </a:p>
        </p:txBody>
      </p:sp>
      <p:sp>
        <p:nvSpPr>
          <p:cNvPr id="4" name="Rectangle 3"/>
          <p:cNvSpPr/>
          <p:nvPr/>
        </p:nvSpPr>
        <p:spPr>
          <a:xfrm>
            <a:off x="251520" y="1124744"/>
            <a:ext cx="8892480" cy="57332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395536" y="1412776"/>
            <a:ext cx="874846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/>
              <a:t>Immunosuppressive agents</a:t>
            </a:r>
            <a:r>
              <a:rPr lang="en-IN" sz="2000" dirty="0" smtClean="0"/>
              <a:t> </a:t>
            </a:r>
          </a:p>
          <a:p>
            <a:endParaRPr lang="en-IN" sz="2000" dirty="0" smtClean="0"/>
          </a:p>
          <a:p>
            <a:pPr lvl="1"/>
            <a:r>
              <a:rPr lang="en-IN" sz="2000" dirty="0" smtClean="0"/>
              <a:t>Efficacy is unclear: Occasionally initiated in patients with PPCM and biopsy-proven </a:t>
            </a:r>
            <a:r>
              <a:rPr lang="en-IN" sz="2000" dirty="0" err="1" smtClean="0"/>
              <a:t>myocarditis</a:t>
            </a:r>
            <a:endParaRPr lang="en-IN" sz="2000" dirty="0" smtClean="0"/>
          </a:p>
          <a:p>
            <a:pPr lvl="1"/>
            <a:r>
              <a:rPr lang="en-IN" sz="2000" dirty="0" smtClean="0"/>
              <a:t>Empiric </a:t>
            </a:r>
            <a:r>
              <a:rPr lang="en-IN" sz="2000" dirty="0" err="1" smtClean="0"/>
              <a:t>immunosuppression</a:t>
            </a:r>
            <a:r>
              <a:rPr lang="en-IN" sz="2000" dirty="0" smtClean="0"/>
              <a:t> is not recommended </a:t>
            </a:r>
          </a:p>
          <a:p>
            <a:pPr lvl="1"/>
            <a:r>
              <a:rPr lang="en-IN" sz="2000" dirty="0" smtClean="0"/>
              <a:t>Significant side effects</a:t>
            </a:r>
          </a:p>
          <a:p>
            <a:pPr lvl="1"/>
            <a:endParaRPr lang="en-IN" sz="2000" dirty="0" smtClean="0"/>
          </a:p>
          <a:p>
            <a:r>
              <a:rPr lang="en-IN" sz="2000" b="1" dirty="0" smtClean="0"/>
              <a:t>Intravenous immune globulin</a:t>
            </a:r>
            <a:r>
              <a:rPr lang="en-IN" sz="2000" dirty="0" smtClean="0"/>
              <a:t> </a:t>
            </a:r>
          </a:p>
          <a:p>
            <a:endParaRPr lang="en-IN" sz="2000" dirty="0" smtClean="0"/>
          </a:p>
          <a:p>
            <a:pPr lvl="1"/>
            <a:r>
              <a:rPr lang="en-IN" sz="2000" dirty="0" smtClean="0"/>
              <a:t>No clear evidence of benefit</a:t>
            </a:r>
          </a:p>
          <a:p>
            <a:pPr lvl="1">
              <a:buNone/>
            </a:pPr>
            <a:r>
              <a:rPr lang="en-IN" sz="1600" i="1" dirty="0" err="1" smtClean="0">
                <a:solidFill>
                  <a:srgbClr val="C00000"/>
                </a:solidFill>
              </a:rPr>
              <a:t>Bozkurt</a:t>
            </a:r>
            <a:r>
              <a:rPr lang="en-IN" sz="1600" i="1" dirty="0" smtClean="0">
                <a:solidFill>
                  <a:srgbClr val="C00000"/>
                </a:solidFill>
              </a:rPr>
              <a:t> B et al. Intravenous immune globulin in the therapy of </a:t>
            </a:r>
            <a:r>
              <a:rPr lang="en-IN" sz="1600" i="1" dirty="0" err="1" smtClean="0">
                <a:solidFill>
                  <a:srgbClr val="C00000"/>
                </a:solidFill>
              </a:rPr>
              <a:t>peripartum</a:t>
            </a:r>
            <a:r>
              <a:rPr lang="en-IN" sz="1600" i="1" dirty="0" smtClean="0">
                <a:solidFill>
                  <a:srgbClr val="C00000"/>
                </a:solidFill>
              </a:rPr>
              <a:t> </a:t>
            </a:r>
            <a:r>
              <a:rPr lang="en-IN" sz="1600" i="1" dirty="0" err="1" smtClean="0">
                <a:solidFill>
                  <a:srgbClr val="C00000"/>
                </a:solidFill>
              </a:rPr>
              <a:t>cardiomyopathy</a:t>
            </a:r>
            <a:r>
              <a:rPr lang="en-IN" sz="1600" i="1" dirty="0" smtClean="0">
                <a:solidFill>
                  <a:srgbClr val="C00000"/>
                </a:solidFill>
              </a:rPr>
              <a:t>. J Am </a:t>
            </a:r>
            <a:r>
              <a:rPr lang="en-IN" sz="1600" i="1" dirty="0" err="1" smtClean="0">
                <a:solidFill>
                  <a:srgbClr val="C00000"/>
                </a:solidFill>
              </a:rPr>
              <a:t>Coll</a:t>
            </a:r>
            <a:r>
              <a:rPr lang="en-IN" sz="1600" i="1" dirty="0" smtClean="0">
                <a:solidFill>
                  <a:srgbClr val="C00000"/>
                </a:solidFill>
              </a:rPr>
              <a:t> </a:t>
            </a:r>
            <a:r>
              <a:rPr lang="en-IN" sz="1600" i="1" dirty="0" err="1" smtClean="0">
                <a:solidFill>
                  <a:srgbClr val="C00000"/>
                </a:solidFill>
              </a:rPr>
              <a:t>Cardiol</a:t>
            </a:r>
            <a:r>
              <a:rPr lang="en-IN" sz="1600" i="1" dirty="0" smtClean="0">
                <a:solidFill>
                  <a:srgbClr val="C00000"/>
                </a:solidFill>
              </a:rPr>
              <a:t> 1999</a:t>
            </a:r>
          </a:p>
          <a:p>
            <a:pPr lvl="1"/>
            <a:r>
              <a:rPr lang="en-IN" sz="2000" dirty="0" smtClean="0"/>
              <a:t>Retrospective study of  6 women treated with IVIG and 11 controls treated conventionally </a:t>
            </a:r>
          </a:p>
          <a:p>
            <a:pPr lvl="1"/>
            <a:r>
              <a:rPr lang="en-IN" sz="2000" dirty="0" smtClean="0"/>
              <a:t>After 6m follow-up</a:t>
            </a:r>
          </a:p>
          <a:p>
            <a:pPr lvl="2"/>
            <a:r>
              <a:rPr lang="en-IN" sz="2000" dirty="0" smtClean="0"/>
              <a:t>Absolute increase in LVEF : IVIG group  &gt; controls (</a:t>
            </a:r>
            <a:r>
              <a:rPr lang="en-IN" sz="2000" dirty="0" smtClean="0">
                <a:solidFill>
                  <a:srgbClr val="C00000"/>
                </a:solidFill>
              </a:rPr>
              <a:t>26 Vs 13%</a:t>
            </a:r>
            <a:r>
              <a:rPr lang="en-IN" sz="2000" dirty="0" smtClean="0"/>
              <a:t>)</a:t>
            </a:r>
            <a:endParaRPr lang="en-IN" sz="2000" dirty="0" smtClean="0">
              <a:solidFill>
                <a:srgbClr val="C00000"/>
              </a:solidFill>
            </a:endParaRPr>
          </a:p>
          <a:p>
            <a:endParaRPr lang="en-IN" sz="20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Peripartum</a:t>
            </a:r>
            <a:r>
              <a:rPr lang="en-US" sz="3200" dirty="0" smtClean="0"/>
              <a:t> </a:t>
            </a:r>
            <a:r>
              <a:rPr lang="en-US" sz="3200" dirty="0" err="1" smtClean="0"/>
              <a:t>cardiomyopathy</a:t>
            </a:r>
            <a:r>
              <a:rPr lang="en-US" sz="3200" dirty="0" smtClean="0"/>
              <a:t> – Treatment</a:t>
            </a:r>
            <a:br>
              <a:rPr lang="en-US" sz="3200" dirty="0" smtClean="0"/>
            </a:br>
            <a:r>
              <a:rPr lang="en-US" sz="3200" dirty="0" err="1" smtClean="0"/>
              <a:t>Bromocriptine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 tIns="36000">
            <a:normAutofit/>
          </a:bodyPr>
          <a:lstStyle/>
          <a:p>
            <a:pPr>
              <a:buNone/>
            </a:pPr>
            <a:r>
              <a:rPr lang="en-IN" sz="1800" i="1" dirty="0" smtClean="0"/>
              <a:t>	</a:t>
            </a:r>
            <a:r>
              <a:rPr lang="en-IN" sz="1800" i="1" dirty="0" err="1" smtClean="0">
                <a:solidFill>
                  <a:srgbClr val="C00000"/>
                </a:solidFill>
              </a:rPr>
              <a:t>Sliwa</a:t>
            </a:r>
            <a:r>
              <a:rPr lang="en-IN" sz="1800" i="1" dirty="0" smtClean="0">
                <a:solidFill>
                  <a:srgbClr val="C00000"/>
                </a:solidFill>
              </a:rPr>
              <a:t> K et al. Evaluation of </a:t>
            </a:r>
            <a:r>
              <a:rPr lang="en-IN" sz="1800" i="1" dirty="0" err="1" smtClean="0">
                <a:solidFill>
                  <a:srgbClr val="C00000"/>
                </a:solidFill>
              </a:rPr>
              <a:t>bromocriptine</a:t>
            </a:r>
            <a:r>
              <a:rPr lang="en-IN" sz="1800" i="1" dirty="0" smtClean="0">
                <a:solidFill>
                  <a:srgbClr val="C00000"/>
                </a:solidFill>
              </a:rPr>
              <a:t> in the treatment of acute severe </a:t>
            </a:r>
            <a:r>
              <a:rPr lang="en-IN" sz="1800" i="1" dirty="0" err="1" smtClean="0">
                <a:solidFill>
                  <a:srgbClr val="C00000"/>
                </a:solidFill>
              </a:rPr>
              <a:t>peripartum</a:t>
            </a:r>
            <a:r>
              <a:rPr lang="en-IN" sz="1800" i="1" dirty="0" smtClean="0">
                <a:solidFill>
                  <a:srgbClr val="C00000"/>
                </a:solidFill>
              </a:rPr>
              <a:t> </a:t>
            </a:r>
            <a:r>
              <a:rPr lang="en-IN" sz="1800" i="1" dirty="0" err="1" smtClean="0">
                <a:solidFill>
                  <a:srgbClr val="C00000"/>
                </a:solidFill>
              </a:rPr>
              <a:t>cardiomyopathy</a:t>
            </a:r>
            <a:r>
              <a:rPr lang="en-IN" sz="1800" i="1" dirty="0" smtClean="0">
                <a:solidFill>
                  <a:srgbClr val="C00000"/>
                </a:solidFill>
              </a:rPr>
              <a:t>: a proof-of-concept pilot study. Circulation 2010</a:t>
            </a:r>
          </a:p>
          <a:p>
            <a:endParaRPr lang="en-US" sz="1800" i="1" dirty="0" smtClean="0"/>
          </a:p>
          <a:p>
            <a:pPr>
              <a:buNone/>
            </a:pPr>
            <a:r>
              <a:rPr lang="en-US" sz="2400" dirty="0" smtClean="0"/>
              <a:t>                 24 women (newly diagnosed PPCM) from </a:t>
            </a:r>
            <a:r>
              <a:rPr lang="en-US" sz="2400" dirty="0" err="1" smtClean="0"/>
              <a:t>S.Africa</a:t>
            </a: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                                  </a:t>
            </a:r>
            <a:r>
              <a:rPr lang="en-US" sz="1800" dirty="0" smtClean="0"/>
              <a:t> 10                                                           10</a:t>
            </a:r>
          </a:p>
          <a:p>
            <a:pPr>
              <a:buNone/>
            </a:pPr>
            <a:r>
              <a:rPr lang="en-US" sz="1800" dirty="0" smtClean="0"/>
              <a:t>                         (</a:t>
            </a:r>
            <a:r>
              <a:rPr lang="en-US" sz="1800" dirty="0" err="1" smtClean="0"/>
              <a:t>Bromocriptine+standard</a:t>
            </a:r>
            <a:r>
              <a:rPr lang="en-US" sz="1800" dirty="0" smtClean="0"/>
              <a:t> care)                     (standard care alone)</a:t>
            </a:r>
          </a:p>
          <a:p>
            <a:pPr>
              <a:buNone/>
            </a:pPr>
            <a:r>
              <a:rPr lang="en-US" sz="1600" dirty="0" smtClean="0"/>
              <a:t>                             (2.5 mg BD 2wks f/b 2.5 mg OD 6wks</a:t>
            </a:r>
            <a:r>
              <a:rPr lang="en-US" sz="1800" dirty="0" smtClean="0"/>
              <a:t>)</a:t>
            </a:r>
            <a:endParaRPr lang="en-IN" sz="1800" dirty="0" smtClean="0"/>
          </a:p>
          <a:p>
            <a:pPr>
              <a:buNone/>
            </a:pPr>
            <a:r>
              <a:rPr lang="en-US" sz="1800" dirty="0" smtClean="0"/>
              <a:t>At 6 months</a:t>
            </a:r>
            <a:endParaRPr lang="en-IN" sz="1800" dirty="0" smtClean="0"/>
          </a:p>
          <a:p>
            <a:r>
              <a:rPr lang="en-IN" sz="1800" dirty="0" smtClean="0"/>
              <a:t>LVEF                       27 to 58%                                                          27 to 36%</a:t>
            </a:r>
          </a:p>
          <a:p>
            <a:r>
              <a:rPr lang="en-US" sz="1800" dirty="0" smtClean="0"/>
              <a:t>Mortality                      1                                                                        4</a:t>
            </a:r>
          </a:p>
          <a:p>
            <a:r>
              <a:rPr lang="en-IN" sz="1800" dirty="0" smtClean="0"/>
              <a:t>Composite of   </a:t>
            </a:r>
          </a:p>
          <a:p>
            <a:pPr lvl="1"/>
            <a:r>
              <a:rPr lang="en-IN" sz="1400" dirty="0" smtClean="0"/>
              <a:t>Death                               </a:t>
            </a:r>
            <a:r>
              <a:rPr lang="en-IN" sz="1800" dirty="0" smtClean="0"/>
              <a:t>1</a:t>
            </a:r>
            <a:r>
              <a:rPr lang="en-IN" sz="1400" dirty="0" smtClean="0"/>
              <a:t>                                                                                               </a:t>
            </a:r>
            <a:r>
              <a:rPr lang="en-IN" sz="1800" dirty="0" smtClean="0"/>
              <a:t>8</a:t>
            </a:r>
            <a:endParaRPr lang="en-IN" sz="1400" dirty="0" smtClean="0"/>
          </a:p>
          <a:p>
            <a:pPr lvl="1"/>
            <a:r>
              <a:rPr lang="en-IN" sz="1400" dirty="0" smtClean="0"/>
              <a:t>NYHA III or IV  </a:t>
            </a:r>
          </a:p>
          <a:p>
            <a:pPr lvl="1"/>
            <a:r>
              <a:rPr lang="en-IN" sz="1400" dirty="0" smtClean="0"/>
              <a:t>LVEF &lt;35%</a:t>
            </a:r>
            <a:endParaRPr lang="en-IN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3275856" y="2924944"/>
            <a:ext cx="1512168" cy="648072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788024" y="2924944"/>
            <a:ext cx="1584176" cy="648072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51520" y="836712"/>
            <a:ext cx="8892480" cy="5832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467544" y="1556792"/>
            <a:ext cx="885698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err="1" smtClean="0"/>
              <a:t>Bromocriptine</a:t>
            </a:r>
            <a:r>
              <a:rPr lang="en-IN" sz="2000" dirty="0" smtClean="0"/>
              <a:t> </a:t>
            </a:r>
          </a:p>
          <a:p>
            <a:endParaRPr lang="en-IN" sz="2000" dirty="0" smtClean="0"/>
          </a:p>
          <a:p>
            <a:pPr lvl="1"/>
            <a:r>
              <a:rPr lang="en-IN" sz="2000" dirty="0" smtClean="0"/>
              <a:t>Beneficial response: Several case reports and one small randomized study</a:t>
            </a:r>
          </a:p>
          <a:p>
            <a:pPr lvl="1"/>
            <a:endParaRPr lang="en-IN" sz="2000" dirty="0" smtClean="0"/>
          </a:p>
          <a:p>
            <a:pPr lvl="1"/>
            <a:r>
              <a:rPr lang="en-IN" sz="2000" dirty="0" smtClean="0"/>
              <a:t>Available data are</a:t>
            </a:r>
            <a:r>
              <a:rPr lang="en-IN" sz="2000" dirty="0" smtClean="0">
                <a:solidFill>
                  <a:srgbClr val="C00000"/>
                </a:solidFill>
              </a:rPr>
              <a:t> insufficient to recommend routine use </a:t>
            </a:r>
            <a:r>
              <a:rPr lang="en-IN" sz="2000" dirty="0" smtClean="0"/>
              <a:t>of </a:t>
            </a:r>
            <a:r>
              <a:rPr lang="en-IN" sz="2000" dirty="0" err="1" smtClean="0"/>
              <a:t>bromocriptine</a:t>
            </a:r>
            <a:r>
              <a:rPr lang="en-IN" sz="2000" dirty="0" smtClean="0"/>
              <a:t> treatment for PPCM</a:t>
            </a:r>
          </a:p>
          <a:p>
            <a:pPr lvl="1"/>
            <a:endParaRPr lang="en-IN" sz="2000" dirty="0" smtClean="0"/>
          </a:p>
          <a:p>
            <a:pPr lvl="1"/>
            <a:r>
              <a:rPr lang="en-IN" sz="2000" dirty="0" smtClean="0"/>
              <a:t>The drug stops the production of breast milk making </a:t>
            </a:r>
            <a:r>
              <a:rPr lang="en-IN" sz="2000" dirty="0" smtClean="0">
                <a:solidFill>
                  <a:srgbClr val="C00000"/>
                </a:solidFill>
              </a:rPr>
              <a:t>breastfeeding impossible</a:t>
            </a:r>
          </a:p>
          <a:p>
            <a:pPr lvl="1"/>
            <a:endParaRPr lang="en-IN" sz="2000" dirty="0" smtClean="0">
              <a:solidFill>
                <a:srgbClr val="C00000"/>
              </a:solidFill>
            </a:endParaRPr>
          </a:p>
          <a:p>
            <a:pPr lvl="1"/>
            <a:r>
              <a:rPr lang="en-IN" sz="2000" dirty="0" smtClean="0"/>
              <a:t>Insufficient evidence to establish the safety and efficacy </a:t>
            </a:r>
          </a:p>
          <a:p>
            <a:pPr lvl="1"/>
            <a:endParaRPr lang="en-IN" sz="2000" dirty="0" smtClean="0"/>
          </a:p>
          <a:p>
            <a:pPr lvl="1"/>
            <a:r>
              <a:rPr lang="en-IN" sz="2000" dirty="0" smtClean="0"/>
              <a:t>Larger trials are needed</a:t>
            </a:r>
          </a:p>
          <a:p>
            <a:endParaRPr lang="en-IN" sz="2000" dirty="0" smtClean="0"/>
          </a:p>
          <a:p>
            <a:endParaRPr lang="en-IN" dirty="0"/>
          </a:p>
        </p:txBody>
      </p:sp>
      <p:sp>
        <p:nvSpPr>
          <p:cNvPr id="9" name="Rectangle 8"/>
          <p:cNvSpPr/>
          <p:nvPr/>
        </p:nvSpPr>
        <p:spPr>
          <a:xfrm>
            <a:off x="0" y="836712"/>
            <a:ext cx="9144000" cy="56886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/>
          <p:cNvSpPr txBox="1"/>
          <p:nvPr/>
        </p:nvSpPr>
        <p:spPr>
          <a:xfrm>
            <a:off x="323528" y="980728"/>
            <a:ext cx="882047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2000" b="1" dirty="0" smtClean="0"/>
          </a:p>
          <a:p>
            <a:r>
              <a:rPr lang="en-IN" sz="2000" b="1" dirty="0" smtClean="0"/>
              <a:t>Heart transplantation</a:t>
            </a:r>
            <a:r>
              <a:rPr lang="en-IN" sz="2000" dirty="0" smtClean="0"/>
              <a:t> </a:t>
            </a:r>
          </a:p>
          <a:p>
            <a:endParaRPr lang="en-IN" sz="2000" dirty="0" smtClean="0"/>
          </a:p>
          <a:p>
            <a:pPr lvl="1"/>
            <a:r>
              <a:rPr lang="en-IN" sz="2000" dirty="0" smtClean="0"/>
              <a:t>The only acceptable treatment if conventional therapy is not successful</a:t>
            </a:r>
          </a:p>
          <a:p>
            <a:pPr lvl="1"/>
            <a:endParaRPr lang="en-IN" sz="2000" dirty="0" smtClean="0"/>
          </a:p>
          <a:p>
            <a:pPr lvl="1"/>
            <a:r>
              <a:rPr lang="en-IN" sz="2000" dirty="0" smtClean="0"/>
              <a:t>Studies in  early 90s : Transplantation was performed in up to </a:t>
            </a:r>
            <a:r>
              <a:rPr lang="en-IN" sz="2000" dirty="0" smtClean="0">
                <a:solidFill>
                  <a:srgbClr val="C00000"/>
                </a:solidFill>
              </a:rPr>
              <a:t>one-third</a:t>
            </a:r>
            <a:r>
              <a:rPr lang="en-IN" sz="2000" dirty="0" smtClean="0"/>
              <a:t> of cases</a:t>
            </a:r>
          </a:p>
          <a:p>
            <a:pPr lvl="1"/>
            <a:endParaRPr lang="en-IN" sz="2000" dirty="0" smtClean="0"/>
          </a:p>
          <a:p>
            <a:pPr lvl="1"/>
            <a:r>
              <a:rPr lang="en-IN" sz="2000" dirty="0" smtClean="0"/>
              <a:t>Transplantation was required in only  </a:t>
            </a:r>
            <a:r>
              <a:rPr lang="en-IN" sz="2000" dirty="0" smtClean="0">
                <a:solidFill>
                  <a:srgbClr val="C00000"/>
                </a:solidFill>
              </a:rPr>
              <a:t>4 - 7 %  </a:t>
            </a:r>
            <a:r>
              <a:rPr lang="en-IN" sz="2000" dirty="0" smtClean="0"/>
              <a:t>(2005)</a:t>
            </a:r>
          </a:p>
          <a:p>
            <a:pPr lvl="1"/>
            <a:endParaRPr lang="en-IN" sz="2000" dirty="0" smtClean="0"/>
          </a:p>
          <a:p>
            <a:pPr lvl="1"/>
            <a:r>
              <a:rPr lang="en-IN" sz="2000" dirty="0" smtClean="0"/>
              <a:t>Success rates : Good</a:t>
            </a:r>
          </a:p>
          <a:p>
            <a:pPr lvl="1"/>
            <a:endParaRPr lang="en-IN" sz="2000" dirty="0" smtClean="0"/>
          </a:p>
          <a:p>
            <a:pPr lvl="1"/>
            <a:r>
              <a:rPr lang="en-IN" sz="2000" dirty="0" smtClean="0"/>
              <a:t>Long-term survival and frequency of transplant-associated complications (compared to matched idiopathic DCM) – Variable</a:t>
            </a:r>
          </a:p>
          <a:p>
            <a:pPr lvl="1"/>
            <a:endParaRPr lang="en-IN" sz="2000" dirty="0" smtClean="0"/>
          </a:p>
          <a:p>
            <a:pPr lvl="1"/>
            <a:r>
              <a:rPr lang="en-IN" sz="2000" dirty="0" smtClean="0"/>
              <a:t>Subsequent pregnancy has been cautiously undertaken after successful heart transplantation for PPCM</a:t>
            </a:r>
          </a:p>
          <a:p>
            <a:endParaRPr lang="en-IN" sz="20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Heart disease in pregnancy - General principles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5257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IN" b="1" dirty="0" smtClean="0"/>
              <a:t>Assessing risk</a:t>
            </a:r>
            <a:endParaRPr lang="en-IN" dirty="0" smtClean="0"/>
          </a:p>
          <a:p>
            <a:pPr>
              <a:buNone/>
            </a:pPr>
            <a:r>
              <a:rPr lang="en-IN" b="1" dirty="0" smtClean="0"/>
              <a:t>Predictors of cardiac events</a:t>
            </a:r>
            <a:r>
              <a:rPr lang="en-IN" dirty="0" smtClean="0"/>
              <a:t>  </a:t>
            </a:r>
          </a:p>
          <a:p>
            <a:r>
              <a:rPr lang="en-IN" dirty="0" smtClean="0"/>
              <a:t>Severity of valve lesions</a:t>
            </a:r>
          </a:p>
          <a:p>
            <a:r>
              <a:rPr lang="en-IN" dirty="0" smtClean="0"/>
              <a:t>Degree of ventricular dysfunction</a:t>
            </a:r>
          </a:p>
          <a:p>
            <a:pPr>
              <a:buNone/>
            </a:pPr>
            <a:r>
              <a:rPr lang="en-IN" dirty="0" smtClean="0"/>
              <a:t>Cardiac evaluation: The history, physical examination, echocardiogram and ECG form the foundation of in all patients</a:t>
            </a:r>
          </a:p>
          <a:p>
            <a:pPr>
              <a:buNone/>
            </a:pPr>
            <a:endParaRPr lang="en-IN" sz="1600" dirty="0" smtClean="0"/>
          </a:p>
          <a:p>
            <a:pPr>
              <a:buNone/>
            </a:pPr>
            <a:r>
              <a:rPr lang="en-IN" sz="2900" dirty="0" smtClean="0">
                <a:solidFill>
                  <a:srgbClr val="C00000"/>
                </a:solidFill>
              </a:rPr>
              <a:t>	</a:t>
            </a:r>
            <a:r>
              <a:rPr lang="en-IN" sz="2900" dirty="0" err="1" smtClean="0">
                <a:solidFill>
                  <a:srgbClr val="C00000"/>
                </a:solidFill>
              </a:rPr>
              <a:t>Siu</a:t>
            </a:r>
            <a:r>
              <a:rPr lang="en-IN" sz="2900" dirty="0" smtClean="0">
                <a:solidFill>
                  <a:srgbClr val="C00000"/>
                </a:solidFill>
              </a:rPr>
              <a:t> SC et al. Risk and predictors for pregnancy-related complications in women with heart disease. Circulation 1997</a:t>
            </a:r>
          </a:p>
          <a:p>
            <a:pPr lvl="1"/>
            <a:r>
              <a:rPr lang="en-IN" dirty="0" smtClean="0"/>
              <a:t>Retrospective study </a:t>
            </a:r>
          </a:p>
          <a:p>
            <a:pPr lvl="1"/>
            <a:r>
              <a:rPr lang="en-IN" dirty="0" smtClean="0"/>
              <a:t>Analyzed outcomes of 221 women with heart disease who underwent 252 pregnancies (excluding miscarriages)</a:t>
            </a:r>
          </a:p>
          <a:p>
            <a:pPr lvl="1"/>
            <a:endParaRPr lang="en-IN" sz="1800" dirty="0" smtClean="0"/>
          </a:p>
          <a:p>
            <a:pPr>
              <a:buNone/>
            </a:pPr>
            <a:r>
              <a:rPr lang="en-IN" dirty="0" smtClean="0"/>
              <a:t>	The findings were then applied in a prospective study </a:t>
            </a:r>
            <a:endParaRPr lang="en-IN" sz="2900" dirty="0" smtClean="0"/>
          </a:p>
          <a:p>
            <a:pPr>
              <a:buNone/>
            </a:pPr>
            <a:r>
              <a:rPr lang="en-IN" sz="2900" dirty="0" smtClean="0">
                <a:solidFill>
                  <a:srgbClr val="C00000"/>
                </a:solidFill>
              </a:rPr>
              <a:t>	</a:t>
            </a:r>
            <a:r>
              <a:rPr lang="en-IN" sz="2900" dirty="0" err="1" smtClean="0">
                <a:solidFill>
                  <a:srgbClr val="C00000"/>
                </a:solidFill>
              </a:rPr>
              <a:t>Siu</a:t>
            </a:r>
            <a:r>
              <a:rPr lang="en-IN" sz="2900" dirty="0" smtClean="0">
                <a:solidFill>
                  <a:srgbClr val="C00000"/>
                </a:solidFill>
              </a:rPr>
              <a:t> SC et al. Prospective multicenter study of pregnancy outcomes in women with heart disease. Circulation 2001</a:t>
            </a:r>
          </a:p>
          <a:p>
            <a:pPr lvl="1"/>
            <a:r>
              <a:rPr lang="en-IN" dirty="0" smtClean="0"/>
              <a:t>562 women with cardiac disease or arrhythmias who had 617 pregnancies</a:t>
            </a: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Peripartum</a:t>
            </a:r>
            <a:r>
              <a:rPr lang="en-US" sz="3200" dirty="0" smtClean="0"/>
              <a:t> </a:t>
            </a:r>
            <a:r>
              <a:rPr lang="en-US" sz="3200" dirty="0" err="1" smtClean="0"/>
              <a:t>cardiomyopathy</a:t>
            </a:r>
            <a:r>
              <a:rPr lang="en-US" sz="3200" dirty="0" smtClean="0"/>
              <a:t> - management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2000" b="1" dirty="0" smtClean="0"/>
              <a:t>Delivery</a:t>
            </a:r>
            <a:r>
              <a:rPr lang="en-IN" sz="2000" dirty="0" smtClean="0"/>
              <a:t> </a:t>
            </a:r>
          </a:p>
          <a:p>
            <a:r>
              <a:rPr lang="en-IN" sz="2000" dirty="0" smtClean="0"/>
              <a:t> Timing and mode of delivery: Limited data</a:t>
            </a:r>
          </a:p>
          <a:p>
            <a:pPr lvl="1"/>
            <a:r>
              <a:rPr lang="en-IN" sz="1800" dirty="0" smtClean="0"/>
              <a:t>multidisciplinary approaches are often useful</a:t>
            </a:r>
          </a:p>
          <a:p>
            <a:r>
              <a:rPr lang="en-IN" sz="2000" dirty="0" smtClean="0"/>
              <a:t>PPCM with advanced HF</a:t>
            </a:r>
          </a:p>
          <a:p>
            <a:pPr lvl="1"/>
            <a:r>
              <a:rPr lang="en-IN" sz="1800" dirty="0" smtClean="0"/>
              <a:t>Prompt delivery for maternal cardiovascular indications</a:t>
            </a:r>
          </a:p>
          <a:p>
            <a:r>
              <a:rPr lang="en-IN" sz="2000" dirty="0" smtClean="0"/>
              <a:t>Early delivery is not required if the maternal and </a:t>
            </a:r>
            <a:r>
              <a:rPr lang="en-IN" sz="2000" dirty="0" err="1" smtClean="0"/>
              <a:t>fetal</a:t>
            </a:r>
            <a:r>
              <a:rPr lang="en-IN" sz="2000" dirty="0" smtClean="0"/>
              <a:t> conditions are stable (</a:t>
            </a:r>
            <a:r>
              <a:rPr lang="en-IN" sz="2000" dirty="0" smtClean="0">
                <a:solidFill>
                  <a:srgbClr val="C00000"/>
                </a:solidFill>
              </a:rPr>
              <a:t>The 2010 ESC working group statement</a:t>
            </a:r>
            <a:r>
              <a:rPr lang="en-IN" sz="2000" dirty="0" smtClean="0"/>
              <a:t>)</a:t>
            </a:r>
          </a:p>
          <a:p>
            <a:r>
              <a:rPr lang="en-IN" sz="2000" dirty="0" err="1" smtClean="0"/>
              <a:t>Cesarean</a:t>
            </a:r>
            <a:r>
              <a:rPr lang="en-IN" sz="2000" dirty="0" smtClean="0"/>
              <a:t> is generally reserved for obstetrical indications</a:t>
            </a:r>
          </a:p>
          <a:p>
            <a:pPr lvl="1"/>
            <a:r>
              <a:rPr lang="en-IN" sz="1800" dirty="0" smtClean="0"/>
              <a:t>Critically ill patients in need of </a:t>
            </a:r>
            <a:r>
              <a:rPr lang="en-IN" sz="1800" dirty="0" err="1" smtClean="0"/>
              <a:t>inotropic</a:t>
            </a:r>
            <a:r>
              <a:rPr lang="en-IN" sz="1800" dirty="0" smtClean="0"/>
              <a:t> therapy or mechanical support</a:t>
            </a:r>
          </a:p>
          <a:p>
            <a:pPr lvl="1"/>
            <a:endParaRPr lang="en-IN" sz="1800" dirty="0" smtClean="0"/>
          </a:p>
          <a:p>
            <a:pPr>
              <a:buNone/>
            </a:pPr>
            <a:r>
              <a:rPr lang="en-IN" sz="2000" b="1" dirty="0" smtClean="0"/>
              <a:t>Breastfeeding</a:t>
            </a:r>
            <a:r>
              <a:rPr lang="en-IN" sz="2000" dirty="0" smtClean="0"/>
              <a:t> </a:t>
            </a:r>
          </a:p>
          <a:p>
            <a:r>
              <a:rPr lang="en-IN" sz="2000" dirty="0" smtClean="0"/>
              <a:t>No clear data showing adverse cardiac effects from breast feeding</a:t>
            </a:r>
          </a:p>
          <a:p>
            <a:r>
              <a:rPr lang="en-IN" sz="2000" dirty="0" smtClean="0"/>
              <a:t>Breast feeding be avoided because of the potential effects of </a:t>
            </a:r>
            <a:r>
              <a:rPr lang="en-IN" sz="2000" dirty="0" err="1" smtClean="0"/>
              <a:t>prolactin</a:t>
            </a:r>
            <a:r>
              <a:rPr lang="en-IN" sz="2000" dirty="0" smtClean="0"/>
              <a:t> </a:t>
            </a:r>
            <a:r>
              <a:rPr lang="en-IN" sz="2000" dirty="0" err="1" smtClean="0"/>
              <a:t>subfragments</a:t>
            </a:r>
            <a:r>
              <a:rPr lang="en-IN" sz="2000" dirty="0" smtClean="0"/>
              <a:t> (</a:t>
            </a:r>
            <a:r>
              <a:rPr lang="en-IN" sz="2000" dirty="0" smtClean="0">
                <a:solidFill>
                  <a:srgbClr val="C00000"/>
                </a:solidFill>
              </a:rPr>
              <a:t>2010 ESC working group)</a:t>
            </a:r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Peripartum</a:t>
            </a:r>
            <a:r>
              <a:rPr lang="en-US" sz="3200" dirty="0" smtClean="0"/>
              <a:t> </a:t>
            </a:r>
            <a:r>
              <a:rPr lang="en-US" sz="3200" dirty="0" err="1" smtClean="0"/>
              <a:t>cardiomyopathy</a:t>
            </a:r>
            <a:r>
              <a:rPr lang="en-US" sz="3200" dirty="0" smtClean="0"/>
              <a:t> - prognosis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IN" sz="3600" b="1" dirty="0" smtClean="0"/>
              <a:t>Prognosis</a:t>
            </a:r>
            <a:r>
              <a:rPr lang="en-IN" sz="3600" dirty="0" smtClean="0"/>
              <a:t> </a:t>
            </a:r>
          </a:p>
          <a:p>
            <a:pPr>
              <a:buNone/>
            </a:pPr>
            <a:r>
              <a:rPr lang="en-IN" sz="3600" b="1" dirty="0" smtClean="0"/>
              <a:t>Maternal outcome</a:t>
            </a:r>
            <a:r>
              <a:rPr lang="en-IN" sz="3600" dirty="0" smtClean="0"/>
              <a:t> </a:t>
            </a:r>
          </a:p>
          <a:p>
            <a:r>
              <a:rPr lang="en-IN" sz="4200" dirty="0" smtClean="0"/>
              <a:t>The largest series of 123 cases of PPCM </a:t>
            </a:r>
          </a:p>
          <a:p>
            <a:pPr lvl="1"/>
            <a:r>
              <a:rPr lang="en-IN" sz="4200" dirty="0" smtClean="0"/>
              <a:t>Cardiac transplantation rate : </a:t>
            </a:r>
            <a:r>
              <a:rPr lang="en-IN" sz="4200" dirty="0" smtClean="0">
                <a:solidFill>
                  <a:srgbClr val="C00000"/>
                </a:solidFill>
              </a:rPr>
              <a:t>4% </a:t>
            </a:r>
          </a:p>
          <a:p>
            <a:pPr lvl="1"/>
            <a:r>
              <a:rPr lang="en-IN" sz="4200" dirty="0" smtClean="0"/>
              <a:t>Mortality rate : </a:t>
            </a:r>
            <a:r>
              <a:rPr lang="en-IN" sz="4200" dirty="0" smtClean="0">
                <a:solidFill>
                  <a:srgbClr val="C00000"/>
                </a:solidFill>
              </a:rPr>
              <a:t>10 %   </a:t>
            </a:r>
            <a:r>
              <a:rPr lang="en-IN" sz="4200" dirty="0" smtClean="0"/>
              <a:t>(mean follow-up of 2 yrs)</a:t>
            </a:r>
          </a:p>
          <a:p>
            <a:pPr lvl="1"/>
            <a:r>
              <a:rPr lang="en-IN" sz="4200" dirty="0" smtClean="0"/>
              <a:t>ICD – </a:t>
            </a:r>
            <a:r>
              <a:rPr lang="en-IN" sz="4200" dirty="0" smtClean="0">
                <a:solidFill>
                  <a:srgbClr val="C00000"/>
                </a:solidFill>
              </a:rPr>
              <a:t>3%</a:t>
            </a:r>
          </a:p>
          <a:p>
            <a:pPr lvl="1"/>
            <a:r>
              <a:rPr lang="en-IN" sz="4200" dirty="0" smtClean="0"/>
              <a:t>PPI – </a:t>
            </a:r>
            <a:r>
              <a:rPr lang="en-IN" sz="4200" dirty="0" smtClean="0">
                <a:solidFill>
                  <a:srgbClr val="C00000"/>
                </a:solidFill>
              </a:rPr>
              <a:t>2%</a:t>
            </a:r>
          </a:p>
          <a:p>
            <a:pPr lvl="1"/>
            <a:endParaRPr lang="en-IN" sz="4200" dirty="0" smtClean="0"/>
          </a:p>
          <a:p>
            <a:r>
              <a:rPr lang="en-IN" sz="4200" dirty="0" smtClean="0"/>
              <a:t> Among who did not die or require transplantation </a:t>
            </a:r>
          </a:p>
          <a:p>
            <a:pPr lvl="1"/>
            <a:r>
              <a:rPr lang="en-IN" sz="4200" dirty="0" smtClean="0"/>
              <a:t>Mean LVEF increased from 28% at diagnosis to </a:t>
            </a:r>
            <a:r>
              <a:rPr lang="en-IN" sz="4200" dirty="0" smtClean="0">
                <a:solidFill>
                  <a:srgbClr val="C00000"/>
                </a:solidFill>
              </a:rPr>
              <a:t>46 %</a:t>
            </a:r>
          </a:p>
          <a:p>
            <a:pPr lvl="1"/>
            <a:r>
              <a:rPr lang="en-IN" sz="4200" dirty="0" smtClean="0"/>
              <a:t> Recovery to an LVEF &gt; 50% occurred in </a:t>
            </a:r>
            <a:r>
              <a:rPr lang="en-IN" sz="4200" dirty="0" smtClean="0">
                <a:solidFill>
                  <a:srgbClr val="C00000"/>
                </a:solidFill>
              </a:rPr>
              <a:t>54% </a:t>
            </a:r>
            <a:r>
              <a:rPr lang="en-IN" sz="4200" dirty="0" smtClean="0"/>
              <a:t>of patients</a:t>
            </a:r>
          </a:p>
          <a:p>
            <a:pPr lvl="1"/>
            <a:r>
              <a:rPr lang="en-IN" sz="4200" dirty="0" smtClean="0"/>
              <a:t>Degree of recovery was greatest in those with a baseline </a:t>
            </a:r>
            <a:r>
              <a:rPr lang="en-IN" sz="4200" dirty="0" smtClean="0">
                <a:solidFill>
                  <a:srgbClr val="C00000"/>
                </a:solidFill>
              </a:rPr>
              <a:t>LVEF &gt;30%</a:t>
            </a:r>
          </a:p>
          <a:p>
            <a:pPr lvl="1"/>
            <a:r>
              <a:rPr lang="en-IN" sz="4200" dirty="0" smtClean="0"/>
              <a:t>Almost all of the recovery of LV function occurred by </a:t>
            </a:r>
            <a:r>
              <a:rPr lang="en-IN" sz="4200" dirty="0" smtClean="0">
                <a:solidFill>
                  <a:srgbClr val="C00000"/>
                </a:solidFill>
              </a:rPr>
              <a:t>6 months </a:t>
            </a:r>
            <a:r>
              <a:rPr lang="en-IN" sz="4200" dirty="0" smtClean="0"/>
              <a:t>after diagnosis</a:t>
            </a:r>
          </a:p>
          <a:p>
            <a:pPr lvl="1"/>
            <a:endParaRPr lang="en-IN" sz="2900" dirty="0" smtClean="0"/>
          </a:p>
          <a:p>
            <a:pPr>
              <a:buNone/>
            </a:pPr>
            <a:r>
              <a:rPr lang="en-IN" sz="3300" i="1" dirty="0" err="1" smtClean="0">
                <a:solidFill>
                  <a:srgbClr val="C00000"/>
                </a:solidFill>
              </a:rPr>
              <a:t>Elkayam</a:t>
            </a:r>
            <a:r>
              <a:rPr lang="en-IN" sz="3300" i="1" dirty="0" smtClean="0">
                <a:solidFill>
                  <a:srgbClr val="C00000"/>
                </a:solidFill>
              </a:rPr>
              <a:t> U et al. Pregnancy-associated </a:t>
            </a:r>
            <a:r>
              <a:rPr lang="en-IN" sz="3300" i="1" dirty="0" err="1" smtClean="0">
                <a:solidFill>
                  <a:srgbClr val="C00000"/>
                </a:solidFill>
              </a:rPr>
              <a:t>cardiomyopathy</a:t>
            </a:r>
            <a:r>
              <a:rPr lang="en-IN" sz="3300" i="1" dirty="0" smtClean="0">
                <a:solidFill>
                  <a:srgbClr val="C00000"/>
                </a:solidFill>
              </a:rPr>
              <a:t>: clinical characteristics and a comparison between early and late presentation. Circulation 2005</a:t>
            </a:r>
          </a:p>
          <a:p>
            <a:pPr lvl="1"/>
            <a:endParaRPr lang="en-IN" dirty="0" smtClean="0"/>
          </a:p>
          <a:p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395536" y="1268760"/>
            <a:ext cx="8424936" cy="446449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Content Placeholder 3" descr="20151101_215628.jpg"/>
          <p:cNvPicPr>
            <a:picLocks noChangeAspect="1"/>
          </p:cNvPicPr>
          <p:nvPr/>
        </p:nvPicPr>
        <p:blipFill>
          <a:blip r:embed="rId2" cstate="print"/>
          <a:srcRect l="13308" t="13458" r="15097" b="12821"/>
          <a:stretch>
            <a:fillRect/>
          </a:stretch>
        </p:blipFill>
        <p:spPr>
          <a:xfrm>
            <a:off x="1619672" y="1844824"/>
            <a:ext cx="5760640" cy="33123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87216" y="1412776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Outcomes in </a:t>
            </a:r>
            <a:r>
              <a:rPr lang="en-US" dirty="0" err="1" smtClean="0"/>
              <a:t>cardiomyopathy</a:t>
            </a:r>
            <a:r>
              <a:rPr lang="en-US" dirty="0" smtClean="0"/>
              <a:t> is related to etiology</a:t>
            </a:r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>
            <a:off x="0" y="1124744"/>
            <a:ext cx="9144000" cy="57332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323528" y="1268760"/>
            <a:ext cx="882047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000" dirty="0" smtClean="0"/>
              <a:t>Findings in other reports</a:t>
            </a:r>
          </a:p>
          <a:p>
            <a:r>
              <a:rPr lang="en-IN" sz="2000" dirty="0" smtClean="0"/>
              <a:t>Mortality rate : 6 % at 5 years </a:t>
            </a:r>
            <a:r>
              <a:rPr lang="en-IN" sz="1600" dirty="0" smtClean="0"/>
              <a:t>(</a:t>
            </a:r>
            <a:r>
              <a:rPr lang="en-IN" sz="1600" i="1" dirty="0" err="1" smtClean="0">
                <a:solidFill>
                  <a:srgbClr val="C00000"/>
                </a:solidFill>
              </a:rPr>
              <a:t>Felker</a:t>
            </a:r>
            <a:r>
              <a:rPr lang="en-IN" sz="1600" i="1" dirty="0" smtClean="0">
                <a:solidFill>
                  <a:srgbClr val="C00000"/>
                </a:solidFill>
              </a:rPr>
              <a:t> GM N </a:t>
            </a:r>
            <a:r>
              <a:rPr lang="en-IN" sz="1600" i="1" dirty="0" err="1" smtClean="0">
                <a:solidFill>
                  <a:srgbClr val="C00000"/>
                </a:solidFill>
              </a:rPr>
              <a:t>Engl</a:t>
            </a:r>
            <a:r>
              <a:rPr lang="en-IN" sz="1600" i="1" dirty="0" smtClean="0">
                <a:solidFill>
                  <a:srgbClr val="C00000"/>
                </a:solidFill>
              </a:rPr>
              <a:t> J Med 2000)</a:t>
            </a:r>
            <a:endParaRPr lang="en-IN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IN" sz="3600" dirty="0" smtClean="0"/>
              <a:t>                </a:t>
            </a:r>
            <a:r>
              <a:rPr lang="en-IN" sz="2000" dirty="0" smtClean="0"/>
              <a:t>23%  (13/57)  (</a:t>
            </a:r>
            <a:r>
              <a:rPr lang="en-IN" sz="1600" dirty="0" err="1" smtClean="0">
                <a:solidFill>
                  <a:srgbClr val="C00000"/>
                </a:solidFill>
              </a:rPr>
              <a:t>Witlin</a:t>
            </a:r>
            <a:r>
              <a:rPr lang="en-IN" sz="1600" dirty="0" smtClean="0">
                <a:solidFill>
                  <a:srgbClr val="C00000"/>
                </a:solidFill>
              </a:rPr>
              <a:t> AG Am J </a:t>
            </a:r>
            <a:r>
              <a:rPr lang="en-IN" sz="1600" dirty="0" err="1" smtClean="0">
                <a:solidFill>
                  <a:srgbClr val="C00000"/>
                </a:solidFill>
              </a:rPr>
              <a:t>Obstet</a:t>
            </a:r>
            <a:r>
              <a:rPr lang="en-IN" sz="1600" dirty="0" smtClean="0">
                <a:solidFill>
                  <a:srgbClr val="C00000"/>
                </a:solidFill>
              </a:rPr>
              <a:t> </a:t>
            </a:r>
            <a:r>
              <a:rPr lang="en-IN" sz="1600" dirty="0" err="1" smtClean="0">
                <a:solidFill>
                  <a:srgbClr val="C00000"/>
                </a:solidFill>
              </a:rPr>
              <a:t>Gynecol</a:t>
            </a:r>
            <a:r>
              <a:rPr lang="en-IN" sz="1600" dirty="0" smtClean="0">
                <a:solidFill>
                  <a:srgbClr val="C00000"/>
                </a:solidFill>
              </a:rPr>
              <a:t> 1997; </a:t>
            </a:r>
            <a:r>
              <a:rPr lang="en-IN" sz="1600" dirty="0" err="1" smtClean="0">
                <a:solidFill>
                  <a:srgbClr val="C00000"/>
                </a:solidFill>
              </a:rPr>
              <a:t>Sliwa</a:t>
            </a:r>
            <a:r>
              <a:rPr lang="en-IN" sz="1600" dirty="0" smtClean="0">
                <a:solidFill>
                  <a:srgbClr val="C00000"/>
                </a:solidFill>
              </a:rPr>
              <a:t> K J Am </a:t>
            </a:r>
            <a:r>
              <a:rPr lang="en-IN" sz="1600" dirty="0" err="1" smtClean="0">
                <a:solidFill>
                  <a:srgbClr val="C00000"/>
                </a:solidFill>
              </a:rPr>
              <a:t>Coll</a:t>
            </a:r>
            <a:r>
              <a:rPr lang="en-IN" sz="1600" dirty="0" smtClean="0">
                <a:solidFill>
                  <a:srgbClr val="C00000"/>
                </a:solidFill>
              </a:rPr>
              <a:t> </a:t>
            </a:r>
            <a:r>
              <a:rPr lang="en-IN" sz="1600" dirty="0" err="1" smtClean="0">
                <a:solidFill>
                  <a:srgbClr val="C00000"/>
                </a:solidFill>
              </a:rPr>
              <a:t>Cardiol</a:t>
            </a:r>
            <a:r>
              <a:rPr lang="en-IN" sz="1600" dirty="0" smtClean="0">
                <a:solidFill>
                  <a:srgbClr val="C00000"/>
                </a:solidFill>
              </a:rPr>
              <a:t> 2000)</a:t>
            </a:r>
            <a:endParaRPr lang="en-IN" sz="29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en-IN" i="1" dirty="0" smtClean="0">
              <a:solidFill>
                <a:srgbClr val="C00000"/>
              </a:solidFill>
            </a:endParaRPr>
          </a:p>
          <a:p>
            <a:r>
              <a:rPr lang="en-IN" dirty="0" smtClean="0"/>
              <a:t>Transplant rate : 7% at 8.6 years </a:t>
            </a:r>
            <a:r>
              <a:rPr lang="en-IN" sz="1600" dirty="0" smtClean="0"/>
              <a:t>(</a:t>
            </a:r>
            <a:r>
              <a:rPr lang="en-IN" sz="1600" i="1" dirty="0" err="1" smtClean="0">
                <a:solidFill>
                  <a:srgbClr val="C00000"/>
                </a:solidFill>
              </a:rPr>
              <a:t>Felker</a:t>
            </a:r>
            <a:r>
              <a:rPr lang="en-IN" sz="1600" i="1" dirty="0" smtClean="0">
                <a:solidFill>
                  <a:srgbClr val="C00000"/>
                </a:solidFill>
              </a:rPr>
              <a:t> GM et al. Am Heart J 2000)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 smtClean="0"/>
          </a:p>
          <a:p>
            <a:r>
              <a:rPr lang="en-IN" dirty="0" smtClean="0"/>
              <a:t>Death due to PPCM is usually caused by </a:t>
            </a:r>
          </a:p>
          <a:p>
            <a:pPr lvl="1"/>
            <a:r>
              <a:rPr lang="en-IN" dirty="0" smtClean="0"/>
              <a:t>Progressive pump failure</a:t>
            </a:r>
          </a:p>
          <a:p>
            <a:pPr lvl="1"/>
            <a:r>
              <a:rPr lang="en-IN" dirty="0" smtClean="0"/>
              <a:t>Sudden death</a:t>
            </a:r>
          </a:p>
          <a:p>
            <a:pPr lvl="1"/>
            <a:r>
              <a:rPr lang="en-IN" dirty="0" err="1" smtClean="0"/>
              <a:t>Thromboembolic</a:t>
            </a:r>
            <a:r>
              <a:rPr lang="en-IN" dirty="0" smtClean="0"/>
              <a:t> events</a:t>
            </a:r>
          </a:p>
          <a:p>
            <a:pPr lvl="1"/>
            <a:endParaRPr lang="en-IN" dirty="0" smtClean="0"/>
          </a:p>
          <a:p>
            <a:r>
              <a:rPr lang="en-IN" dirty="0" smtClean="0"/>
              <a:t>Adverse prognostic factors</a:t>
            </a:r>
          </a:p>
          <a:p>
            <a:pPr lvl="1"/>
            <a:r>
              <a:rPr lang="en-IN" dirty="0" smtClean="0"/>
              <a:t>Worse NYHA functional class</a:t>
            </a:r>
          </a:p>
          <a:p>
            <a:pPr lvl="1"/>
            <a:r>
              <a:rPr lang="en-IN" dirty="0" smtClean="0"/>
              <a:t>Black women </a:t>
            </a:r>
          </a:p>
          <a:p>
            <a:pPr lvl="1"/>
            <a:r>
              <a:rPr lang="en-IN" dirty="0" err="1" smtClean="0"/>
              <a:t>Multiparity</a:t>
            </a:r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9" name="Rectangle 8"/>
          <p:cNvSpPr/>
          <p:nvPr/>
        </p:nvSpPr>
        <p:spPr>
          <a:xfrm>
            <a:off x="0" y="1124744"/>
            <a:ext cx="9144000" cy="5400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/>
          <p:cNvSpPr txBox="1"/>
          <p:nvPr/>
        </p:nvSpPr>
        <p:spPr>
          <a:xfrm>
            <a:off x="251520" y="1556792"/>
            <a:ext cx="889248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Predictors of persistent LV dysfunction at follow-up:</a:t>
            </a:r>
          </a:p>
          <a:p>
            <a:r>
              <a:rPr lang="en-IN" sz="2000" dirty="0" smtClean="0"/>
              <a:t>	LVEF ≤30 %</a:t>
            </a:r>
          </a:p>
          <a:p>
            <a:r>
              <a:rPr lang="en-IN" sz="2000" dirty="0" smtClean="0"/>
              <a:t>	Fractional shortening &lt;20 %</a:t>
            </a:r>
          </a:p>
          <a:p>
            <a:r>
              <a:rPr lang="en-IN" sz="2000" dirty="0" smtClean="0"/>
              <a:t>	</a:t>
            </a:r>
            <a:r>
              <a:rPr lang="en-IN" sz="2000" dirty="0" smtClean="0">
                <a:solidFill>
                  <a:srgbClr val="C00000"/>
                </a:solidFill>
              </a:rPr>
              <a:t>LVEDD ≥6 cm</a:t>
            </a:r>
          </a:p>
          <a:p>
            <a:r>
              <a:rPr lang="en-IN" sz="2000" dirty="0" smtClean="0"/>
              <a:t>	Elevated cardiac </a:t>
            </a:r>
            <a:r>
              <a:rPr lang="en-IN" sz="2000" dirty="0" err="1" smtClean="0"/>
              <a:t>troponin</a:t>
            </a:r>
            <a:r>
              <a:rPr lang="en-IN" sz="2000" dirty="0" smtClean="0"/>
              <a:t> T</a:t>
            </a:r>
          </a:p>
          <a:p>
            <a:endParaRPr lang="en-IN" sz="2000" dirty="0" smtClean="0"/>
          </a:p>
          <a:p>
            <a:r>
              <a:rPr lang="en-IN" sz="2000" dirty="0" smtClean="0"/>
              <a:t>Baseline LVEF has limited sensitivity for prediction of improvement in individual patients </a:t>
            </a:r>
          </a:p>
          <a:p>
            <a:pPr lvl="1"/>
            <a:r>
              <a:rPr lang="en-IN" sz="2000" dirty="0" smtClean="0"/>
              <a:t>Severely depressed baseline LVEF – </a:t>
            </a:r>
            <a:r>
              <a:rPr lang="en-IN" sz="2000" dirty="0" smtClean="0">
                <a:solidFill>
                  <a:srgbClr val="C00000"/>
                </a:solidFill>
              </a:rPr>
              <a:t>Not</a:t>
            </a:r>
            <a:r>
              <a:rPr lang="en-IN" sz="2000" dirty="0" smtClean="0"/>
              <a:t> an indication for premature use of aggressive therapies (VAD and cardiac transplantation)</a:t>
            </a:r>
          </a:p>
          <a:p>
            <a:pPr lvl="1"/>
            <a:endParaRPr lang="en-IN" sz="2000" dirty="0" smtClean="0"/>
          </a:p>
          <a:p>
            <a:r>
              <a:rPr lang="en-IN" sz="2000" dirty="0" smtClean="0"/>
              <a:t>PPCM is associated with significant </a:t>
            </a:r>
            <a:r>
              <a:rPr lang="en-IN" sz="2000" dirty="0" err="1" smtClean="0">
                <a:solidFill>
                  <a:srgbClr val="C00000"/>
                </a:solidFill>
              </a:rPr>
              <a:t>extracardiac</a:t>
            </a:r>
            <a:r>
              <a:rPr lang="en-IN" sz="2000" dirty="0" smtClean="0">
                <a:solidFill>
                  <a:srgbClr val="C00000"/>
                </a:solidFill>
              </a:rPr>
              <a:t> morbidity</a:t>
            </a:r>
          </a:p>
          <a:p>
            <a:pPr lvl="1"/>
            <a:r>
              <a:rPr lang="en-IN" sz="2000" dirty="0" smtClean="0"/>
              <a:t>Study of 182 women</a:t>
            </a:r>
          </a:p>
          <a:p>
            <a:pPr lvl="1"/>
            <a:r>
              <a:rPr lang="en-IN" sz="2000" dirty="0" smtClean="0"/>
              <a:t>One-third of patients with transplantation-free survival had </a:t>
            </a:r>
            <a:r>
              <a:rPr lang="en-IN" sz="2000" dirty="0" smtClean="0">
                <a:solidFill>
                  <a:srgbClr val="C00000"/>
                </a:solidFill>
              </a:rPr>
              <a:t>residual brain damage </a:t>
            </a:r>
            <a:r>
              <a:rPr lang="en-IN" sz="2000" dirty="0" smtClean="0"/>
              <a:t>as a result of CVA or cardiopulmonary arrest</a:t>
            </a:r>
          </a:p>
          <a:p>
            <a:pPr>
              <a:buNone/>
            </a:pPr>
            <a:r>
              <a:rPr lang="en-IN" sz="1600" i="1" dirty="0" err="1" smtClean="0">
                <a:solidFill>
                  <a:srgbClr val="C00000"/>
                </a:solidFill>
              </a:rPr>
              <a:t>Goland</a:t>
            </a:r>
            <a:r>
              <a:rPr lang="en-IN" sz="1600" i="1" dirty="0" smtClean="0">
                <a:solidFill>
                  <a:srgbClr val="C00000"/>
                </a:solidFill>
              </a:rPr>
              <a:t> S et al. Clinical profile and predictors of complications in </a:t>
            </a:r>
            <a:r>
              <a:rPr lang="en-IN" sz="1600" i="1" dirty="0" err="1" smtClean="0">
                <a:solidFill>
                  <a:srgbClr val="C00000"/>
                </a:solidFill>
              </a:rPr>
              <a:t>peripartum</a:t>
            </a:r>
            <a:r>
              <a:rPr lang="en-IN" sz="1600" i="1" dirty="0" smtClean="0">
                <a:solidFill>
                  <a:srgbClr val="C00000"/>
                </a:solidFill>
              </a:rPr>
              <a:t> </a:t>
            </a:r>
            <a:r>
              <a:rPr lang="en-IN" sz="1600" i="1" dirty="0" err="1" smtClean="0">
                <a:solidFill>
                  <a:srgbClr val="C00000"/>
                </a:solidFill>
              </a:rPr>
              <a:t>cardiomyopathy</a:t>
            </a:r>
            <a:r>
              <a:rPr lang="en-IN" sz="1600" i="1" dirty="0" smtClean="0">
                <a:solidFill>
                  <a:srgbClr val="C00000"/>
                </a:solidFill>
              </a:rPr>
              <a:t>. J Card Fail 2009</a:t>
            </a:r>
          </a:p>
          <a:p>
            <a:pPr lvl="1"/>
            <a:endParaRPr lang="en-IN" sz="2000" dirty="0" smtClean="0"/>
          </a:p>
          <a:p>
            <a:endParaRPr lang="en-IN" sz="2000" dirty="0"/>
          </a:p>
        </p:txBody>
      </p:sp>
      <p:sp>
        <p:nvSpPr>
          <p:cNvPr id="11" name="Rectangle 10"/>
          <p:cNvSpPr/>
          <p:nvPr/>
        </p:nvSpPr>
        <p:spPr>
          <a:xfrm>
            <a:off x="251520" y="1124744"/>
            <a:ext cx="8892480" cy="57332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683568" y="1340768"/>
            <a:ext cx="84604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endParaRPr lang="en-IN" sz="2000" b="1" dirty="0" smtClean="0"/>
          </a:p>
          <a:p>
            <a:pPr>
              <a:buNone/>
            </a:pPr>
            <a:r>
              <a:rPr lang="en-IN" sz="2000" b="1" dirty="0" smtClean="0"/>
              <a:t>Obstetric and neonatal outcome</a:t>
            </a:r>
            <a:r>
              <a:rPr lang="en-IN" sz="2000" dirty="0" smtClean="0"/>
              <a:t>  </a:t>
            </a:r>
          </a:p>
          <a:p>
            <a:r>
              <a:rPr lang="en-IN" sz="2000" dirty="0" smtClean="0"/>
              <a:t>Data are more limited </a:t>
            </a:r>
          </a:p>
          <a:p>
            <a:r>
              <a:rPr lang="en-IN" sz="2000" dirty="0" smtClean="0"/>
              <a:t>In the above report of 123 patients</a:t>
            </a:r>
          </a:p>
          <a:p>
            <a:pPr lvl="1"/>
            <a:r>
              <a:rPr lang="en-IN" sz="2000" dirty="0" err="1" smtClean="0"/>
              <a:t>Cesarean</a:t>
            </a:r>
            <a:r>
              <a:rPr lang="en-IN" sz="2000" dirty="0" smtClean="0"/>
              <a:t> delivery : </a:t>
            </a:r>
            <a:r>
              <a:rPr lang="en-IN" sz="2000" dirty="0" smtClean="0">
                <a:solidFill>
                  <a:srgbClr val="C00000"/>
                </a:solidFill>
              </a:rPr>
              <a:t>40% </a:t>
            </a:r>
            <a:r>
              <a:rPr lang="en-IN" sz="2000" dirty="0" smtClean="0"/>
              <a:t>(largely for obstetric indications)</a:t>
            </a:r>
          </a:p>
          <a:p>
            <a:pPr lvl="1"/>
            <a:r>
              <a:rPr lang="en-IN" sz="2000" dirty="0" smtClean="0"/>
              <a:t>Preterm birth (&lt;37 weeks) occurred in </a:t>
            </a:r>
            <a:r>
              <a:rPr lang="en-IN" sz="2000" dirty="0" smtClean="0">
                <a:solidFill>
                  <a:srgbClr val="C00000"/>
                </a:solidFill>
              </a:rPr>
              <a:t>25%</a:t>
            </a:r>
          </a:p>
          <a:p>
            <a:pPr lvl="1"/>
            <a:r>
              <a:rPr lang="en-IN" sz="2000" dirty="0" smtClean="0"/>
              <a:t>Mean birth weight was </a:t>
            </a:r>
            <a:r>
              <a:rPr lang="en-IN" sz="2000" dirty="0" smtClean="0">
                <a:solidFill>
                  <a:srgbClr val="C00000"/>
                </a:solidFill>
              </a:rPr>
              <a:t>3.1 kg </a:t>
            </a:r>
            <a:r>
              <a:rPr lang="en-IN" sz="2000" dirty="0" smtClean="0"/>
              <a:t>(range 1.4 to 5.0 kg), </a:t>
            </a:r>
          </a:p>
          <a:p>
            <a:pPr lvl="1"/>
            <a:r>
              <a:rPr lang="en-IN" sz="2000" dirty="0" smtClean="0"/>
              <a:t>Small for date: 5.9 %</a:t>
            </a:r>
          </a:p>
          <a:p>
            <a:pPr lvl="1"/>
            <a:r>
              <a:rPr lang="en-IN" sz="2000" dirty="0" smtClean="0"/>
              <a:t>Two stillbirths; one neonatal death and four had congenital anomalies</a:t>
            </a:r>
          </a:p>
          <a:p>
            <a:pPr lvl="1"/>
            <a:endParaRPr lang="en-IN" sz="2000" dirty="0" smtClean="0"/>
          </a:p>
          <a:p>
            <a:pPr>
              <a:buNone/>
            </a:pPr>
            <a:r>
              <a:rPr lang="en-IN" sz="2000" b="1" dirty="0" smtClean="0"/>
              <a:t>Subsequent pregnancy</a:t>
            </a:r>
            <a:r>
              <a:rPr lang="en-IN" sz="2000" dirty="0" smtClean="0"/>
              <a:t> </a:t>
            </a:r>
          </a:p>
          <a:p>
            <a:r>
              <a:rPr lang="en-IN" sz="2000" dirty="0" smtClean="0"/>
              <a:t>The risks -- Incompletely defined</a:t>
            </a:r>
          </a:p>
          <a:p>
            <a:r>
              <a:rPr lang="en-IN" sz="2000" dirty="0" smtClean="0"/>
              <a:t>Several small case series suggest high complication rate</a:t>
            </a:r>
          </a:p>
          <a:p>
            <a:pPr>
              <a:buNone/>
            </a:pPr>
            <a:r>
              <a:rPr lang="en-IN" sz="2000" dirty="0" smtClean="0"/>
              <a:t>	 (Especially who do not have full recovery of LV function)</a:t>
            </a:r>
          </a:p>
          <a:p>
            <a:endParaRPr lang="en-IN" sz="2000" dirty="0" smtClean="0"/>
          </a:p>
          <a:p>
            <a:endParaRPr lang="en-IN" sz="2000" dirty="0"/>
          </a:p>
        </p:txBody>
      </p:sp>
      <p:sp>
        <p:nvSpPr>
          <p:cNvPr id="13" name="Rectangle 12"/>
          <p:cNvSpPr/>
          <p:nvPr/>
        </p:nvSpPr>
        <p:spPr>
          <a:xfrm>
            <a:off x="251520" y="1196752"/>
            <a:ext cx="8892480" cy="547260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395536" y="1340768"/>
            <a:ext cx="8496944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000" b="1" dirty="0" smtClean="0"/>
              <a:t>Recovered LV function</a:t>
            </a:r>
            <a:r>
              <a:rPr lang="en-IN" sz="2000" dirty="0" smtClean="0"/>
              <a:t>  </a:t>
            </a:r>
          </a:p>
          <a:p>
            <a:pPr>
              <a:buNone/>
            </a:pPr>
            <a:endParaRPr lang="en-IN" sz="2000" dirty="0" smtClean="0"/>
          </a:p>
          <a:p>
            <a:r>
              <a:rPr lang="en-IN" sz="2000" dirty="0" smtClean="0"/>
              <a:t>Risk of subsequent pregnancy</a:t>
            </a:r>
          </a:p>
          <a:p>
            <a:pPr lvl="1"/>
            <a:r>
              <a:rPr lang="en-IN" sz="2000" dirty="0" smtClean="0"/>
              <a:t>Recovered LV function &lt;&lt; Persistent LV dysfunction</a:t>
            </a:r>
          </a:p>
          <a:p>
            <a:pPr lvl="1"/>
            <a:r>
              <a:rPr lang="en-IN" sz="2000" dirty="0" smtClean="0"/>
              <a:t>But elevated compared to the general population </a:t>
            </a:r>
          </a:p>
          <a:p>
            <a:pPr lvl="1"/>
            <a:endParaRPr lang="en-IN" sz="2000" dirty="0" smtClean="0"/>
          </a:p>
          <a:p>
            <a:r>
              <a:rPr lang="en-IN" sz="2000" dirty="0" smtClean="0"/>
              <a:t>Series of 28 women (recovered to an LVEF ≥50%) during subsequent pregnancy</a:t>
            </a:r>
          </a:p>
          <a:p>
            <a:pPr lvl="1"/>
            <a:r>
              <a:rPr lang="en-IN" sz="2000" dirty="0" smtClean="0">
                <a:solidFill>
                  <a:srgbClr val="C00000"/>
                </a:solidFill>
              </a:rPr>
              <a:t>No deaths</a:t>
            </a:r>
          </a:p>
          <a:p>
            <a:pPr lvl="1"/>
            <a:r>
              <a:rPr lang="en-IN" sz="2000" dirty="0" smtClean="0"/>
              <a:t>Reduction in the mean LVEF (</a:t>
            </a:r>
            <a:r>
              <a:rPr lang="en-IN" sz="2000" dirty="0" smtClean="0">
                <a:solidFill>
                  <a:srgbClr val="C00000"/>
                </a:solidFill>
              </a:rPr>
              <a:t>56 to 49%</a:t>
            </a:r>
            <a:r>
              <a:rPr lang="en-IN" sz="2000" dirty="0" smtClean="0"/>
              <a:t>)</a:t>
            </a:r>
          </a:p>
          <a:p>
            <a:pPr lvl="1"/>
            <a:r>
              <a:rPr lang="en-IN" sz="2000" dirty="0" smtClean="0"/>
              <a:t>LVEF fell by more than 20%  in six women (</a:t>
            </a:r>
            <a:r>
              <a:rPr lang="en-IN" sz="2000" dirty="0" smtClean="0">
                <a:solidFill>
                  <a:srgbClr val="C00000"/>
                </a:solidFill>
              </a:rPr>
              <a:t>21%</a:t>
            </a:r>
            <a:r>
              <a:rPr lang="en-IN" sz="2000" dirty="0" smtClean="0"/>
              <a:t>)</a:t>
            </a:r>
          </a:p>
          <a:p>
            <a:pPr lvl="1"/>
            <a:r>
              <a:rPr lang="en-IN" sz="2000" dirty="0" smtClean="0"/>
              <a:t>HF symptoms : 6 patients</a:t>
            </a:r>
          </a:p>
          <a:p>
            <a:pPr lvl="1"/>
            <a:endParaRPr lang="en-IN" sz="2000" dirty="0" smtClean="0"/>
          </a:p>
          <a:p>
            <a:r>
              <a:rPr lang="en-IN" sz="2000" dirty="0" smtClean="0"/>
              <a:t>The persistent risk may be related to subtle residual dysfunction not detected on resting evaluations</a:t>
            </a:r>
          </a:p>
          <a:p>
            <a:endParaRPr lang="en-IN" sz="2000" dirty="0" smtClean="0"/>
          </a:p>
          <a:p>
            <a:pPr>
              <a:buNone/>
            </a:pPr>
            <a:r>
              <a:rPr lang="en-IN" i="1" dirty="0" err="1" smtClean="0">
                <a:solidFill>
                  <a:srgbClr val="C00000"/>
                </a:solidFill>
              </a:rPr>
              <a:t>Elkayam</a:t>
            </a:r>
            <a:r>
              <a:rPr lang="en-IN" i="1" dirty="0" smtClean="0">
                <a:solidFill>
                  <a:srgbClr val="C00000"/>
                </a:solidFill>
              </a:rPr>
              <a:t> U et al. Maternal and </a:t>
            </a:r>
            <a:r>
              <a:rPr lang="en-IN" i="1" dirty="0" err="1" smtClean="0">
                <a:solidFill>
                  <a:srgbClr val="C00000"/>
                </a:solidFill>
              </a:rPr>
              <a:t>fetal</a:t>
            </a:r>
            <a:r>
              <a:rPr lang="en-IN" i="1" dirty="0" smtClean="0">
                <a:solidFill>
                  <a:srgbClr val="C00000"/>
                </a:solidFill>
              </a:rPr>
              <a:t> outcomes of subsequent pregnancies in women with </a:t>
            </a:r>
            <a:r>
              <a:rPr lang="en-IN" i="1" dirty="0" err="1" smtClean="0">
                <a:solidFill>
                  <a:srgbClr val="C00000"/>
                </a:solidFill>
              </a:rPr>
              <a:t>peripartum</a:t>
            </a:r>
            <a:r>
              <a:rPr lang="en-IN" i="1" dirty="0" smtClean="0">
                <a:solidFill>
                  <a:srgbClr val="C00000"/>
                </a:solidFill>
              </a:rPr>
              <a:t> </a:t>
            </a:r>
            <a:r>
              <a:rPr lang="en-IN" i="1" dirty="0" err="1" smtClean="0">
                <a:solidFill>
                  <a:srgbClr val="C00000"/>
                </a:solidFill>
              </a:rPr>
              <a:t>cardiomyopathy</a:t>
            </a:r>
            <a:r>
              <a:rPr lang="en-IN" i="1" dirty="0" smtClean="0">
                <a:solidFill>
                  <a:srgbClr val="C00000"/>
                </a:solidFill>
              </a:rPr>
              <a:t>. N </a:t>
            </a:r>
            <a:r>
              <a:rPr lang="en-IN" i="1" dirty="0" err="1" smtClean="0">
                <a:solidFill>
                  <a:srgbClr val="C00000"/>
                </a:solidFill>
              </a:rPr>
              <a:t>Engl</a:t>
            </a:r>
            <a:r>
              <a:rPr lang="en-IN" i="1" dirty="0" smtClean="0">
                <a:solidFill>
                  <a:srgbClr val="C00000"/>
                </a:solidFill>
              </a:rPr>
              <a:t> J Med 2001</a:t>
            </a:r>
          </a:p>
          <a:p>
            <a:endParaRPr lang="en-IN" sz="1900" dirty="0" smtClean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15" name="Rectangle 14"/>
          <p:cNvSpPr/>
          <p:nvPr/>
        </p:nvSpPr>
        <p:spPr>
          <a:xfrm>
            <a:off x="0" y="1124744"/>
            <a:ext cx="9144000" cy="57332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TextBox 15"/>
          <p:cNvSpPr txBox="1"/>
          <p:nvPr/>
        </p:nvSpPr>
        <p:spPr>
          <a:xfrm>
            <a:off x="683568" y="1340768"/>
            <a:ext cx="846043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Subtle residual dysfunction matters?</a:t>
            </a:r>
            <a:endParaRPr lang="en-IN" sz="2400" dirty="0" smtClean="0"/>
          </a:p>
          <a:p>
            <a:pPr lvl="1"/>
            <a:r>
              <a:rPr lang="en-IN" sz="2000" dirty="0" smtClean="0"/>
              <a:t>Report of seven women with h/o PPCM who regained normal resting LV size and performance</a:t>
            </a:r>
          </a:p>
          <a:p>
            <a:pPr lvl="1"/>
            <a:r>
              <a:rPr lang="en-IN" sz="2000" dirty="0" smtClean="0">
                <a:solidFill>
                  <a:srgbClr val="C00000"/>
                </a:solidFill>
              </a:rPr>
              <a:t>Contractile reserve</a:t>
            </a:r>
            <a:r>
              <a:rPr lang="en-IN" sz="2000" dirty="0" smtClean="0"/>
              <a:t> (assessed by </a:t>
            </a:r>
            <a:r>
              <a:rPr lang="en-IN" sz="2000" dirty="0" err="1" smtClean="0"/>
              <a:t>dobutamine</a:t>
            </a:r>
            <a:r>
              <a:rPr lang="en-IN" sz="2000" dirty="0" smtClean="0"/>
              <a:t> challenge) was significantly impaired compared to matched controls</a:t>
            </a:r>
          </a:p>
          <a:p>
            <a:pPr lvl="1"/>
            <a:endParaRPr lang="en-IN" sz="1000" dirty="0" smtClean="0"/>
          </a:p>
          <a:p>
            <a:pPr>
              <a:buNone/>
            </a:pPr>
            <a:r>
              <a:rPr lang="en-IN" i="1" dirty="0" err="1" smtClean="0">
                <a:solidFill>
                  <a:srgbClr val="C00000"/>
                </a:solidFill>
              </a:rPr>
              <a:t>Lampert</a:t>
            </a:r>
            <a:r>
              <a:rPr lang="en-IN" i="1" dirty="0" smtClean="0">
                <a:solidFill>
                  <a:srgbClr val="C00000"/>
                </a:solidFill>
              </a:rPr>
              <a:t> MB et al. Contractile reserve in patients with </a:t>
            </a:r>
            <a:r>
              <a:rPr lang="en-IN" i="1" dirty="0" err="1" smtClean="0">
                <a:solidFill>
                  <a:srgbClr val="C00000"/>
                </a:solidFill>
              </a:rPr>
              <a:t>peripartum</a:t>
            </a:r>
            <a:r>
              <a:rPr lang="en-IN" i="1" dirty="0" smtClean="0">
                <a:solidFill>
                  <a:srgbClr val="C00000"/>
                </a:solidFill>
              </a:rPr>
              <a:t> </a:t>
            </a:r>
            <a:r>
              <a:rPr lang="en-IN" i="1" dirty="0" err="1" smtClean="0">
                <a:solidFill>
                  <a:srgbClr val="C00000"/>
                </a:solidFill>
              </a:rPr>
              <a:t>cardiomyopathy</a:t>
            </a:r>
            <a:r>
              <a:rPr lang="en-IN" i="1" dirty="0" smtClean="0">
                <a:solidFill>
                  <a:srgbClr val="C00000"/>
                </a:solidFill>
              </a:rPr>
              <a:t> and recovered left ventricular function. Am J </a:t>
            </a:r>
            <a:r>
              <a:rPr lang="en-IN" i="1" dirty="0" err="1" smtClean="0">
                <a:solidFill>
                  <a:srgbClr val="C00000"/>
                </a:solidFill>
              </a:rPr>
              <a:t>Obstet</a:t>
            </a:r>
            <a:r>
              <a:rPr lang="en-IN" i="1" dirty="0" smtClean="0">
                <a:solidFill>
                  <a:srgbClr val="C00000"/>
                </a:solidFill>
              </a:rPr>
              <a:t> </a:t>
            </a:r>
            <a:r>
              <a:rPr lang="en-IN" i="1" dirty="0" err="1" smtClean="0">
                <a:solidFill>
                  <a:srgbClr val="C00000"/>
                </a:solidFill>
              </a:rPr>
              <a:t>Gynecol</a:t>
            </a:r>
            <a:r>
              <a:rPr lang="en-IN" i="1" dirty="0" smtClean="0">
                <a:solidFill>
                  <a:srgbClr val="C00000"/>
                </a:solidFill>
              </a:rPr>
              <a:t> 1997</a:t>
            </a:r>
            <a:endParaRPr lang="en-IN" sz="2400" i="1" dirty="0" smtClean="0">
              <a:solidFill>
                <a:srgbClr val="C00000"/>
              </a:solidFill>
            </a:endParaRPr>
          </a:p>
          <a:p>
            <a:endParaRPr lang="en-IN" sz="2400" dirty="0" smtClean="0"/>
          </a:p>
          <a:p>
            <a:pPr>
              <a:buFont typeface="Arial" pitchFamily="34" charset="0"/>
              <a:buChar char="•"/>
            </a:pPr>
            <a:r>
              <a:rPr lang="en-IN" sz="2000" dirty="0" smtClean="0"/>
              <a:t>        In summary, some women who recover LV function after an initial episode of PPCM </a:t>
            </a:r>
            <a:r>
              <a:rPr lang="en-IN" sz="2000" dirty="0" smtClean="0">
                <a:solidFill>
                  <a:srgbClr val="C00000"/>
                </a:solidFill>
              </a:rPr>
              <a:t>will have significant decline in LV function </a:t>
            </a:r>
            <a:r>
              <a:rPr lang="en-IN" sz="2000" dirty="0" smtClean="0"/>
              <a:t>during a subsequent pregnancy</a:t>
            </a:r>
          </a:p>
          <a:p>
            <a:pPr>
              <a:buFont typeface="Arial" pitchFamily="34" charset="0"/>
              <a:buChar char="•"/>
            </a:pPr>
            <a:endParaRPr lang="en-IN" sz="1000" dirty="0" smtClean="0"/>
          </a:p>
          <a:p>
            <a:pPr>
              <a:buFont typeface="Arial" pitchFamily="34" charset="0"/>
              <a:buChar char="•"/>
            </a:pPr>
            <a:r>
              <a:rPr lang="en-IN" sz="2000" dirty="0" smtClean="0"/>
              <a:t>        These women should be </a:t>
            </a:r>
            <a:r>
              <a:rPr lang="en-IN" sz="2000" dirty="0" err="1" smtClean="0"/>
              <a:t>counseled</a:t>
            </a:r>
            <a:r>
              <a:rPr lang="en-IN" sz="2000" dirty="0" smtClean="0"/>
              <a:t> about the potential risks prior to pregnancy</a:t>
            </a:r>
          </a:p>
          <a:p>
            <a:pPr>
              <a:buFont typeface="Arial" pitchFamily="34" charset="0"/>
              <a:buChar char="•"/>
            </a:pPr>
            <a:endParaRPr lang="en-IN" sz="1000" dirty="0" smtClean="0"/>
          </a:p>
          <a:p>
            <a:pPr>
              <a:buFont typeface="Arial" pitchFamily="34" charset="0"/>
              <a:buChar char="•"/>
            </a:pPr>
            <a:r>
              <a:rPr lang="en-IN" sz="2000" dirty="0" smtClean="0"/>
              <a:t>        Carefully monitored for signs of ventricular dysfunction if they choose to become pregnant again</a:t>
            </a:r>
          </a:p>
          <a:p>
            <a:endParaRPr lang="en-IN" sz="2400" dirty="0" smtClean="0"/>
          </a:p>
          <a:p>
            <a:endParaRPr lang="en-IN" sz="2000" dirty="0"/>
          </a:p>
        </p:txBody>
      </p:sp>
      <p:sp>
        <p:nvSpPr>
          <p:cNvPr id="17" name="Rectangle 16"/>
          <p:cNvSpPr/>
          <p:nvPr/>
        </p:nvSpPr>
        <p:spPr>
          <a:xfrm>
            <a:off x="0" y="1052736"/>
            <a:ext cx="9144000" cy="580526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TextBox 17"/>
          <p:cNvSpPr txBox="1"/>
          <p:nvPr/>
        </p:nvSpPr>
        <p:spPr>
          <a:xfrm>
            <a:off x="251520" y="1196753"/>
            <a:ext cx="889248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b="1" dirty="0" smtClean="0"/>
              <a:t>Persistent LV dysfunction</a:t>
            </a:r>
            <a:r>
              <a:rPr lang="en-IN" dirty="0" smtClean="0"/>
              <a:t> </a:t>
            </a:r>
          </a:p>
          <a:p>
            <a:r>
              <a:rPr lang="en-IN" dirty="0" smtClean="0"/>
              <a:t>The potential risks of subsequent pregnancy  is substantial</a:t>
            </a:r>
          </a:p>
          <a:p>
            <a:r>
              <a:rPr lang="en-IN" dirty="0" smtClean="0"/>
              <a:t>During subsequent pregnancies</a:t>
            </a:r>
          </a:p>
          <a:p>
            <a:pPr lvl="1"/>
            <a:r>
              <a:rPr lang="en-IN" dirty="0" smtClean="0"/>
              <a:t>Mortality : </a:t>
            </a:r>
            <a:r>
              <a:rPr lang="en-IN" dirty="0" smtClean="0">
                <a:solidFill>
                  <a:srgbClr val="C00000"/>
                </a:solidFill>
              </a:rPr>
              <a:t>19%</a:t>
            </a:r>
          </a:p>
          <a:p>
            <a:pPr lvl="1"/>
            <a:r>
              <a:rPr lang="en-IN" dirty="0" smtClean="0"/>
              <a:t>Further reduction in the mean LVEF </a:t>
            </a:r>
            <a:r>
              <a:rPr lang="en-IN" dirty="0" smtClean="0">
                <a:solidFill>
                  <a:srgbClr val="C00000"/>
                </a:solidFill>
              </a:rPr>
              <a:t>(36  to  32%)</a:t>
            </a:r>
          </a:p>
          <a:p>
            <a:pPr lvl="1"/>
            <a:r>
              <a:rPr lang="en-IN" dirty="0" smtClean="0"/>
              <a:t>HF symptoms : 7 patients</a:t>
            </a:r>
          </a:p>
          <a:p>
            <a:pPr lvl="1"/>
            <a:r>
              <a:rPr lang="en-IN" dirty="0" smtClean="0"/>
              <a:t>Premature delivery : 6</a:t>
            </a:r>
          </a:p>
          <a:p>
            <a:pPr lvl="1"/>
            <a:r>
              <a:rPr lang="en-IN" dirty="0" smtClean="0"/>
              <a:t>Therapeutic abortion : 4</a:t>
            </a:r>
          </a:p>
          <a:p>
            <a:pPr lvl="1">
              <a:buNone/>
            </a:pPr>
            <a:r>
              <a:rPr lang="en-IN" i="1" dirty="0" err="1" smtClean="0">
                <a:solidFill>
                  <a:srgbClr val="C00000"/>
                </a:solidFill>
              </a:rPr>
              <a:t>Elkayam</a:t>
            </a:r>
            <a:r>
              <a:rPr lang="en-IN" i="1" dirty="0" smtClean="0">
                <a:solidFill>
                  <a:srgbClr val="C00000"/>
                </a:solidFill>
              </a:rPr>
              <a:t> U et </a:t>
            </a:r>
            <a:r>
              <a:rPr lang="en-IN" i="1" dirty="0" err="1" smtClean="0">
                <a:solidFill>
                  <a:srgbClr val="C00000"/>
                </a:solidFill>
              </a:rPr>
              <a:t>al.N</a:t>
            </a:r>
            <a:r>
              <a:rPr lang="en-IN" i="1" dirty="0" smtClean="0">
                <a:solidFill>
                  <a:srgbClr val="C00000"/>
                </a:solidFill>
              </a:rPr>
              <a:t> </a:t>
            </a:r>
            <a:r>
              <a:rPr lang="en-IN" i="1" dirty="0" err="1" smtClean="0">
                <a:solidFill>
                  <a:srgbClr val="C00000"/>
                </a:solidFill>
              </a:rPr>
              <a:t>Engl</a:t>
            </a:r>
            <a:r>
              <a:rPr lang="en-IN" i="1" dirty="0" smtClean="0">
                <a:solidFill>
                  <a:srgbClr val="C00000"/>
                </a:solidFill>
              </a:rPr>
              <a:t> J Med 2001</a:t>
            </a:r>
          </a:p>
          <a:p>
            <a:pPr lvl="1"/>
            <a:endParaRPr lang="en-IN" dirty="0" smtClean="0"/>
          </a:p>
          <a:p>
            <a:pPr>
              <a:buNone/>
            </a:pPr>
            <a:r>
              <a:rPr lang="en-IN" i="1" dirty="0" err="1" smtClean="0">
                <a:solidFill>
                  <a:srgbClr val="C00000"/>
                </a:solidFill>
              </a:rPr>
              <a:t>Fett</a:t>
            </a:r>
            <a:r>
              <a:rPr lang="en-IN" i="1" dirty="0" smtClean="0">
                <a:solidFill>
                  <a:srgbClr val="C00000"/>
                </a:solidFill>
              </a:rPr>
              <a:t> JD et al. Brief communication: Outcomes of subsequent pregnancy after </a:t>
            </a:r>
            <a:r>
              <a:rPr lang="en-IN" i="1" dirty="0" err="1" smtClean="0">
                <a:solidFill>
                  <a:srgbClr val="C00000"/>
                </a:solidFill>
              </a:rPr>
              <a:t>peripartum</a:t>
            </a:r>
            <a:r>
              <a:rPr lang="en-IN" i="1" dirty="0" smtClean="0">
                <a:solidFill>
                  <a:srgbClr val="C00000"/>
                </a:solidFill>
              </a:rPr>
              <a:t> </a:t>
            </a:r>
            <a:r>
              <a:rPr lang="en-IN" i="1" dirty="0" err="1" smtClean="0">
                <a:solidFill>
                  <a:srgbClr val="C00000"/>
                </a:solidFill>
              </a:rPr>
              <a:t>cardiomyopathy</a:t>
            </a:r>
            <a:r>
              <a:rPr lang="en-IN" i="1" dirty="0" smtClean="0">
                <a:solidFill>
                  <a:srgbClr val="C00000"/>
                </a:solidFill>
              </a:rPr>
              <a:t>: a case series from Haiti. Ann Intern Med 2006</a:t>
            </a:r>
            <a:endParaRPr lang="en-IN" dirty="0" smtClean="0"/>
          </a:p>
          <a:p>
            <a:pPr lvl="1"/>
            <a:r>
              <a:rPr lang="en-IN" dirty="0" smtClean="0"/>
              <a:t>Worsening HF :  </a:t>
            </a:r>
            <a:r>
              <a:rPr lang="en-IN" dirty="0" smtClean="0">
                <a:solidFill>
                  <a:srgbClr val="C00000"/>
                </a:solidFill>
              </a:rPr>
              <a:t>53 % </a:t>
            </a:r>
          </a:p>
          <a:p>
            <a:pPr lvl="1"/>
            <a:r>
              <a:rPr lang="en-IN" dirty="0" smtClean="0"/>
              <a:t>1 death from worsening HF 10 months postpartum</a:t>
            </a:r>
          </a:p>
          <a:p>
            <a:pPr lvl="1"/>
            <a:r>
              <a:rPr lang="en-IN" dirty="0" smtClean="0"/>
              <a:t>Seven women did not develop worsening HF</a:t>
            </a:r>
          </a:p>
          <a:p>
            <a:pPr lvl="1">
              <a:buNone/>
            </a:pPr>
            <a:r>
              <a:rPr lang="en-IN" dirty="0" smtClean="0"/>
              <a:t>(All had continued improvement and normalization of LV function (LVEF ≥50 %) within 30 months of the subsequent pregnancy)</a:t>
            </a:r>
          </a:p>
          <a:p>
            <a:pPr>
              <a:buNone/>
            </a:pPr>
            <a:r>
              <a:rPr lang="en-IN" i="1" dirty="0" smtClean="0">
                <a:solidFill>
                  <a:srgbClr val="C00000"/>
                </a:solidFill>
              </a:rPr>
              <a:t>	</a:t>
            </a:r>
            <a:endParaRPr lang="en-IN" dirty="0" smtClean="0"/>
          </a:p>
          <a:p>
            <a:r>
              <a:rPr lang="en-IN" dirty="0" smtClean="0"/>
              <a:t>Although some women tolerate further pregnancies, those with persistent LV dysfunction should be </a:t>
            </a:r>
            <a:r>
              <a:rPr lang="en-IN" dirty="0" smtClean="0">
                <a:solidFill>
                  <a:srgbClr val="C00000"/>
                </a:solidFill>
              </a:rPr>
              <a:t>advised to  </a:t>
            </a:r>
            <a:r>
              <a:rPr lang="en-IN" b="1" dirty="0" smtClean="0">
                <a:solidFill>
                  <a:srgbClr val="C00000"/>
                </a:solidFill>
              </a:rPr>
              <a:t>avoid pregnancy</a:t>
            </a:r>
            <a:r>
              <a:rPr lang="en-IN" dirty="0" smtClean="0"/>
              <a:t> due to the risk of HF progression and death</a:t>
            </a:r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19" name="Rectangle 18"/>
          <p:cNvSpPr/>
          <p:nvPr/>
        </p:nvSpPr>
        <p:spPr>
          <a:xfrm>
            <a:off x="0" y="1124744"/>
            <a:ext cx="9144000" cy="57332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899592" y="1628800"/>
            <a:ext cx="806489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000" b="1" dirty="0" smtClean="0"/>
              <a:t>Following heart transplantation</a:t>
            </a:r>
            <a:r>
              <a:rPr lang="en-IN" sz="2000" dirty="0" smtClean="0"/>
              <a:t> </a:t>
            </a:r>
          </a:p>
          <a:p>
            <a:pPr>
              <a:buNone/>
            </a:pPr>
            <a:r>
              <a:rPr lang="en-IN" sz="2000" dirty="0" smtClean="0"/>
              <a:t> </a:t>
            </a:r>
          </a:p>
          <a:p>
            <a:pPr>
              <a:buFont typeface="Arial" pitchFamily="34" charset="0"/>
              <a:buChar char="•"/>
            </a:pPr>
            <a:r>
              <a:rPr lang="en-IN" sz="2000" dirty="0" smtClean="0"/>
              <a:t>        Only anecdotal reports of successful pregnancy in patients post transplantation for PPCM </a:t>
            </a:r>
          </a:p>
          <a:p>
            <a:endParaRPr lang="en-IN" sz="2000" dirty="0" smtClean="0"/>
          </a:p>
          <a:p>
            <a:pPr>
              <a:buFont typeface="Arial" pitchFamily="34" charset="0"/>
              <a:buChar char="•"/>
            </a:pPr>
            <a:r>
              <a:rPr lang="en-IN" sz="2000" dirty="0" smtClean="0"/>
              <a:t>        In addition to the problems related to pregnancy after heart transplantation </a:t>
            </a:r>
          </a:p>
          <a:p>
            <a:pPr lvl="1"/>
            <a:endParaRPr lang="en-IN" sz="700" dirty="0" smtClean="0"/>
          </a:p>
          <a:p>
            <a:pPr lvl="1"/>
            <a:r>
              <a:rPr lang="en-IN" sz="2000" dirty="0" smtClean="0"/>
              <a:t>May be at risk for graft failure due to </a:t>
            </a:r>
            <a:r>
              <a:rPr lang="en-IN" sz="2000" dirty="0" smtClean="0">
                <a:solidFill>
                  <a:srgbClr val="C00000"/>
                </a:solidFill>
              </a:rPr>
              <a:t>recurrent disease </a:t>
            </a:r>
          </a:p>
          <a:p>
            <a:pPr lvl="1"/>
            <a:r>
              <a:rPr lang="en-IN" sz="2000" dirty="0" smtClean="0"/>
              <a:t>These women should be </a:t>
            </a:r>
            <a:r>
              <a:rPr lang="en-IN" sz="2000" dirty="0" smtClean="0">
                <a:solidFill>
                  <a:srgbClr val="C00000"/>
                </a:solidFill>
              </a:rPr>
              <a:t>strongly advised to </a:t>
            </a:r>
            <a:r>
              <a:rPr lang="en-IN" sz="2000" b="1" dirty="0" smtClean="0">
                <a:solidFill>
                  <a:srgbClr val="C00000"/>
                </a:solidFill>
              </a:rPr>
              <a:t>avoid</a:t>
            </a:r>
            <a:r>
              <a:rPr lang="en-IN" sz="2000" dirty="0" smtClean="0">
                <a:solidFill>
                  <a:srgbClr val="C00000"/>
                </a:solidFill>
              </a:rPr>
              <a:t> future pregnancy</a:t>
            </a:r>
          </a:p>
          <a:p>
            <a:endParaRPr lang="en-IN" sz="24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 animBg="1"/>
      <p:bldP spid="2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82352"/>
          </a:xfrm>
        </p:spPr>
        <p:txBody>
          <a:bodyPr>
            <a:noAutofit/>
          </a:bodyPr>
          <a:lstStyle/>
          <a:p>
            <a:r>
              <a:rPr lang="en-IN" sz="3200" dirty="0" smtClean="0"/>
              <a:t>Risks of prosthetic valves in pregnancy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>
            <a:normAutofit lnSpcReduction="10000"/>
          </a:bodyPr>
          <a:lstStyle/>
          <a:p>
            <a:r>
              <a:rPr lang="en-IN" sz="2400" dirty="0" smtClean="0"/>
              <a:t>Variety of complications</a:t>
            </a:r>
          </a:p>
          <a:p>
            <a:pPr lvl="1"/>
            <a:r>
              <a:rPr lang="en-IN" sz="2000" dirty="0" smtClean="0"/>
              <a:t>Structural failure of the valve, Infection, HF, </a:t>
            </a:r>
            <a:r>
              <a:rPr lang="en-IN" sz="2000" dirty="0" err="1" smtClean="0"/>
              <a:t>Thromboembolism</a:t>
            </a:r>
            <a:r>
              <a:rPr lang="en-IN" sz="2000" dirty="0" smtClean="0"/>
              <a:t> and bleeding due to anticoagulation</a:t>
            </a:r>
          </a:p>
          <a:p>
            <a:pPr lvl="1"/>
            <a:endParaRPr lang="en-IN" sz="1800" dirty="0" smtClean="0"/>
          </a:p>
          <a:p>
            <a:r>
              <a:rPr lang="en-IN" sz="2400" dirty="0" smtClean="0"/>
              <a:t>Overall incidence of complications in appropriately managed, </a:t>
            </a:r>
            <a:r>
              <a:rPr lang="en-IN" sz="2400" dirty="0" err="1" smtClean="0"/>
              <a:t>nonpregnant</a:t>
            </a:r>
            <a:r>
              <a:rPr lang="en-IN" sz="2400" dirty="0" smtClean="0"/>
              <a:t> patients with prosthetic valves is    ̴3 %/yr</a:t>
            </a:r>
            <a:endParaRPr lang="en-IN" sz="1600" dirty="0" smtClean="0"/>
          </a:p>
          <a:p>
            <a:endParaRPr lang="en-IN" sz="2400" dirty="0" smtClean="0"/>
          </a:p>
          <a:p>
            <a:r>
              <a:rPr lang="en-IN" sz="2400" dirty="0" smtClean="0"/>
              <a:t>Mechanical heart valves </a:t>
            </a:r>
            <a:r>
              <a:rPr lang="en-IN" sz="2400" dirty="0" smtClean="0">
                <a:sym typeface="Wingdings" pitchFamily="2" charset="2"/>
              </a:rPr>
              <a:t> I</a:t>
            </a:r>
            <a:r>
              <a:rPr lang="en-IN" sz="2400" dirty="0" smtClean="0"/>
              <a:t>ncreased incidence of </a:t>
            </a:r>
            <a:r>
              <a:rPr lang="en-IN" sz="2400" dirty="0" err="1" smtClean="0"/>
              <a:t>thromboembolic</a:t>
            </a:r>
            <a:r>
              <a:rPr lang="en-IN" sz="2400" dirty="0" smtClean="0"/>
              <a:t> events during pregnancy</a:t>
            </a:r>
          </a:p>
          <a:p>
            <a:endParaRPr lang="en-IN" sz="2400" dirty="0" smtClean="0"/>
          </a:p>
          <a:p>
            <a:r>
              <a:rPr lang="en-IN" sz="2400" dirty="0" smtClean="0"/>
              <a:t>Therapeutic anticoagulation  throughout  pregnancy is essential</a:t>
            </a:r>
          </a:p>
          <a:p>
            <a:endParaRPr lang="en-IN" sz="2400" dirty="0" smtClean="0"/>
          </a:p>
          <a:p>
            <a:r>
              <a:rPr lang="en-IN" sz="2400" dirty="0" smtClean="0"/>
              <a:t>Absence of adequate prospective controlled trials -- preferred anticoagulant regimen is uncertain</a:t>
            </a:r>
            <a:endParaRPr lang="en-IN" sz="2400" dirty="0"/>
          </a:p>
        </p:txBody>
      </p:sp>
      <p:sp>
        <p:nvSpPr>
          <p:cNvPr id="4" name="Rectangle 3"/>
          <p:cNvSpPr/>
          <p:nvPr/>
        </p:nvSpPr>
        <p:spPr>
          <a:xfrm>
            <a:off x="323528" y="1268760"/>
            <a:ext cx="8280920" cy="5400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755576" y="1628800"/>
            <a:ext cx="78488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400" dirty="0" err="1" smtClean="0"/>
              <a:t>Bioprosthetic</a:t>
            </a:r>
            <a:r>
              <a:rPr lang="en-IN" sz="2400" dirty="0" smtClean="0"/>
              <a:t> valves : 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smtClean="0"/>
              <a:t>Do not require anticoagulation, independent of position </a:t>
            </a:r>
            <a:r>
              <a:rPr lang="en-IN" sz="2000" dirty="0" smtClean="0"/>
              <a:t>(unless there are other </a:t>
            </a:r>
            <a:r>
              <a:rPr lang="en-IN" sz="2000" dirty="0" err="1" smtClean="0"/>
              <a:t>thromboembolic</a:t>
            </a:r>
            <a:r>
              <a:rPr lang="en-IN" sz="2000" dirty="0" smtClean="0"/>
              <a:t> risk factors)</a:t>
            </a:r>
            <a:endParaRPr lang="en-IN" sz="2400" dirty="0" smtClean="0"/>
          </a:p>
          <a:p>
            <a:endParaRPr lang="en-IN" sz="2400" dirty="0" smtClean="0"/>
          </a:p>
          <a:p>
            <a:r>
              <a:rPr lang="en-IN" sz="2400" dirty="0" smtClean="0"/>
              <a:t>Significantly higher incidence of valve failure than mechanical valves</a:t>
            </a:r>
          </a:p>
          <a:p>
            <a:endParaRPr lang="en-IN" sz="2400" dirty="0" smtClean="0"/>
          </a:p>
          <a:p>
            <a:r>
              <a:rPr lang="en-IN" sz="2400" dirty="0" smtClean="0"/>
              <a:t>Particular concern for young women</a:t>
            </a:r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Bioprosthetic</a:t>
            </a:r>
            <a:r>
              <a:rPr lang="en-US" sz="3600" dirty="0" smtClean="0"/>
              <a:t> valves in pregnancy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2400" b="1" dirty="0" smtClean="0"/>
              <a:t>Structural failure of </a:t>
            </a:r>
            <a:r>
              <a:rPr lang="en-IN" sz="2400" b="1" dirty="0" err="1" smtClean="0"/>
              <a:t>bioprosthetic</a:t>
            </a:r>
            <a:r>
              <a:rPr lang="en-IN" sz="2400" b="1" dirty="0" smtClean="0"/>
              <a:t> valves</a:t>
            </a:r>
            <a:r>
              <a:rPr lang="en-IN" sz="2400" dirty="0" smtClean="0"/>
              <a:t>  </a:t>
            </a:r>
          </a:p>
          <a:p>
            <a:r>
              <a:rPr lang="en-IN" sz="2400" dirty="0" smtClean="0"/>
              <a:t>30 -35% of heterograft and 10 - 20% of homograft prostheses fail within 10 -15 years of implantation</a:t>
            </a:r>
          </a:p>
          <a:p>
            <a:pPr lvl="1"/>
            <a:r>
              <a:rPr lang="en-IN" sz="2000" dirty="0" smtClean="0"/>
              <a:t>Leaflet degeneration </a:t>
            </a:r>
            <a:r>
              <a:rPr lang="en-IN" sz="2000" dirty="0" smtClean="0">
                <a:sym typeface="Wingdings" pitchFamily="2" charset="2"/>
              </a:rPr>
              <a:t> S</a:t>
            </a:r>
            <a:r>
              <a:rPr lang="en-IN" sz="2000" dirty="0" smtClean="0"/>
              <a:t>evere regurgitation</a:t>
            </a:r>
          </a:p>
          <a:p>
            <a:pPr lvl="1"/>
            <a:r>
              <a:rPr lang="en-IN" sz="2000" dirty="0" smtClean="0"/>
              <a:t>Progressive valve calcification </a:t>
            </a:r>
            <a:r>
              <a:rPr lang="en-IN" sz="2000" dirty="0" smtClean="0">
                <a:sym typeface="Wingdings" pitchFamily="2" charset="2"/>
              </a:rPr>
              <a:t> S</a:t>
            </a:r>
            <a:r>
              <a:rPr lang="en-IN" sz="2000" dirty="0" smtClean="0"/>
              <a:t>ignificant </a:t>
            </a:r>
            <a:r>
              <a:rPr lang="en-IN" sz="2000" dirty="0" err="1" smtClean="0"/>
              <a:t>stenosis</a:t>
            </a:r>
            <a:endParaRPr lang="en-IN" sz="2000" dirty="0" smtClean="0"/>
          </a:p>
          <a:p>
            <a:r>
              <a:rPr lang="en-IN" sz="2400" dirty="0" smtClean="0"/>
              <a:t>Does pregnancy accelerate deterioration of </a:t>
            </a:r>
            <a:r>
              <a:rPr lang="en-IN" sz="2400" dirty="0" err="1" smtClean="0"/>
              <a:t>bioprosthetic</a:t>
            </a:r>
            <a:r>
              <a:rPr lang="en-IN" sz="2400" dirty="0" smtClean="0"/>
              <a:t> valves?</a:t>
            </a:r>
          </a:p>
          <a:p>
            <a:pPr lvl="1"/>
            <a:r>
              <a:rPr lang="en-IN" sz="2400" dirty="0" smtClean="0"/>
              <a:t>Initial studies: Yes</a:t>
            </a:r>
            <a:r>
              <a:rPr lang="en-IN" sz="2400" i="1" dirty="0" smtClean="0"/>
              <a:t/>
            </a:r>
            <a:br>
              <a:rPr lang="en-IN" sz="2400" i="1" dirty="0" smtClean="0"/>
            </a:br>
            <a:r>
              <a:rPr lang="en-IN" sz="1600" i="1" dirty="0" err="1" smtClean="0"/>
              <a:t>Vongpatanasin</a:t>
            </a:r>
            <a:r>
              <a:rPr lang="en-IN" sz="1600" i="1" dirty="0" smtClean="0"/>
              <a:t> W et al. Prosthetic heart valves. N </a:t>
            </a:r>
            <a:r>
              <a:rPr lang="en-IN" sz="1600" i="1" dirty="0" err="1" smtClean="0"/>
              <a:t>Engl</a:t>
            </a:r>
            <a:r>
              <a:rPr lang="en-IN" sz="1600" i="1" dirty="0" smtClean="0"/>
              <a:t> J Med 1996</a:t>
            </a:r>
            <a:br>
              <a:rPr lang="en-IN" sz="1600" i="1" dirty="0" smtClean="0"/>
            </a:br>
            <a:r>
              <a:rPr lang="en-IN" sz="1600" i="1" dirty="0" err="1" smtClean="0"/>
              <a:t>Sbarouni</a:t>
            </a:r>
            <a:r>
              <a:rPr lang="en-IN" sz="1600" i="1" dirty="0" smtClean="0"/>
              <a:t> E et al. Outcome of pregnancy in women with valve prostheses. Br Heart J 1994</a:t>
            </a:r>
          </a:p>
          <a:p>
            <a:endParaRPr lang="en-IN" sz="2400" i="1" dirty="0" smtClean="0"/>
          </a:p>
          <a:p>
            <a:pPr lvl="1"/>
            <a:r>
              <a:rPr lang="en-US" sz="2400" i="1" dirty="0" smtClean="0"/>
              <a:t>Recent studies : No</a:t>
            </a:r>
            <a:endParaRPr lang="en-IN" sz="2400" i="1" dirty="0" smtClean="0"/>
          </a:p>
          <a:p>
            <a:pPr lvl="1">
              <a:buNone/>
            </a:pPr>
            <a:r>
              <a:rPr lang="en-IN" sz="1600" i="1" dirty="0" smtClean="0"/>
              <a:t>	Avila WS et al. Influence of pregnancy after </a:t>
            </a:r>
            <a:r>
              <a:rPr lang="en-IN" sz="1600" i="1" dirty="0" err="1" smtClean="0"/>
              <a:t>bioprosthetic</a:t>
            </a:r>
            <a:r>
              <a:rPr lang="en-IN" sz="1600" i="1" dirty="0" smtClean="0"/>
              <a:t> valve replacement in young women: a prospective five-year study. J Heart Valve </a:t>
            </a:r>
            <a:r>
              <a:rPr lang="en-IN" sz="1600" i="1" dirty="0" err="1" smtClean="0"/>
              <a:t>Dis</a:t>
            </a:r>
            <a:r>
              <a:rPr lang="en-IN" sz="1600" i="1" dirty="0" smtClean="0"/>
              <a:t> 2002</a:t>
            </a:r>
          </a:p>
          <a:p>
            <a:endParaRPr lang="en-IN" sz="2400" dirty="0"/>
          </a:p>
        </p:txBody>
      </p:sp>
      <p:sp>
        <p:nvSpPr>
          <p:cNvPr id="4" name="Rectangle 3"/>
          <p:cNvSpPr/>
          <p:nvPr/>
        </p:nvSpPr>
        <p:spPr>
          <a:xfrm>
            <a:off x="467544" y="1196752"/>
            <a:ext cx="8496944" cy="547260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467544" y="1484785"/>
            <a:ext cx="8496944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1600" i="1" dirty="0" smtClean="0"/>
              <a:t>North RA et al. Long-term survival and valve-related complications in young women with cardiac valve replacements. Circulation 1999</a:t>
            </a:r>
            <a:endParaRPr lang="en-IN" i="1" dirty="0" smtClean="0"/>
          </a:p>
          <a:p>
            <a:endParaRPr lang="en-IN" dirty="0" smtClean="0"/>
          </a:p>
          <a:p>
            <a:r>
              <a:rPr lang="en-IN" dirty="0" smtClean="0"/>
              <a:t>Evaluation of the risk of pregnancy</a:t>
            </a:r>
          </a:p>
          <a:p>
            <a:r>
              <a:rPr lang="en-IN" dirty="0" smtClean="0"/>
              <a:t>Natural history study of</a:t>
            </a:r>
            <a:r>
              <a:rPr lang="en-IN" b="1" dirty="0" smtClean="0"/>
              <a:t> 232 </a:t>
            </a:r>
            <a:r>
              <a:rPr lang="en-IN" dirty="0" smtClean="0"/>
              <a:t>young women with prosthetic valves </a:t>
            </a:r>
          </a:p>
          <a:p>
            <a:r>
              <a:rPr lang="en-IN" dirty="0" smtClean="0"/>
              <a:t>55 to 60 % in each of these groups had at least one pregnancy</a:t>
            </a:r>
          </a:p>
          <a:p>
            <a:r>
              <a:rPr lang="en-IN" dirty="0" smtClean="0"/>
              <a:t>73 had a </a:t>
            </a:r>
            <a:r>
              <a:rPr lang="en-IN" dirty="0" err="1" smtClean="0"/>
              <a:t>bioprosthesis</a:t>
            </a:r>
            <a:r>
              <a:rPr lang="en-IN" dirty="0" smtClean="0"/>
              <a:t> and 72 a homograft</a:t>
            </a:r>
          </a:p>
          <a:p>
            <a:endParaRPr lang="en-IN" dirty="0" smtClean="0"/>
          </a:p>
          <a:p>
            <a:r>
              <a:rPr lang="en-IN" dirty="0" smtClean="0"/>
              <a:t>Structural valve deterioration and valve loss: More common with </a:t>
            </a:r>
            <a:r>
              <a:rPr lang="en-IN" dirty="0" err="1" smtClean="0"/>
              <a:t>bioprosthetic</a:t>
            </a:r>
            <a:r>
              <a:rPr lang="en-IN" dirty="0" smtClean="0"/>
              <a:t> valves</a:t>
            </a:r>
          </a:p>
          <a:p>
            <a:endParaRPr lang="en-IN" dirty="0" smtClean="0"/>
          </a:p>
          <a:p>
            <a:r>
              <a:rPr lang="en-IN" dirty="0" smtClean="0"/>
              <a:t>The 10 year rate of valve loss (valve replacement or valve-related death) </a:t>
            </a:r>
          </a:p>
          <a:p>
            <a:pPr lvl="1"/>
            <a:r>
              <a:rPr lang="en-IN" dirty="0" err="1" smtClean="0"/>
              <a:t>bioprosthetic</a:t>
            </a:r>
            <a:r>
              <a:rPr lang="en-IN" dirty="0" smtClean="0"/>
              <a:t> : </a:t>
            </a:r>
            <a:r>
              <a:rPr lang="en-IN" b="1" dirty="0" smtClean="0"/>
              <a:t>82%</a:t>
            </a:r>
          </a:p>
          <a:p>
            <a:pPr lvl="1"/>
            <a:r>
              <a:rPr lang="en-IN" dirty="0" err="1" smtClean="0"/>
              <a:t>homografts</a:t>
            </a:r>
            <a:r>
              <a:rPr lang="en-IN" dirty="0" smtClean="0"/>
              <a:t> : </a:t>
            </a:r>
            <a:r>
              <a:rPr lang="en-IN" b="1" dirty="0" smtClean="0"/>
              <a:t>28 %</a:t>
            </a:r>
          </a:p>
          <a:p>
            <a:pPr lvl="1"/>
            <a:endParaRPr lang="en-IN" dirty="0" smtClean="0"/>
          </a:p>
          <a:p>
            <a:r>
              <a:rPr lang="en-IN" dirty="0" smtClean="0"/>
              <a:t>The risk of valve deterioration: mitral &gt;&gt; aortic or tricuspid site (</a:t>
            </a:r>
            <a:r>
              <a:rPr lang="en-IN" b="1" dirty="0" smtClean="0"/>
              <a:t>Seven fold</a:t>
            </a:r>
            <a:r>
              <a:rPr lang="en-IN" dirty="0" smtClean="0"/>
              <a:t>)</a:t>
            </a:r>
          </a:p>
          <a:p>
            <a:r>
              <a:rPr lang="en-IN" dirty="0" smtClean="0"/>
              <a:t>10 year patient survival:</a:t>
            </a:r>
          </a:p>
          <a:p>
            <a:pPr lvl="1"/>
            <a:r>
              <a:rPr lang="en-IN" dirty="0" err="1" smtClean="0"/>
              <a:t>bioprosthetic</a:t>
            </a:r>
            <a:r>
              <a:rPr lang="en-IN" dirty="0" smtClean="0"/>
              <a:t>  : </a:t>
            </a:r>
            <a:r>
              <a:rPr lang="en-IN" b="1" dirty="0" smtClean="0"/>
              <a:t>84%</a:t>
            </a:r>
          </a:p>
          <a:p>
            <a:pPr lvl="1"/>
            <a:r>
              <a:rPr lang="en-IN" dirty="0" smtClean="0"/>
              <a:t>homograft valves : </a:t>
            </a:r>
            <a:r>
              <a:rPr lang="en-IN" b="1" dirty="0" smtClean="0"/>
              <a:t>96%</a:t>
            </a:r>
          </a:p>
          <a:p>
            <a:r>
              <a:rPr lang="en-IN" b="1" dirty="0" smtClean="0"/>
              <a:t>The rate of valve loss was not higher for those who had completed a pregnancy</a:t>
            </a:r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179512" y="1412776"/>
            <a:ext cx="8964488" cy="544522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467544" y="1556792"/>
            <a:ext cx="820891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Similar findings </a:t>
            </a:r>
          </a:p>
          <a:p>
            <a:pPr>
              <a:buNone/>
            </a:pPr>
            <a:r>
              <a:rPr lang="en-IN" i="1" dirty="0" smtClean="0"/>
              <a:t>Jamieson WR et al. Pregnancy and </a:t>
            </a:r>
            <a:r>
              <a:rPr lang="en-IN" i="1" dirty="0" err="1" smtClean="0"/>
              <a:t>bioprostheses</a:t>
            </a:r>
            <a:r>
              <a:rPr lang="en-IN" i="1" dirty="0" smtClean="0"/>
              <a:t>: influence on structural valve deterioration. Ann </a:t>
            </a:r>
            <a:r>
              <a:rPr lang="en-IN" i="1" dirty="0" err="1" smtClean="0"/>
              <a:t>Thorac</a:t>
            </a:r>
            <a:r>
              <a:rPr lang="en-IN" i="1" dirty="0" smtClean="0"/>
              <a:t> </a:t>
            </a:r>
            <a:r>
              <a:rPr lang="en-IN" i="1" dirty="0" err="1" smtClean="0"/>
              <a:t>Surg</a:t>
            </a:r>
            <a:r>
              <a:rPr lang="en-IN" i="1" dirty="0" smtClean="0"/>
              <a:t> 1995</a:t>
            </a:r>
          </a:p>
          <a:p>
            <a:endParaRPr lang="en-IN" sz="2000" dirty="0" smtClean="0"/>
          </a:p>
          <a:p>
            <a:r>
              <a:rPr lang="en-IN" sz="2000" dirty="0" smtClean="0"/>
              <a:t>237 women ≤35 years of age with </a:t>
            </a:r>
            <a:r>
              <a:rPr lang="en-IN" sz="2000" dirty="0" err="1" smtClean="0"/>
              <a:t>bioprostheses</a:t>
            </a:r>
            <a:endParaRPr lang="en-IN" sz="2000" dirty="0" smtClean="0"/>
          </a:p>
          <a:p>
            <a:r>
              <a:rPr lang="en-IN" sz="2000" dirty="0" smtClean="0"/>
              <a:t>52 of the women had 94 pregnancies</a:t>
            </a:r>
          </a:p>
          <a:p>
            <a:r>
              <a:rPr lang="en-IN" sz="2000" dirty="0" smtClean="0"/>
              <a:t>At 10 years</a:t>
            </a:r>
          </a:p>
          <a:p>
            <a:pPr lvl="1"/>
            <a:r>
              <a:rPr lang="en-IN" sz="2000" dirty="0" smtClean="0"/>
              <a:t>structural valve deterioration : </a:t>
            </a:r>
            <a:r>
              <a:rPr lang="en-IN" sz="2000" b="1" dirty="0" smtClean="0"/>
              <a:t>55 </a:t>
            </a:r>
            <a:r>
              <a:rPr lang="en-IN" sz="2000" b="1" dirty="0" err="1" smtClean="0"/>
              <a:t>vs</a:t>
            </a:r>
            <a:r>
              <a:rPr lang="en-IN" sz="2000" b="1" dirty="0" smtClean="0"/>
              <a:t> 46%</a:t>
            </a:r>
          </a:p>
          <a:p>
            <a:pPr lvl="1"/>
            <a:r>
              <a:rPr lang="en-IN" sz="2000" dirty="0" smtClean="0"/>
              <a:t>valve-related mortality : </a:t>
            </a:r>
            <a:r>
              <a:rPr lang="en-IN" sz="2000" b="1" dirty="0" smtClean="0"/>
              <a:t>8 </a:t>
            </a:r>
            <a:r>
              <a:rPr lang="en-IN" sz="2000" b="1" dirty="0" err="1" smtClean="0"/>
              <a:t>vs</a:t>
            </a:r>
            <a:r>
              <a:rPr lang="en-IN" sz="2000" b="1" dirty="0" smtClean="0"/>
              <a:t> 7 %</a:t>
            </a:r>
          </a:p>
          <a:p>
            <a:r>
              <a:rPr lang="en-IN" sz="2000" dirty="0" smtClean="0"/>
              <a:t>Pregnancy group did</a:t>
            </a:r>
            <a:r>
              <a:rPr lang="en-IN" sz="2000" b="1" dirty="0" smtClean="0"/>
              <a:t> not </a:t>
            </a:r>
            <a:r>
              <a:rPr lang="en-IN" sz="2000" dirty="0" smtClean="0"/>
              <a:t>have a significantly higher rate of events</a:t>
            </a:r>
          </a:p>
          <a:p>
            <a:endParaRPr lang="en-IN" sz="2000" dirty="0" smtClean="0"/>
          </a:p>
          <a:p>
            <a:r>
              <a:rPr lang="en-IN" sz="2000" dirty="0" smtClean="0"/>
              <a:t>Durability of pulmonary </a:t>
            </a:r>
            <a:r>
              <a:rPr lang="en-IN" sz="2000" dirty="0" err="1" smtClean="0"/>
              <a:t>autografts</a:t>
            </a:r>
            <a:r>
              <a:rPr lang="en-IN" sz="2000" dirty="0" smtClean="0"/>
              <a:t> in pregnant women </a:t>
            </a:r>
          </a:p>
          <a:p>
            <a:pPr lvl="1"/>
            <a:r>
              <a:rPr lang="en-IN" sz="2000" dirty="0" smtClean="0"/>
              <a:t>Limited data </a:t>
            </a:r>
          </a:p>
          <a:p>
            <a:pPr lvl="1"/>
            <a:r>
              <a:rPr lang="en-IN" sz="2000" b="1" dirty="0" smtClean="0"/>
              <a:t>No </a:t>
            </a:r>
            <a:r>
              <a:rPr lang="en-IN" sz="2000" dirty="0" smtClean="0"/>
              <a:t>evidence of valve deterioration in two reports of 55 pregnancies in 29 women</a:t>
            </a:r>
          </a:p>
          <a:p>
            <a:endParaRPr lang="en-IN" sz="2000" dirty="0" smtClean="0"/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Prosthetic valves – </a:t>
            </a:r>
            <a:r>
              <a:rPr lang="en-US" sz="3600" dirty="0" err="1" smtClean="0"/>
              <a:t>pregnacy</a:t>
            </a:r>
            <a:r>
              <a:rPr lang="en-US" sz="3600" dirty="0" smtClean="0"/>
              <a:t> care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2400" b="1" dirty="0" smtClean="0"/>
              <a:t>Prior to conception</a:t>
            </a:r>
          </a:p>
          <a:p>
            <a:r>
              <a:rPr lang="en-IN" sz="2400" dirty="0" smtClean="0"/>
              <a:t>Preconception </a:t>
            </a:r>
            <a:r>
              <a:rPr lang="en-IN" sz="2400" dirty="0" err="1" smtClean="0"/>
              <a:t>counseling</a:t>
            </a:r>
            <a:endParaRPr lang="en-IN" sz="2400" dirty="0" smtClean="0"/>
          </a:p>
          <a:p>
            <a:endParaRPr lang="en-IN" sz="2400" dirty="0" smtClean="0"/>
          </a:p>
          <a:p>
            <a:r>
              <a:rPr lang="en-IN" sz="2400" dirty="0" smtClean="0"/>
              <a:t>Informed discussion about the maternal and </a:t>
            </a:r>
            <a:r>
              <a:rPr lang="en-IN" sz="2400" dirty="0" err="1" smtClean="0"/>
              <a:t>fetal</a:t>
            </a:r>
            <a:r>
              <a:rPr lang="en-IN" sz="2400" dirty="0" smtClean="0"/>
              <a:t> risks associated with available  anticoagulation options </a:t>
            </a:r>
          </a:p>
          <a:p>
            <a:pPr lvl="1"/>
            <a:r>
              <a:rPr lang="en-IN" sz="2000" dirty="0" smtClean="0"/>
              <a:t>Risk of life threatening </a:t>
            </a:r>
            <a:r>
              <a:rPr lang="en-IN" sz="2000" dirty="0" err="1" smtClean="0"/>
              <a:t>thromboembolic</a:t>
            </a:r>
            <a:r>
              <a:rPr lang="en-IN" sz="2000" dirty="0" smtClean="0"/>
              <a:t> events and a thrombotic stroke exists regardless of the anticoagulant regimen utilized</a:t>
            </a:r>
          </a:p>
          <a:p>
            <a:pPr lvl="1"/>
            <a:endParaRPr lang="en-IN" sz="2000" dirty="0" smtClean="0"/>
          </a:p>
          <a:p>
            <a:r>
              <a:rPr lang="en-IN" sz="2400" dirty="0" smtClean="0"/>
              <a:t>Continue oral anticoagulation until pregnant </a:t>
            </a:r>
          </a:p>
          <a:p>
            <a:pPr>
              <a:buNone/>
            </a:pPr>
            <a:r>
              <a:rPr lang="en-IN" sz="2400" dirty="0" smtClean="0"/>
              <a:t>	</a:t>
            </a:r>
            <a:r>
              <a:rPr lang="en-IN" sz="2000" dirty="0" smtClean="0"/>
              <a:t>(Risk of </a:t>
            </a:r>
            <a:r>
              <a:rPr lang="en-IN" sz="2000" dirty="0" err="1" smtClean="0"/>
              <a:t>warfarin</a:t>
            </a:r>
            <a:r>
              <a:rPr lang="en-IN" sz="2000" dirty="0" smtClean="0"/>
              <a:t> </a:t>
            </a:r>
            <a:r>
              <a:rPr lang="en-IN" sz="2000" dirty="0" err="1" smtClean="0"/>
              <a:t>embryopathy</a:t>
            </a:r>
            <a:r>
              <a:rPr lang="en-IN" sz="2000" dirty="0" smtClean="0"/>
              <a:t> is low in the first  6 weeks of gestation)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smtClean="0"/>
              <a:t>Prompt pregnancy test if menses are delayed</a:t>
            </a:r>
          </a:p>
          <a:p>
            <a:endParaRPr lang="en-IN" sz="2400" dirty="0"/>
          </a:p>
        </p:txBody>
      </p:sp>
      <p:sp>
        <p:nvSpPr>
          <p:cNvPr id="4" name="Rectangle 3"/>
          <p:cNvSpPr/>
          <p:nvPr/>
        </p:nvSpPr>
        <p:spPr>
          <a:xfrm>
            <a:off x="395536" y="1556792"/>
            <a:ext cx="8568952" cy="51125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539552" y="1556792"/>
            <a:ext cx="777686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400" b="1" dirty="0" smtClean="0"/>
              <a:t>Delivery</a:t>
            </a:r>
            <a:r>
              <a:rPr lang="en-IN" sz="2400" dirty="0" smtClean="0"/>
              <a:t> </a:t>
            </a:r>
          </a:p>
          <a:p>
            <a:r>
              <a:rPr lang="en-IN" sz="2400" dirty="0" smtClean="0"/>
              <a:t>Whenever possible, delivery should be planned</a:t>
            </a:r>
          </a:p>
          <a:p>
            <a:endParaRPr lang="en-IN" sz="2400" dirty="0" smtClean="0"/>
          </a:p>
          <a:p>
            <a:r>
              <a:rPr lang="en-IN" sz="2400" dirty="0" smtClean="0"/>
              <a:t>Modality should be discussed with the obstetricians, </a:t>
            </a:r>
            <a:r>
              <a:rPr lang="en-IN" sz="2400" dirty="0" err="1" smtClean="0"/>
              <a:t>hematologists</a:t>
            </a:r>
            <a:r>
              <a:rPr lang="en-IN" sz="2400" dirty="0" smtClean="0"/>
              <a:t> and </a:t>
            </a:r>
            <a:r>
              <a:rPr lang="en-IN" sz="2400" dirty="0" err="1" smtClean="0"/>
              <a:t>anesthetists</a:t>
            </a:r>
            <a:endParaRPr lang="en-IN" sz="2400" dirty="0" smtClean="0"/>
          </a:p>
          <a:p>
            <a:endParaRPr lang="en-IN" sz="2400" dirty="0" smtClean="0"/>
          </a:p>
          <a:p>
            <a:r>
              <a:rPr lang="en-IN" sz="2400" dirty="0" smtClean="0"/>
              <a:t>Vaginal delivery is preferred in most cases</a:t>
            </a:r>
          </a:p>
          <a:p>
            <a:endParaRPr lang="en-IN" sz="2400" dirty="0" smtClean="0"/>
          </a:p>
          <a:p>
            <a:r>
              <a:rPr lang="en-IN" sz="2400" dirty="0" err="1" smtClean="0"/>
              <a:t>Cesarean</a:t>
            </a:r>
            <a:r>
              <a:rPr lang="en-IN" sz="2400" dirty="0" smtClean="0"/>
              <a:t> delivery should be reserved</a:t>
            </a:r>
          </a:p>
          <a:p>
            <a:pPr lvl="1"/>
            <a:r>
              <a:rPr lang="en-IN" sz="2000" dirty="0" smtClean="0"/>
              <a:t>Specific obstetrical indications </a:t>
            </a:r>
          </a:p>
          <a:p>
            <a:pPr lvl="1"/>
            <a:r>
              <a:rPr lang="en-IN" sz="2000" dirty="0" smtClean="0"/>
              <a:t>Significant cardiovascular disease that places the woman at additional risk during </a:t>
            </a:r>
            <a:r>
              <a:rPr lang="en-IN" sz="2000" dirty="0" err="1" smtClean="0"/>
              <a:t>labor</a:t>
            </a:r>
            <a:endParaRPr lang="en-IN" sz="2000" dirty="0" smtClean="0"/>
          </a:p>
          <a:p>
            <a:endParaRPr lang="en-IN" sz="24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06090"/>
          </a:xfrm>
        </p:spPr>
        <p:txBody>
          <a:bodyPr>
            <a:noAutofit/>
          </a:bodyPr>
          <a:lstStyle/>
          <a:p>
            <a:r>
              <a:rPr lang="en-IN" sz="3200" dirty="0" smtClean="0"/>
              <a:t>Prosthetic valve  thrombosis  during  pregnancy </a:t>
            </a:r>
            <a:br>
              <a:rPr lang="en-IN" sz="3200" dirty="0" smtClean="0"/>
            </a:b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Autofit/>
          </a:bodyPr>
          <a:lstStyle/>
          <a:p>
            <a:r>
              <a:rPr lang="en-IN" sz="2400" dirty="0" smtClean="0"/>
              <a:t>Valve thrombosis -- a life-threatening complication </a:t>
            </a:r>
          </a:p>
          <a:p>
            <a:r>
              <a:rPr lang="en-IN" sz="2400" dirty="0" smtClean="0"/>
              <a:t>The </a:t>
            </a:r>
            <a:r>
              <a:rPr lang="en-IN" sz="2400" dirty="0" err="1" smtClean="0"/>
              <a:t>procoagulant</a:t>
            </a:r>
            <a:r>
              <a:rPr lang="en-IN" sz="2400" dirty="0" smtClean="0"/>
              <a:t> state of pregnancy increases the risk </a:t>
            </a:r>
            <a:r>
              <a:rPr lang="en-IN" sz="2400" b="1" dirty="0" smtClean="0"/>
              <a:t> </a:t>
            </a:r>
            <a:endParaRPr lang="en-IN" sz="2400" dirty="0" smtClean="0"/>
          </a:p>
          <a:p>
            <a:r>
              <a:rPr lang="en-IN" sz="2400" dirty="0" smtClean="0"/>
              <a:t>Depends upon the type and location of the prosthetic valve</a:t>
            </a:r>
          </a:p>
          <a:p>
            <a:pPr lvl="1"/>
            <a:r>
              <a:rPr lang="en-IN" sz="2000" dirty="0" smtClean="0"/>
              <a:t>Mechanical  valves &gt;&gt; </a:t>
            </a:r>
            <a:r>
              <a:rPr lang="en-IN" sz="2000" dirty="0" err="1" smtClean="0"/>
              <a:t>Bioprosthetic</a:t>
            </a:r>
            <a:r>
              <a:rPr lang="en-IN" sz="2000" dirty="0" smtClean="0"/>
              <a:t> valves or </a:t>
            </a:r>
            <a:r>
              <a:rPr lang="en-IN" sz="2000" dirty="0" err="1" smtClean="0"/>
              <a:t>homografts</a:t>
            </a:r>
            <a:endParaRPr lang="en-IN" sz="2000" dirty="0" smtClean="0"/>
          </a:p>
          <a:p>
            <a:pPr lvl="1"/>
            <a:r>
              <a:rPr lang="en-IN" sz="2000" dirty="0" smtClean="0"/>
              <a:t>Older mechanical valves &gt;&gt; Newer generation mechanical valves</a:t>
            </a:r>
          </a:p>
          <a:p>
            <a:pPr lvl="1"/>
            <a:r>
              <a:rPr lang="en-IN" sz="2000" dirty="0" smtClean="0"/>
              <a:t>Mitral position</a:t>
            </a:r>
          </a:p>
          <a:p>
            <a:pPr>
              <a:buNone/>
            </a:pPr>
            <a:r>
              <a:rPr lang="en-IN" sz="2400" dirty="0" smtClean="0"/>
              <a:t>Other factors</a:t>
            </a:r>
          </a:p>
          <a:p>
            <a:pPr lvl="1"/>
            <a:r>
              <a:rPr lang="en-IN" sz="2000" dirty="0" smtClean="0"/>
              <a:t>H/o  prior </a:t>
            </a:r>
            <a:r>
              <a:rPr lang="en-IN" sz="2000" dirty="0" err="1" smtClean="0"/>
              <a:t>thromboembolic</a:t>
            </a:r>
            <a:r>
              <a:rPr lang="en-IN" sz="2000" dirty="0" smtClean="0"/>
              <a:t> event</a:t>
            </a:r>
          </a:p>
          <a:p>
            <a:pPr lvl="1"/>
            <a:r>
              <a:rPr lang="en-IN" sz="2000" dirty="0" smtClean="0"/>
              <a:t>AF</a:t>
            </a:r>
          </a:p>
          <a:p>
            <a:pPr lvl="1"/>
            <a:r>
              <a:rPr lang="en-IN" sz="2000" dirty="0" smtClean="0"/>
              <a:t>Multiple prosthetic valves</a:t>
            </a:r>
          </a:p>
          <a:p>
            <a:r>
              <a:rPr lang="en-IN" sz="2400" dirty="0" smtClean="0"/>
              <a:t>Risk appears to be increased with UFH and LMWH (lesser degree) compared to </a:t>
            </a:r>
            <a:r>
              <a:rPr lang="en-IN" sz="2400" dirty="0" err="1" smtClean="0"/>
              <a:t>warfarin</a:t>
            </a:r>
            <a:endParaRPr lang="en-IN" sz="2400" dirty="0" smtClean="0"/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648072"/>
          </a:xfrm>
        </p:spPr>
        <p:txBody>
          <a:bodyPr>
            <a:noAutofit/>
          </a:bodyPr>
          <a:lstStyle/>
          <a:p>
            <a:r>
              <a:rPr lang="en-IN" sz="3200" dirty="0" smtClean="0"/>
              <a:t>Prosthetic valve  thrombosis  during  pregnancy </a:t>
            </a:r>
            <a:br>
              <a:rPr lang="en-IN" sz="3200" dirty="0" smtClean="0"/>
            </a:b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 smtClean="0"/>
              <a:t>Experience is limited </a:t>
            </a:r>
          </a:p>
          <a:p>
            <a:pPr>
              <a:lnSpc>
                <a:spcPct val="150000"/>
              </a:lnSpc>
            </a:pPr>
            <a:r>
              <a:rPr lang="en-IN" sz="2400" dirty="0" smtClean="0"/>
              <a:t>Controlled data do not exist </a:t>
            </a:r>
          </a:p>
          <a:p>
            <a:pPr>
              <a:lnSpc>
                <a:spcPct val="150000"/>
              </a:lnSpc>
            </a:pPr>
            <a:r>
              <a:rPr lang="en-IN" sz="2400" dirty="0" smtClean="0"/>
              <a:t>Published reports are mostly from case series</a:t>
            </a:r>
          </a:p>
          <a:p>
            <a:pPr>
              <a:lnSpc>
                <a:spcPct val="150000"/>
              </a:lnSpc>
            </a:pPr>
            <a:r>
              <a:rPr lang="en-IN" sz="2400" dirty="0" smtClean="0"/>
              <a:t>Heparin may be considered for small, </a:t>
            </a:r>
            <a:r>
              <a:rPr lang="en-IN" sz="2400" dirty="0" err="1" smtClean="0"/>
              <a:t>nonobstructive</a:t>
            </a:r>
            <a:r>
              <a:rPr lang="en-IN" sz="2400" dirty="0" smtClean="0"/>
              <a:t> thrombi </a:t>
            </a:r>
          </a:p>
          <a:p>
            <a:pPr>
              <a:lnSpc>
                <a:spcPct val="150000"/>
              </a:lnSpc>
            </a:pPr>
            <a:r>
              <a:rPr lang="en-IN" sz="2400" dirty="0" smtClean="0"/>
              <a:t>For obstructive valve thrombosis, the treatment options are surgical </a:t>
            </a:r>
            <a:r>
              <a:rPr lang="en-IN" sz="2400" dirty="0" err="1" smtClean="0"/>
              <a:t>thrombectomy</a:t>
            </a:r>
            <a:r>
              <a:rPr lang="en-IN" sz="2400" dirty="0" smtClean="0"/>
              <a:t> and </a:t>
            </a:r>
            <a:r>
              <a:rPr lang="en-IN" sz="2400" dirty="0" err="1" smtClean="0"/>
              <a:t>thrombolysis</a:t>
            </a:r>
            <a:endParaRPr lang="en-IN" sz="2400" dirty="0" smtClean="0"/>
          </a:p>
          <a:p>
            <a:pPr>
              <a:lnSpc>
                <a:spcPct val="150000"/>
              </a:lnSpc>
            </a:pPr>
            <a:r>
              <a:rPr lang="en-IN" sz="2400" dirty="0" smtClean="0"/>
              <a:t>No direct comparisons between surgery and </a:t>
            </a:r>
            <a:r>
              <a:rPr lang="en-IN" sz="2400" dirty="0" err="1" smtClean="0"/>
              <a:t>thrombolysis</a:t>
            </a:r>
            <a:r>
              <a:rPr lang="en-IN" sz="2400" dirty="0" smtClean="0"/>
              <a:t> exist</a:t>
            </a:r>
          </a:p>
          <a:p>
            <a:endParaRPr lang="en-IN" sz="2400" dirty="0" smtClean="0"/>
          </a:p>
          <a:p>
            <a:pPr>
              <a:buNone/>
            </a:pPr>
            <a:endParaRPr lang="en-IN" sz="2400" dirty="0" smtClean="0"/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22114"/>
          </a:xfrm>
        </p:spPr>
        <p:txBody>
          <a:bodyPr>
            <a:noAutofit/>
          </a:bodyPr>
          <a:lstStyle/>
          <a:p>
            <a:r>
              <a:rPr lang="en-IN" sz="2800" dirty="0" smtClean="0"/>
              <a:t>Management of valve thrombosis during pregnancy </a:t>
            </a:r>
            <a:br>
              <a:rPr lang="en-IN" sz="2800" dirty="0" smtClean="0"/>
            </a:br>
            <a:endParaRPr lang="en-IN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5257800"/>
          </a:xfrm>
        </p:spPr>
        <p:txBody>
          <a:bodyPr>
            <a:normAutofit lnSpcReduction="10000"/>
          </a:bodyPr>
          <a:lstStyle/>
          <a:p>
            <a:r>
              <a:rPr lang="en-IN" sz="2400" dirty="0" smtClean="0"/>
              <a:t>Both surgery  and  </a:t>
            </a:r>
            <a:r>
              <a:rPr lang="en-IN" sz="2400" dirty="0" err="1" smtClean="0"/>
              <a:t>thrombolysis</a:t>
            </a:r>
            <a:r>
              <a:rPr lang="en-IN" sz="2400" dirty="0" smtClean="0"/>
              <a:t>  carry substantial  </a:t>
            </a:r>
            <a:r>
              <a:rPr lang="en-IN" sz="2400" dirty="0" err="1" smtClean="0"/>
              <a:t>fetal</a:t>
            </a:r>
            <a:r>
              <a:rPr lang="en-IN" sz="2400" dirty="0" smtClean="0"/>
              <a:t>  and maternal risks</a:t>
            </a:r>
          </a:p>
          <a:p>
            <a:endParaRPr lang="en-IN" sz="2400" dirty="0" smtClean="0"/>
          </a:p>
          <a:p>
            <a:r>
              <a:rPr lang="en-IN" sz="2400" dirty="0" smtClean="0"/>
              <a:t>Series of 10 women treated for 12 episodes of valve thrombosis </a:t>
            </a:r>
          </a:p>
          <a:p>
            <a:pPr lvl="1"/>
            <a:r>
              <a:rPr lang="en-IN" sz="1800" dirty="0" smtClean="0"/>
              <a:t>Surgery (4 cases)</a:t>
            </a:r>
          </a:p>
          <a:p>
            <a:pPr lvl="1"/>
            <a:r>
              <a:rPr lang="en-IN" sz="1800" dirty="0" err="1" smtClean="0"/>
              <a:t>Thrombolysis</a:t>
            </a:r>
            <a:r>
              <a:rPr lang="en-IN" sz="1800" dirty="0" smtClean="0"/>
              <a:t> (7 cases)</a:t>
            </a:r>
          </a:p>
          <a:p>
            <a:pPr lvl="1"/>
            <a:r>
              <a:rPr lang="en-IN" sz="1800" dirty="0" smtClean="0"/>
              <a:t>Heparin (1 case)</a:t>
            </a:r>
          </a:p>
          <a:p>
            <a:endParaRPr lang="en-IN" sz="1800" dirty="0" smtClean="0"/>
          </a:p>
          <a:p>
            <a:endParaRPr lang="en-IN" sz="1800" dirty="0" smtClean="0"/>
          </a:p>
          <a:p>
            <a:endParaRPr lang="en-IN" sz="1800" dirty="0" smtClean="0"/>
          </a:p>
          <a:p>
            <a:endParaRPr lang="en-IN" sz="1800" dirty="0" smtClean="0"/>
          </a:p>
          <a:p>
            <a:endParaRPr lang="en-IN" sz="1800" dirty="0" smtClean="0"/>
          </a:p>
          <a:p>
            <a:endParaRPr lang="en-IN" sz="1800" dirty="0" smtClean="0"/>
          </a:p>
          <a:p>
            <a:endParaRPr lang="en-IN" sz="1800" dirty="0" smtClean="0"/>
          </a:p>
          <a:p>
            <a:pPr>
              <a:buNone/>
            </a:pPr>
            <a:r>
              <a:rPr lang="en-IN" sz="1800" dirty="0" smtClean="0"/>
              <a:t>	</a:t>
            </a:r>
            <a:r>
              <a:rPr lang="en-IN" sz="1800" dirty="0" err="1" smtClean="0"/>
              <a:t>Sahnoun-Trabelsi</a:t>
            </a:r>
            <a:r>
              <a:rPr lang="en-IN" sz="1800" dirty="0" smtClean="0"/>
              <a:t> I et al. [Prosthetic valve thrombosis in pregnancy. A single-</a:t>
            </a:r>
            <a:r>
              <a:rPr lang="en-IN" sz="1800" dirty="0" err="1" smtClean="0"/>
              <a:t>center</a:t>
            </a:r>
            <a:r>
              <a:rPr lang="en-IN" sz="1800" dirty="0" smtClean="0"/>
              <a:t> study of 12 cases]. Arch Mal Coeur </a:t>
            </a:r>
            <a:r>
              <a:rPr lang="en-IN" sz="1800" dirty="0" err="1" smtClean="0"/>
              <a:t>Vaiss</a:t>
            </a:r>
            <a:r>
              <a:rPr lang="en-IN" sz="1800" dirty="0" smtClean="0"/>
              <a:t> 2004</a:t>
            </a:r>
            <a:endParaRPr lang="en-IN" sz="1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87624" y="4221088"/>
          <a:ext cx="60960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Maternal</a:t>
                      </a:r>
                      <a:r>
                        <a:rPr lang="en-US" baseline="0" dirty="0" smtClean="0"/>
                        <a:t> death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Fetal death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Bleeding events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Surgery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          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1 (additional)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0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Thrombolysis</a:t>
                      </a:r>
                      <a:r>
                        <a:rPr lang="en-US" baseline="0" dirty="0" smtClean="0"/>
                        <a:t>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1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Cardiac surgery and </a:t>
            </a:r>
            <a:r>
              <a:rPr lang="en-US" sz="3200" dirty="0" err="1" smtClean="0"/>
              <a:t>thrombolysis</a:t>
            </a:r>
            <a:r>
              <a:rPr lang="en-US" sz="3200" dirty="0" smtClean="0"/>
              <a:t> during pregnancy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Autofit/>
          </a:bodyPr>
          <a:lstStyle/>
          <a:p>
            <a:r>
              <a:rPr lang="en-IN" sz="1800" i="1" dirty="0" smtClean="0">
                <a:solidFill>
                  <a:srgbClr val="C00000"/>
                </a:solidFill>
              </a:rPr>
              <a:t>Weiss BM et al. Outcome of cardiovascular surgery and pregnancy: a systematic review of the period 1984-1996. Am J </a:t>
            </a:r>
            <a:r>
              <a:rPr lang="en-IN" sz="1800" i="1" dirty="0" err="1" smtClean="0">
                <a:solidFill>
                  <a:srgbClr val="C00000"/>
                </a:solidFill>
              </a:rPr>
              <a:t>Obstet</a:t>
            </a:r>
            <a:r>
              <a:rPr lang="en-IN" sz="1800" i="1" dirty="0" smtClean="0">
                <a:solidFill>
                  <a:srgbClr val="C00000"/>
                </a:solidFill>
              </a:rPr>
              <a:t> </a:t>
            </a:r>
            <a:r>
              <a:rPr lang="en-IN" sz="1800" i="1" dirty="0" err="1" smtClean="0">
                <a:solidFill>
                  <a:srgbClr val="C00000"/>
                </a:solidFill>
              </a:rPr>
              <a:t>Gynecol</a:t>
            </a:r>
            <a:r>
              <a:rPr lang="en-IN" sz="1800" i="1" dirty="0" smtClean="0">
                <a:solidFill>
                  <a:srgbClr val="C00000"/>
                </a:solidFill>
              </a:rPr>
              <a:t> 1998</a:t>
            </a:r>
          </a:p>
          <a:p>
            <a:pPr lvl="1"/>
            <a:r>
              <a:rPr lang="en-IN" sz="1600" dirty="0" smtClean="0"/>
              <a:t>Review of </a:t>
            </a:r>
            <a:r>
              <a:rPr lang="en-IN" sz="1600" b="1" dirty="0" smtClean="0"/>
              <a:t>cardiac surgery </a:t>
            </a:r>
            <a:r>
              <a:rPr lang="en-IN" sz="1600" dirty="0" smtClean="0"/>
              <a:t>during pregnancy </a:t>
            </a:r>
          </a:p>
          <a:p>
            <a:pPr lvl="1"/>
            <a:r>
              <a:rPr lang="en-IN" sz="1600" dirty="0" smtClean="0"/>
              <a:t>70 patients  </a:t>
            </a:r>
          </a:p>
          <a:p>
            <a:pPr lvl="1"/>
            <a:r>
              <a:rPr lang="en-IN" sz="1600" dirty="0" err="1" smtClean="0"/>
              <a:t>Perioperative</a:t>
            </a:r>
            <a:r>
              <a:rPr lang="en-IN" sz="1600" dirty="0" smtClean="0"/>
              <a:t> maternal mortality – 6%</a:t>
            </a:r>
          </a:p>
          <a:p>
            <a:pPr lvl="1"/>
            <a:r>
              <a:rPr lang="en-IN" sz="1600" b="1" dirty="0" err="1" smtClean="0"/>
              <a:t>Fetal</a:t>
            </a:r>
            <a:r>
              <a:rPr lang="en-IN" sz="1600" b="1" dirty="0" smtClean="0"/>
              <a:t> mortality - 30%</a:t>
            </a:r>
          </a:p>
          <a:p>
            <a:pPr lvl="1"/>
            <a:endParaRPr lang="en-IN" sz="1600" b="1" dirty="0" smtClean="0"/>
          </a:p>
          <a:p>
            <a:r>
              <a:rPr lang="en-IN" sz="1800" i="1" dirty="0" err="1" smtClean="0">
                <a:solidFill>
                  <a:srgbClr val="C00000"/>
                </a:solidFill>
              </a:rPr>
              <a:t>Turrentine</a:t>
            </a:r>
            <a:r>
              <a:rPr lang="en-IN" sz="1800" i="1" dirty="0" smtClean="0">
                <a:solidFill>
                  <a:srgbClr val="C00000"/>
                </a:solidFill>
              </a:rPr>
              <a:t> MA et al. Use of </a:t>
            </a:r>
            <a:r>
              <a:rPr lang="en-IN" sz="1800" i="1" dirty="0" err="1" smtClean="0">
                <a:solidFill>
                  <a:srgbClr val="C00000"/>
                </a:solidFill>
              </a:rPr>
              <a:t>thrombolytics</a:t>
            </a:r>
            <a:r>
              <a:rPr lang="en-IN" sz="1800" i="1" dirty="0" smtClean="0">
                <a:solidFill>
                  <a:srgbClr val="C00000"/>
                </a:solidFill>
              </a:rPr>
              <a:t> for the treatment of </a:t>
            </a:r>
            <a:r>
              <a:rPr lang="en-IN" sz="1800" i="1" dirty="0" err="1" smtClean="0">
                <a:solidFill>
                  <a:srgbClr val="C00000"/>
                </a:solidFill>
              </a:rPr>
              <a:t>thromboembolic</a:t>
            </a:r>
            <a:r>
              <a:rPr lang="en-IN" sz="1800" i="1" dirty="0" smtClean="0">
                <a:solidFill>
                  <a:srgbClr val="C00000"/>
                </a:solidFill>
              </a:rPr>
              <a:t> disease during pregnancy. </a:t>
            </a:r>
            <a:r>
              <a:rPr lang="en-IN" sz="1800" i="1" dirty="0" err="1" smtClean="0">
                <a:solidFill>
                  <a:srgbClr val="C00000"/>
                </a:solidFill>
              </a:rPr>
              <a:t>Obstet</a:t>
            </a:r>
            <a:r>
              <a:rPr lang="en-IN" sz="1800" i="1" dirty="0" smtClean="0">
                <a:solidFill>
                  <a:srgbClr val="C00000"/>
                </a:solidFill>
              </a:rPr>
              <a:t> </a:t>
            </a:r>
            <a:r>
              <a:rPr lang="en-IN" sz="1800" i="1" dirty="0" err="1" smtClean="0">
                <a:solidFill>
                  <a:srgbClr val="C00000"/>
                </a:solidFill>
              </a:rPr>
              <a:t>Gynecol</a:t>
            </a:r>
            <a:r>
              <a:rPr lang="en-IN" sz="1800" i="1" dirty="0" smtClean="0">
                <a:solidFill>
                  <a:srgbClr val="C00000"/>
                </a:solidFill>
              </a:rPr>
              <a:t> </a:t>
            </a:r>
            <a:r>
              <a:rPr lang="en-IN" sz="1800" i="1" dirty="0" err="1" smtClean="0">
                <a:solidFill>
                  <a:srgbClr val="C00000"/>
                </a:solidFill>
              </a:rPr>
              <a:t>Surv</a:t>
            </a:r>
            <a:r>
              <a:rPr lang="en-IN" sz="1800" i="1" dirty="0" smtClean="0">
                <a:solidFill>
                  <a:srgbClr val="C00000"/>
                </a:solidFill>
              </a:rPr>
              <a:t> 1995</a:t>
            </a:r>
          </a:p>
          <a:p>
            <a:pPr lvl="1"/>
            <a:r>
              <a:rPr lang="en-IN" sz="1600" dirty="0" smtClean="0"/>
              <a:t>Review of </a:t>
            </a:r>
            <a:r>
              <a:rPr lang="en-IN" sz="1600" dirty="0" err="1" smtClean="0"/>
              <a:t>thrombolysis</a:t>
            </a:r>
            <a:r>
              <a:rPr lang="en-IN" sz="1600" dirty="0" smtClean="0"/>
              <a:t> during pregnancy </a:t>
            </a:r>
          </a:p>
          <a:p>
            <a:pPr lvl="1"/>
            <a:r>
              <a:rPr lang="en-IN" sz="1600" dirty="0" smtClean="0"/>
              <a:t>172 patients </a:t>
            </a:r>
          </a:p>
          <a:p>
            <a:pPr lvl="1"/>
            <a:r>
              <a:rPr lang="en-IN" sz="1600" dirty="0" smtClean="0"/>
              <a:t>Maternal mortality – 1.2%</a:t>
            </a:r>
          </a:p>
          <a:p>
            <a:pPr lvl="1"/>
            <a:r>
              <a:rPr lang="en-IN" sz="1600" dirty="0" smtClean="0"/>
              <a:t>Hemorrhagic complications – 8%</a:t>
            </a:r>
          </a:p>
          <a:p>
            <a:pPr lvl="1"/>
            <a:r>
              <a:rPr lang="en-IN" sz="1600" b="1" dirty="0" err="1" smtClean="0"/>
              <a:t>Fetal</a:t>
            </a:r>
            <a:r>
              <a:rPr lang="en-IN" sz="1600" b="1" dirty="0" smtClean="0"/>
              <a:t> mortality - 5.8%</a:t>
            </a:r>
          </a:p>
          <a:p>
            <a:r>
              <a:rPr lang="en-IN" sz="1800" dirty="0" smtClean="0"/>
              <a:t>Both of these series included patients treated for a variety of conditions at a number of </a:t>
            </a:r>
            <a:r>
              <a:rPr lang="en-IN" sz="1800" dirty="0" err="1" smtClean="0"/>
              <a:t>centers</a:t>
            </a:r>
            <a:r>
              <a:rPr lang="en-IN" sz="1800" dirty="0" smtClean="0"/>
              <a:t> over an extended period of time (12 years for the surgical series and 34 years for </a:t>
            </a:r>
            <a:r>
              <a:rPr lang="en-IN" sz="1800" dirty="0" err="1" smtClean="0"/>
              <a:t>thrombolysis</a:t>
            </a:r>
            <a:r>
              <a:rPr lang="en-IN" sz="1800" dirty="0" smtClean="0"/>
              <a:t>)</a:t>
            </a:r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Autofit/>
          </a:bodyPr>
          <a:lstStyle/>
          <a:p>
            <a:r>
              <a:rPr lang="en-IN" sz="3600" dirty="0" smtClean="0"/>
              <a:t>Pregnancy after cardiac transplantation</a:t>
            </a:r>
            <a:br>
              <a:rPr lang="en-IN" sz="3600" dirty="0" smtClean="0"/>
            </a:b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5184576"/>
          </a:xfrm>
        </p:spPr>
        <p:txBody>
          <a:bodyPr>
            <a:noAutofit/>
          </a:bodyPr>
          <a:lstStyle/>
          <a:p>
            <a:r>
              <a:rPr lang="en-IN" sz="2400" dirty="0" smtClean="0"/>
              <a:t>Escalating number of female heart transplant recipients of childbearing age</a:t>
            </a:r>
          </a:p>
          <a:p>
            <a:pPr lvl="1"/>
            <a:r>
              <a:rPr lang="en-IN" sz="2000" dirty="0" smtClean="0"/>
              <a:t>Overall increase in heart transplantation in adults</a:t>
            </a:r>
          </a:p>
          <a:p>
            <a:pPr lvl="1"/>
            <a:r>
              <a:rPr lang="en-IN" sz="2000" dirty="0" smtClean="0"/>
              <a:t>Aging </a:t>
            </a:r>
            <a:r>
              <a:rPr lang="en-IN" sz="2000" dirty="0" err="1" smtClean="0"/>
              <a:t>pediatric</a:t>
            </a:r>
            <a:r>
              <a:rPr lang="en-IN" sz="2000" dirty="0" smtClean="0"/>
              <a:t> heart transplant population</a:t>
            </a:r>
          </a:p>
          <a:p>
            <a:pPr lvl="1"/>
            <a:endParaRPr lang="en-IN" sz="2000" dirty="0" smtClean="0"/>
          </a:p>
          <a:p>
            <a:r>
              <a:rPr lang="en-IN" sz="2400" dirty="0" smtClean="0"/>
              <a:t>1988  - First report of pregnancy after heart  transplantation</a:t>
            </a:r>
          </a:p>
          <a:p>
            <a:endParaRPr lang="en-IN" sz="2400" dirty="0" smtClean="0"/>
          </a:p>
          <a:p>
            <a:r>
              <a:rPr lang="en-IN" sz="2400" dirty="0" smtClean="0"/>
              <a:t>Pregnancy - generally been discouraged by most  heart  transplantation </a:t>
            </a:r>
            <a:r>
              <a:rPr lang="en-IN" sz="2400" dirty="0" err="1" smtClean="0"/>
              <a:t>centers</a:t>
            </a:r>
            <a:endParaRPr lang="en-IN" sz="2400" dirty="0" smtClean="0"/>
          </a:p>
          <a:p>
            <a:pPr lvl="1"/>
            <a:r>
              <a:rPr lang="en-IN" sz="2000" dirty="0" smtClean="0"/>
              <a:t>Potential risks to the prospective mother</a:t>
            </a:r>
          </a:p>
          <a:p>
            <a:pPr lvl="1"/>
            <a:r>
              <a:rPr lang="en-IN" sz="2000" dirty="0" smtClean="0"/>
              <a:t>Possible </a:t>
            </a:r>
            <a:r>
              <a:rPr lang="en-IN" sz="2000" dirty="0" err="1" smtClean="0"/>
              <a:t>teratogenic</a:t>
            </a:r>
            <a:r>
              <a:rPr lang="en-IN" sz="2000" dirty="0" smtClean="0"/>
              <a:t> effects from immunosuppressive drugs</a:t>
            </a:r>
          </a:p>
          <a:p>
            <a:endParaRPr lang="en-IN" sz="2400" dirty="0"/>
          </a:p>
        </p:txBody>
      </p:sp>
      <p:sp>
        <p:nvSpPr>
          <p:cNvPr id="4" name="Rectangle 3"/>
          <p:cNvSpPr/>
          <p:nvPr/>
        </p:nvSpPr>
        <p:spPr>
          <a:xfrm>
            <a:off x="467544" y="1268760"/>
            <a:ext cx="8496944" cy="53285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611560" y="1412776"/>
            <a:ext cx="806489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400" b="1" dirty="0" smtClean="0"/>
              <a:t>Preconception care</a:t>
            </a:r>
            <a:endParaRPr lang="en-IN" sz="2400" dirty="0" smtClean="0"/>
          </a:p>
          <a:p>
            <a:r>
              <a:rPr lang="en-IN" sz="2400" b="1" dirty="0" smtClean="0"/>
              <a:t>Preconception </a:t>
            </a:r>
            <a:r>
              <a:rPr lang="en-IN" sz="2400" b="1" dirty="0" err="1" smtClean="0"/>
              <a:t>counseling</a:t>
            </a:r>
            <a:r>
              <a:rPr lang="en-IN" sz="2400" dirty="0" smtClean="0"/>
              <a:t> </a:t>
            </a:r>
          </a:p>
          <a:p>
            <a:pPr lvl="1"/>
            <a:r>
              <a:rPr lang="en-IN" sz="2400" dirty="0" smtClean="0"/>
              <a:t>Reason for the mother's cardiac transplant</a:t>
            </a:r>
          </a:p>
          <a:p>
            <a:pPr lvl="1"/>
            <a:r>
              <a:rPr lang="en-IN" sz="2400" dirty="0" smtClean="0"/>
              <a:t>Risk of recurrence in mother (PPCM) or offspring (CHD)</a:t>
            </a:r>
          </a:p>
          <a:p>
            <a:pPr lvl="1"/>
            <a:endParaRPr lang="en-IN" sz="2400" dirty="0" smtClean="0"/>
          </a:p>
          <a:p>
            <a:r>
              <a:rPr lang="en-IN" sz="2400" b="1" dirty="0" smtClean="0"/>
              <a:t>Timing of pregnancy</a:t>
            </a:r>
            <a:r>
              <a:rPr lang="en-IN" sz="2400" dirty="0" smtClean="0"/>
              <a:t> </a:t>
            </a:r>
          </a:p>
          <a:p>
            <a:pPr lvl="1"/>
            <a:r>
              <a:rPr lang="en-IN" sz="2400" dirty="0" smtClean="0"/>
              <a:t>Avoid  during  the  first  year  post  transplantation </a:t>
            </a:r>
          </a:p>
          <a:p>
            <a:pPr lvl="2"/>
            <a:r>
              <a:rPr lang="en-IN" sz="2000" dirty="0" smtClean="0"/>
              <a:t>Risk of rejection is greatest </a:t>
            </a:r>
          </a:p>
          <a:p>
            <a:pPr lvl="2"/>
            <a:r>
              <a:rPr lang="en-IN" sz="2000" dirty="0" smtClean="0"/>
              <a:t>Immunosuppressive therapy - Most aggressive </a:t>
            </a:r>
          </a:p>
          <a:p>
            <a:pPr lvl="2"/>
            <a:endParaRPr lang="en-IN" sz="2000" dirty="0" smtClean="0"/>
          </a:p>
          <a:p>
            <a:pPr lvl="1"/>
            <a:r>
              <a:rPr lang="en-IN" sz="2400" dirty="0" smtClean="0"/>
              <a:t>Contraception during this period is important  (fertility is not affected by medications)</a:t>
            </a:r>
          </a:p>
          <a:p>
            <a:endParaRPr lang="en-IN" sz="2400" dirty="0" smtClean="0"/>
          </a:p>
          <a:p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467544" y="1124744"/>
            <a:ext cx="8496944" cy="554461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611560" y="1556792"/>
            <a:ext cx="78488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000" dirty="0" smtClean="0"/>
              <a:t>The AST consensus conference </a:t>
            </a:r>
            <a:r>
              <a:rPr lang="en-IN" sz="2000" dirty="0" err="1" smtClean="0"/>
              <a:t>recommedations</a:t>
            </a:r>
            <a:r>
              <a:rPr lang="en-IN" sz="2000" dirty="0" smtClean="0"/>
              <a:t> for timing of pregnancy:</a:t>
            </a:r>
          </a:p>
          <a:p>
            <a:pPr>
              <a:buNone/>
            </a:pPr>
            <a:endParaRPr lang="en-IN" sz="2000" dirty="0" smtClean="0"/>
          </a:p>
          <a:p>
            <a:pPr>
              <a:buFont typeface="Arial" pitchFamily="34" charset="0"/>
              <a:buChar char="•"/>
            </a:pPr>
            <a:r>
              <a:rPr lang="en-IN" sz="2000" dirty="0" smtClean="0"/>
              <a:t>     No rejection in the past year</a:t>
            </a:r>
          </a:p>
          <a:p>
            <a:pPr>
              <a:buFont typeface="Arial" pitchFamily="34" charset="0"/>
              <a:buChar char="•"/>
            </a:pPr>
            <a:r>
              <a:rPr lang="en-IN" sz="2000" dirty="0" smtClean="0"/>
              <a:t>     Adequate and stable graft function</a:t>
            </a:r>
          </a:p>
          <a:p>
            <a:pPr>
              <a:buFont typeface="Arial" pitchFamily="34" charset="0"/>
              <a:buChar char="•"/>
            </a:pPr>
            <a:r>
              <a:rPr lang="en-IN" sz="2000" dirty="0" smtClean="0"/>
              <a:t>     No acute infections that might impact the </a:t>
            </a:r>
            <a:r>
              <a:rPr lang="en-IN" sz="2000" dirty="0" err="1" smtClean="0"/>
              <a:t>fetus</a:t>
            </a:r>
            <a:endParaRPr lang="en-IN" sz="2000" dirty="0" smtClean="0"/>
          </a:p>
          <a:p>
            <a:pPr>
              <a:buFont typeface="Arial" pitchFamily="34" charset="0"/>
              <a:buChar char="•"/>
            </a:pPr>
            <a:r>
              <a:rPr lang="en-IN" sz="2000" dirty="0" smtClean="0"/>
              <a:t>     Maintenance </a:t>
            </a:r>
            <a:r>
              <a:rPr lang="en-IN" sz="2000" dirty="0" err="1" smtClean="0"/>
              <a:t>immunosuppression</a:t>
            </a:r>
            <a:r>
              <a:rPr lang="en-IN" sz="2000" dirty="0" smtClean="0"/>
              <a:t> at stable dosing</a:t>
            </a:r>
          </a:p>
          <a:p>
            <a:pPr>
              <a:buFont typeface="Arial" pitchFamily="34" charset="0"/>
              <a:buChar char="•"/>
            </a:pPr>
            <a:r>
              <a:rPr lang="en-IN" sz="2000" dirty="0" smtClean="0"/>
              <a:t>     A multidisciplinary care team should be available throughout pregnancy and the postpartum period</a:t>
            </a:r>
          </a:p>
          <a:p>
            <a:endParaRPr lang="en-IN" sz="2000" dirty="0" smtClean="0"/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Heart disease in pregnancy - General principles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IN" sz="2400" b="1" dirty="0" smtClean="0"/>
              <a:t>Results</a:t>
            </a:r>
          </a:p>
          <a:p>
            <a:pPr>
              <a:buNone/>
            </a:pPr>
            <a:r>
              <a:rPr lang="en-IN" sz="2400" dirty="0" smtClean="0"/>
              <a:t>The four predictors of cardiac events identified:</a:t>
            </a:r>
          </a:p>
          <a:p>
            <a:r>
              <a:rPr lang="en-IN" sz="2400" dirty="0" smtClean="0">
                <a:solidFill>
                  <a:srgbClr val="C00000"/>
                </a:solidFill>
              </a:rPr>
              <a:t>Poor functional class </a:t>
            </a:r>
            <a:r>
              <a:rPr lang="en-IN" sz="2000" dirty="0" smtClean="0"/>
              <a:t>(NYHA class II to IV) </a:t>
            </a:r>
            <a:r>
              <a:rPr lang="en-IN" sz="2400" dirty="0" smtClean="0"/>
              <a:t>or cyanosis</a:t>
            </a:r>
          </a:p>
          <a:p>
            <a:r>
              <a:rPr lang="en-IN" sz="2400" dirty="0" smtClean="0">
                <a:solidFill>
                  <a:srgbClr val="C00000"/>
                </a:solidFill>
              </a:rPr>
              <a:t>Previous cardiac event </a:t>
            </a:r>
            <a:r>
              <a:rPr lang="en-IN" sz="2000" dirty="0" smtClean="0"/>
              <a:t>(HF, TIA, stroke) </a:t>
            </a:r>
            <a:r>
              <a:rPr lang="en-IN" sz="2400" dirty="0" smtClean="0"/>
              <a:t>or arrhythmia</a:t>
            </a:r>
          </a:p>
          <a:p>
            <a:r>
              <a:rPr lang="en-IN" sz="2400" dirty="0" smtClean="0">
                <a:solidFill>
                  <a:srgbClr val="C00000"/>
                </a:solidFill>
              </a:rPr>
              <a:t>Left heart obstruction </a:t>
            </a:r>
            <a:r>
              <a:rPr lang="en-IN" sz="2000" dirty="0" smtClean="0"/>
              <a:t>(MVA &lt;2 cm2, AVA  &lt;1.5 cm2, peak LVOT gradient &gt;30 mmHg)</a:t>
            </a:r>
            <a:endParaRPr lang="en-IN" sz="2400" dirty="0" smtClean="0"/>
          </a:p>
          <a:p>
            <a:r>
              <a:rPr lang="en-IN" sz="2400" dirty="0" smtClean="0">
                <a:solidFill>
                  <a:srgbClr val="C00000"/>
                </a:solidFill>
              </a:rPr>
              <a:t>LV systolic dysfunction </a:t>
            </a:r>
            <a:r>
              <a:rPr lang="en-IN" sz="2000" dirty="0" smtClean="0"/>
              <a:t>(LVEF &lt;40 %)</a:t>
            </a:r>
            <a:endParaRPr lang="en-IN" sz="2400" dirty="0" smtClean="0"/>
          </a:p>
          <a:p>
            <a:endParaRPr lang="en-IN" sz="2400" dirty="0" smtClean="0"/>
          </a:p>
          <a:p>
            <a:pPr>
              <a:buNone/>
            </a:pPr>
            <a:r>
              <a:rPr lang="en-IN" sz="2400" dirty="0" smtClean="0"/>
              <a:t>One point was assigned for each finding</a:t>
            </a:r>
          </a:p>
          <a:p>
            <a:r>
              <a:rPr lang="en-IN" sz="2400" dirty="0" smtClean="0"/>
              <a:t>The actual rate of primary cardiac events </a:t>
            </a:r>
            <a:r>
              <a:rPr lang="en-IN" sz="2000" dirty="0" smtClean="0"/>
              <a:t>(pulmonary </a:t>
            </a:r>
            <a:r>
              <a:rPr lang="en-IN" sz="2000" dirty="0" err="1" smtClean="0"/>
              <a:t>edema</a:t>
            </a:r>
            <a:r>
              <a:rPr lang="en-IN" sz="2000" dirty="0" smtClean="0"/>
              <a:t>, arrhythmia, stroke, cardiac arrest or death) </a:t>
            </a:r>
            <a:r>
              <a:rPr lang="en-IN" sz="2400" dirty="0" smtClean="0"/>
              <a:t>-- </a:t>
            </a:r>
            <a:r>
              <a:rPr lang="en-IN" sz="2400" dirty="0" smtClean="0">
                <a:solidFill>
                  <a:srgbClr val="C00000"/>
                </a:solidFill>
              </a:rPr>
              <a:t>13%</a:t>
            </a:r>
          </a:p>
          <a:p>
            <a:r>
              <a:rPr lang="en-IN" sz="2400" dirty="0" smtClean="0"/>
              <a:t>55% of events occurred </a:t>
            </a:r>
            <a:r>
              <a:rPr lang="en-IN" sz="2400" dirty="0" err="1" smtClean="0"/>
              <a:t>antepartum</a:t>
            </a:r>
            <a:endParaRPr lang="en-IN" sz="2400" dirty="0" smtClean="0"/>
          </a:p>
          <a:p>
            <a:endParaRPr lang="en-IN" sz="2400" dirty="0" smtClean="0"/>
          </a:p>
          <a:p>
            <a:endParaRPr lang="en-IN" sz="2400" dirty="0"/>
          </a:p>
        </p:txBody>
      </p:sp>
      <p:sp>
        <p:nvSpPr>
          <p:cNvPr id="4" name="Rectangle 3"/>
          <p:cNvSpPr/>
          <p:nvPr/>
        </p:nvSpPr>
        <p:spPr>
          <a:xfrm>
            <a:off x="323528" y="1484784"/>
            <a:ext cx="8280920" cy="504056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755576" y="1988840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There was excellent agreement between the predicted and observed rates by risk score</a:t>
            </a:r>
          </a:p>
          <a:p>
            <a:endParaRPr lang="en-IN" sz="2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87624" y="2924944"/>
          <a:ext cx="6096000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60039">
                <a:tc>
                  <a:txBody>
                    <a:bodyPr/>
                    <a:lstStyle/>
                    <a:p>
                      <a:r>
                        <a:rPr lang="en-US" dirty="0" smtClean="0"/>
                        <a:t>Risk score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Predicted rate (%)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Observed rate (%)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5  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4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27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26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&gt;1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75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62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850106"/>
          </a:xfrm>
        </p:spPr>
        <p:txBody>
          <a:bodyPr>
            <a:noAutofit/>
          </a:bodyPr>
          <a:lstStyle/>
          <a:p>
            <a:r>
              <a:rPr lang="en-IN" sz="3200" dirty="0" smtClean="0"/>
              <a:t>Maternal physiology and the heart transplant recipient</a:t>
            </a:r>
            <a:br>
              <a:rPr lang="en-IN" sz="3200" dirty="0" smtClean="0"/>
            </a:br>
            <a:endParaRPr lang="en-IN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95536" y="1412776"/>
          <a:ext cx="8229600" cy="5023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616"/>
                <a:gridCol w="5770984"/>
              </a:tblGrid>
              <a:tr h="4320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b="1" dirty="0" smtClean="0"/>
                        <a:t>Physiologic changes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 smtClean="0"/>
                        <a:t>Associated concern in the transplant recipient</a:t>
                      </a:r>
                      <a:endParaRPr lang="en-IN" dirty="0"/>
                    </a:p>
                  </a:txBody>
                  <a:tcPr/>
                </a:tc>
              </a:tr>
              <a:tr h="440040">
                <a:tc>
                  <a:txBody>
                    <a:bodyPr/>
                    <a:lstStyle/>
                    <a:p>
                      <a:r>
                        <a:rPr lang="en-IN" dirty="0" smtClean="0"/>
                        <a:t>Increased blood volume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err="1" smtClean="0"/>
                        <a:t>Hemodilution</a:t>
                      </a:r>
                      <a:r>
                        <a:rPr lang="en-IN" dirty="0" smtClean="0"/>
                        <a:t> may affect serum drug levels</a:t>
                      </a:r>
                    </a:p>
                  </a:txBody>
                  <a:tcPr/>
                </a:tc>
              </a:tr>
              <a:tr h="358887">
                <a:tc>
                  <a:txBody>
                    <a:bodyPr/>
                    <a:lstStyle/>
                    <a:p>
                      <a:r>
                        <a:rPr lang="en-IN" dirty="0" smtClean="0"/>
                        <a:t>Increased heart rate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Exacerbation is possible due to cyclosporine</a:t>
                      </a:r>
                    </a:p>
                  </a:txBody>
                  <a:tcPr/>
                </a:tc>
              </a:tr>
              <a:tr h="714360">
                <a:tc>
                  <a:txBody>
                    <a:bodyPr/>
                    <a:lstStyle/>
                    <a:p>
                      <a:r>
                        <a:rPr lang="en-IN" dirty="0" smtClean="0"/>
                        <a:t>Increased cardiac output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In a </a:t>
                      </a:r>
                      <a:r>
                        <a:rPr lang="en-IN" dirty="0" err="1" smtClean="0"/>
                        <a:t>denervated</a:t>
                      </a:r>
                      <a:r>
                        <a:rPr lang="en-IN" dirty="0" smtClean="0"/>
                        <a:t> heart, the CO increases primarily from volume changes and circulating </a:t>
                      </a:r>
                      <a:r>
                        <a:rPr lang="en-IN" dirty="0" err="1" smtClean="0"/>
                        <a:t>catecholamines</a:t>
                      </a:r>
                      <a:endParaRPr lang="en-IN" dirty="0" smtClean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IN" dirty="0" smtClean="0"/>
                        <a:t>Increased stroke volume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Rejection may create systolic/diastolic dysfunction</a:t>
                      </a:r>
                    </a:p>
                  </a:txBody>
                  <a:tcPr/>
                </a:tc>
              </a:tr>
              <a:tr h="438383">
                <a:tc>
                  <a:txBody>
                    <a:bodyPr/>
                    <a:lstStyle/>
                    <a:p>
                      <a:r>
                        <a:rPr lang="en-IN" dirty="0" smtClean="0"/>
                        <a:t>RV enlargement / TR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Potential to worsen TR</a:t>
                      </a:r>
                      <a:r>
                        <a:rPr lang="en-IN" baseline="0" dirty="0" smtClean="0"/>
                        <a:t> if </a:t>
                      </a:r>
                      <a:r>
                        <a:rPr lang="en-IN" dirty="0" smtClean="0"/>
                        <a:t>serial EMB required</a:t>
                      </a:r>
                      <a:endParaRPr lang="en-IN" dirty="0"/>
                    </a:p>
                  </a:txBody>
                  <a:tcPr/>
                </a:tc>
              </a:tr>
              <a:tr h="438383">
                <a:tc>
                  <a:txBody>
                    <a:bodyPr/>
                    <a:lstStyle/>
                    <a:p>
                      <a:r>
                        <a:rPr lang="en-IN" dirty="0" smtClean="0"/>
                        <a:t>Sodium retention </a:t>
                      </a:r>
                    </a:p>
                    <a:p>
                      <a:r>
                        <a:rPr lang="en-IN" dirty="0" smtClean="0"/>
                        <a:t>↓ glucose tolerance </a:t>
                      </a:r>
                    </a:p>
                    <a:p>
                      <a:r>
                        <a:rPr lang="en-IN" dirty="0" smtClean="0"/>
                        <a:t>Exacerbation of reflux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Risk</a:t>
                      </a:r>
                      <a:r>
                        <a:rPr lang="en-US" baseline="0" dirty="0" smtClean="0"/>
                        <a:t> increased / symptoms exacerbated with prednisone</a:t>
                      </a:r>
                      <a:endParaRPr lang="en-IN" dirty="0"/>
                    </a:p>
                  </a:txBody>
                  <a:tcPr/>
                </a:tc>
              </a:tr>
              <a:tr h="438383">
                <a:tc>
                  <a:txBody>
                    <a:bodyPr/>
                    <a:lstStyle/>
                    <a:p>
                      <a:r>
                        <a:rPr lang="en-IN" dirty="0" smtClean="0"/>
                        <a:t>Decreased T-helper cells</a:t>
                      </a:r>
                    </a:p>
                    <a:p>
                      <a:r>
                        <a:rPr lang="en-IN" dirty="0" smtClean="0"/>
                        <a:t>↑ risk of UTI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Risk increased secondary to immunosuppressive drugs</a:t>
                      </a:r>
                      <a:endParaRPr lang="en-IN" dirty="0"/>
                    </a:p>
                  </a:txBody>
                  <a:tcPr/>
                </a:tc>
              </a:tr>
              <a:tr h="438383">
                <a:tc>
                  <a:txBody>
                    <a:bodyPr/>
                    <a:lstStyle/>
                    <a:p>
                      <a:r>
                        <a:rPr lang="en-IN" dirty="0" smtClean="0"/>
                        <a:t>↑ risk of </a:t>
                      </a:r>
                      <a:r>
                        <a:rPr lang="en-IN" dirty="0" err="1" smtClean="0"/>
                        <a:t>cholelithiasis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Risk increased with </a:t>
                      </a:r>
                      <a:r>
                        <a:rPr lang="en-US" dirty="0" err="1" smtClean="0"/>
                        <a:t>azathioprine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Post cardiac transplantation</a:t>
            </a:r>
            <a:br>
              <a:rPr lang="en-US" sz="3200" dirty="0" smtClean="0"/>
            </a:br>
            <a:r>
              <a:rPr lang="en-US" sz="3200" dirty="0" smtClean="0"/>
              <a:t>complications during pregnancy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2400" b="1" dirty="0" smtClean="0"/>
              <a:t>Maternal risks in pregnancy</a:t>
            </a:r>
            <a:r>
              <a:rPr lang="en-IN" sz="2400" dirty="0" smtClean="0"/>
              <a:t> </a:t>
            </a:r>
          </a:p>
          <a:p>
            <a:r>
              <a:rPr lang="en-IN" sz="2400" dirty="0" smtClean="0"/>
              <a:t>Rejection </a:t>
            </a:r>
          </a:p>
          <a:p>
            <a:r>
              <a:rPr lang="en-IN" sz="2400" dirty="0" smtClean="0"/>
              <a:t>Infection </a:t>
            </a:r>
          </a:p>
          <a:p>
            <a:r>
              <a:rPr lang="en-IN" sz="2400" dirty="0" smtClean="0"/>
              <a:t>Hypertension</a:t>
            </a:r>
          </a:p>
          <a:p>
            <a:r>
              <a:rPr lang="en-IN" sz="2400" dirty="0" smtClean="0"/>
              <a:t>Preeclampsia</a:t>
            </a:r>
          </a:p>
          <a:p>
            <a:pPr>
              <a:buNone/>
            </a:pPr>
            <a:r>
              <a:rPr lang="en-IN" sz="2400" b="1" dirty="0" smtClean="0"/>
              <a:t>Rejection</a:t>
            </a:r>
            <a:r>
              <a:rPr lang="en-IN" sz="2400" dirty="0" smtClean="0"/>
              <a:t> </a:t>
            </a:r>
          </a:p>
          <a:p>
            <a:r>
              <a:rPr lang="en-IN" sz="2400" dirty="0" smtClean="0"/>
              <a:t>The incidence of acute and chronic rejection is not increased</a:t>
            </a:r>
          </a:p>
          <a:p>
            <a:r>
              <a:rPr lang="en-IN" sz="2400" dirty="0" smtClean="0"/>
              <a:t>Rejection was reported in 21% (33 cardiac transplant recipients with 54 pregnancies) -- 2004 National Transplantation Pregnancy Registry (NTPR) report</a:t>
            </a:r>
          </a:p>
          <a:p>
            <a:r>
              <a:rPr lang="en-IN" sz="2400" dirty="0" err="1" smtClean="0"/>
              <a:t>Hyperemesis</a:t>
            </a:r>
            <a:r>
              <a:rPr lang="en-IN" sz="2400" dirty="0" smtClean="0"/>
              <a:t> </a:t>
            </a:r>
            <a:r>
              <a:rPr lang="en-IN" sz="2400" dirty="0" err="1" smtClean="0"/>
              <a:t>gravidarum</a:t>
            </a:r>
            <a:r>
              <a:rPr lang="en-IN" sz="2400" dirty="0" smtClean="0"/>
              <a:t> </a:t>
            </a:r>
            <a:r>
              <a:rPr lang="en-IN" sz="2400" dirty="0" smtClean="0">
                <a:sym typeface="Wingdings" pitchFamily="2" charset="2"/>
              </a:rPr>
              <a:t></a:t>
            </a:r>
            <a:r>
              <a:rPr lang="en-IN" sz="2400" dirty="0" smtClean="0"/>
              <a:t> Decreased absorption and inadequate </a:t>
            </a:r>
            <a:r>
              <a:rPr lang="en-IN" sz="2400" dirty="0" err="1" smtClean="0"/>
              <a:t>immunosuppression</a:t>
            </a:r>
            <a:endParaRPr lang="en-IN" sz="2400" dirty="0"/>
          </a:p>
        </p:txBody>
      </p:sp>
      <p:sp>
        <p:nvSpPr>
          <p:cNvPr id="4" name="Rectangle 3"/>
          <p:cNvSpPr/>
          <p:nvPr/>
        </p:nvSpPr>
        <p:spPr>
          <a:xfrm>
            <a:off x="395536" y="1556792"/>
            <a:ext cx="8496944" cy="51125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467544" y="1772816"/>
            <a:ext cx="8280920" cy="4824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b="1" dirty="0" smtClean="0"/>
              <a:t>Infection</a:t>
            </a:r>
            <a:r>
              <a:rPr lang="en-IN" dirty="0" smtClean="0"/>
              <a:t> </a:t>
            </a:r>
          </a:p>
          <a:p>
            <a:r>
              <a:rPr lang="en-IN" dirty="0" smtClean="0"/>
              <a:t>11 % of pregnancies -- 2004 NTPR report </a:t>
            </a:r>
          </a:p>
          <a:p>
            <a:r>
              <a:rPr lang="en-IN" dirty="0" smtClean="0"/>
              <a:t>CMV – Fresh infection and reactivation</a:t>
            </a:r>
          </a:p>
          <a:p>
            <a:endParaRPr lang="en-IN" dirty="0" smtClean="0"/>
          </a:p>
          <a:p>
            <a:pPr>
              <a:buNone/>
            </a:pPr>
            <a:r>
              <a:rPr lang="en-IN" b="1" dirty="0" smtClean="0"/>
              <a:t>Hypertension and preeclampsia</a:t>
            </a:r>
            <a:r>
              <a:rPr lang="en-IN" dirty="0" smtClean="0"/>
              <a:t> </a:t>
            </a:r>
          </a:p>
          <a:p>
            <a:r>
              <a:rPr lang="en-IN" dirty="0" smtClean="0"/>
              <a:t>Major factors responsible for the increased prevalence of preterm delivery and IUGR in transplant recipients </a:t>
            </a:r>
          </a:p>
          <a:p>
            <a:endParaRPr lang="en-IN" dirty="0" smtClean="0"/>
          </a:p>
          <a:p>
            <a:r>
              <a:rPr lang="en-IN" dirty="0" smtClean="0"/>
              <a:t>HTN/preeclampsia – 72% </a:t>
            </a:r>
          </a:p>
          <a:p>
            <a:pPr>
              <a:buNone/>
            </a:pPr>
            <a:r>
              <a:rPr lang="en-IN" dirty="0" smtClean="0"/>
              <a:t>	Preterm delivery – 40% </a:t>
            </a:r>
          </a:p>
          <a:p>
            <a:pPr>
              <a:buNone/>
            </a:pPr>
            <a:r>
              <a:rPr lang="en-IN" dirty="0" smtClean="0"/>
              <a:t>	SGA – 20% </a:t>
            </a:r>
            <a:br>
              <a:rPr lang="en-IN" dirty="0" smtClean="0"/>
            </a:br>
            <a:r>
              <a:rPr lang="en-IN" sz="1400" dirty="0" smtClean="0"/>
              <a:t>Scott JR et al. Pregnancy in heart transplant recipients: management and outcome. </a:t>
            </a:r>
            <a:r>
              <a:rPr lang="en-IN" sz="1400" dirty="0" err="1" smtClean="0"/>
              <a:t>Obstet</a:t>
            </a:r>
            <a:r>
              <a:rPr lang="en-IN" sz="1400" dirty="0" smtClean="0"/>
              <a:t> </a:t>
            </a:r>
            <a:r>
              <a:rPr lang="en-IN" sz="1400" dirty="0" err="1" smtClean="0"/>
              <a:t>Gynecol</a:t>
            </a:r>
            <a:r>
              <a:rPr lang="en-IN" sz="1400" dirty="0" smtClean="0"/>
              <a:t> 1993</a:t>
            </a:r>
            <a:endParaRPr lang="en-IN" dirty="0" smtClean="0"/>
          </a:p>
          <a:p>
            <a:pPr>
              <a:buNone/>
            </a:pPr>
            <a:r>
              <a:rPr lang="en-IN" dirty="0" smtClean="0"/>
              <a:t> </a:t>
            </a:r>
          </a:p>
          <a:p>
            <a:r>
              <a:rPr lang="en-IN" dirty="0" smtClean="0"/>
              <a:t>HTN  during  pregnancy -- 46% </a:t>
            </a:r>
          </a:p>
          <a:p>
            <a:pPr>
              <a:buNone/>
            </a:pPr>
            <a:r>
              <a:rPr lang="en-IN" dirty="0" smtClean="0"/>
              <a:t>	Preeclampsia -- 10%   ---2004 NTPR report</a:t>
            </a:r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8" name="Rectangle 7"/>
          <p:cNvSpPr/>
          <p:nvPr/>
        </p:nvSpPr>
        <p:spPr>
          <a:xfrm>
            <a:off x="539552" y="1484784"/>
            <a:ext cx="8280920" cy="504056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683568" y="1916832"/>
            <a:ext cx="74168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IN" sz="2400" b="1" dirty="0" err="1" smtClean="0"/>
              <a:t>Fetal</a:t>
            </a:r>
            <a:r>
              <a:rPr lang="en-IN" sz="2400" b="1" dirty="0" smtClean="0"/>
              <a:t> risks</a:t>
            </a:r>
            <a:r>
              <a:rPr lang="en-IN" sz="2400" dirty="0" smtClean="0"/>
              <a:t> 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smtClean="0"/>
              <a:t>Preterm delivery (32 - 36%)</a:t>
            </a:r>
          </a:p>
          <a:p>
            <a:endParaRPr lang="en-IN" sz="1200" dirty="0" smtClean="0"/>
          </a:p>
          <a:p>
            <a:r>
              <a:rPr lang="en-IN" sz="2400" dirty="0" smtClean="0"/>
              <a:t>LBW (20 - 80%)</a:t>
            </a:r>
          </a:p>
          <a:p>
            <a:endParaRPr lang="en-IN" sz="1200" dirty="0" smtClean="0"/>
          </a:p>
          <a:p>
            <a:r>
              <a:rPr lang="en-IN" sz="2400" dirty="0" smtClean="0"/>
              <a:t>No increased incidence of spontaneous abortions</a:t>
            </a:r>
          </a:p>
          <a:p>
            <a:endParaRPr lang="en-IN" sz="2400" dirty="0" smtClean="0"/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animBg="1"/>
      <p:bldP spid="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Post cardiac transplantation – </a:t>
            </a:r>
            <a:r>
              <a:rPr lang="en-US" sz="3200" dirty="0" err="1" smtClean="0"/>
              <a:t>Peripartum</a:t>
            </a:r>
            <a:r>
              <a:rPr lang="en-US" sz="3200" dirty="0" smtClean="0"/>
              <a:t> care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2400" b="1" dirty="0" err="1" smtClean="0"/>
              <a:t>Intrapartum</a:t>
            </a:r>
            <a:r>
              <a:rPr lang="en-IN" sz="2400" b="1" dirty="0" smtClean="0"/>
              <a:t> risks and management</a:t>
            </a:r>
            <a:r>
              <a:rPr lang="en-IN" sz="2400" dirty="0" smtClean="0"/>
              <a:t> </a:t>
            </a:r>
          </a:p>
          <a:p>
            <a:pPr>
              <a:buNone/>
            </a:pPr>
            <a:r>
              <a:rPr lang="en-IN" sz="2400" b="1" dirty="0" smtClean="0"/>
              <a:t>Mode of delivery</a:t>
            </a:r>
            <a:r>
              <a:rPr lang="en-IN" sz="2400" dirty="0" smtClean="0"/>
              <a:t> </a:t>
            </a:r>
          </a:p>
          <a:p>
            <a:r>
              <a:rPr lang="en-IN" sz="2400" dirty="0" smtClean="0"/>
              <a:t>Vaginal delivery induced at or near term </a:t>
            </a:r>
          </a:p>
          <a:p>
            <a:r>
              <a:rPr lang="en-IN" sz="2400" dirty="0" err="1" smtClean="0"/>
              <a:t>Cesarean</a:t>
            </a:r>
            <a:r>
              <a:rPr lang="en-IN" sz="2400" dirty="0" smtClean="0"/>
              <a:t> delivery should be reserved for the usual obstetrical indications </a:t>
            </a:r>
          </a:p>
          <a:p>
            <a:r>
              <a:rPr lang="en-IN" sz="2400" dirty="0" err="1" smtClean="0"/>
              <a:t>Cesarean</a:t>
            </a:r>
            <a:r>
              <a:rPr lang="en-IN" sz="2400" dirty="0" smtClean="0"/>
              <a:t>: Transplant recipients Vs controls -- 33 Vs 23 %</a:t>
            </a:r>
          </a:p>
          <a:p>
            <a:pPr>
              <a:buNone/>
            </a:pPr>
            <a:r>
              <a:rPr lang="en-IN" sz="1600" dirty="0" smtClean="0"/>
              <a:t>	Wagoner LE  et al. Immunosuppressive therapy, management, and outcome of heart transplant recipients during pregnancy. J Heart Lung Transplant 1993</a:t>
            </a:r>
          </a:p>
          <a:p>
            <a:endParaRPr lang="en-IN" sz="2400" dirty="0" smtClean="0"/>
          </a:p>
          <a:p>
            <a:pPr>
              <a:buNone/>
            </a:pPr>
            <a:r>
              <a:rPr lang="en-IN" sz="2400" b="1" dirty="0" smtClean="0"/>
              <a:t>Antibiotic prophylaxis</a:t>
            </a:r>
          </a:p>
          <a:p>
            <a:r>
              <a:rPr lang="en-IN" sz="2400" dirty="0" smtClean="0"/>
              <a:t>Cardiac "</a:t>
            </a:r>
            <a:r>
              <a:rPr lang="en-IN" sz="2400" dirty="0" err="1" smtClean="0"/>
              <a:t>valvulopathy</a:t>
            </a:r>
            <a:r>
              <a:rPr lang="en-IN" sz="2400" dirty="0" smtClean="0"/>
              <a:t>" in a transplanted heart</a:t>
            </a:r>
          </a:p>
          <a:p>
            <a:pPr lvl="1"/>
            <a:r>
              <a:rPr lang="en-IN" sz="2000" dirty="0" err="1" smtClean="0"/>
              <a:t>Valvulopathy</a:t>
            </a:r>
            <a:r>
              <a:rPr lang="en-IN" sz="2000" dirty="0" smtClean="0"/>
              <a:t> : Documentation of substantial leaflet pathology and regurgitation</a:t>
            </a:r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Post cardiac transplantation – </a:t>
            </a:r>
            <a:r>
              <a:rPr lang="en-US" sz="3200" dirty="0" err="1" smtClean="0"/>
              <a:t>Peripartum</a:t>
            </a:r>
            <a:r>
              <a:rPr lang="en-US" sz="3200" dirty="0" smtClean="0"/>
              <a:t> care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73325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IN" sz="2400" b="1" dirty="0" err="1" smtClean="0"/>
              <a:t>Anesthesia</a:t>
            </a:r>
            <a:r>
              <a:rPr lang="en-IN" sz="2400" dirty="0" smtClean="0"/>
              <a:t> </a:t>
            </a:r>
          </a:p>
          <a:p>
            <a:r>
              <a:rPr lang="en-IN" sz="2400" dirty="0" err="1" smtClean="0"/>
              <a:t>im</a:t>
            </a:r>
            <a:r>
              <a:rPr lang="en-IN" sz="2400" dirty="0" smtClean="0"/>
              <a:t> or iv opiates are used to relieve pain and apprehension </a:t>
            </a:r>
          </a:p>
          <a:p>
            <a:r>
              <a:rPr lang="en-IN" sz="2400" dirty="0" smtClean="0"/>
              <a:t>Lumbar epidural </a:t>
            </a:r>
            <a:r>
              <a:rPr lang="en-IN" sz="2400" dirty="0" err="1" smtClean="0"/>
              <a:t>anesthesia</a:t>
            </a:r>
            <a:r>
              <a:rPr lang="en-IN" sz="2400" dirty="0" smtClean="0"/>
              <a:t> is recommended (lowers pain-induced elevations of sympathetic activity) </a:t>
            </a:r>
          </a:p>
          <a:p>
            <a:r>
              <a:rPr lang="en-IN" sz="2400" dirty="0" smtClean="0"/>
              <a:t>Epidural </a:t>
            </a:r>
            <a:r>
              <a:rPr lang="en-IN" sz="2400" dirty="0" err="1" smtClean="0"/>
              <a:t>anesthesia</a:t>
            </a:r>
            <a:r>
              <a:rPr lang="en-IN" sz="2400" dirty="0" smtClean="0"/>
              <a:t> has been used successfully in cardiac transplant recipients for both vaginal and </a:t>
            </a:r>
            <a:r>
              <a:rPr lang="en-IN" sz="2400" dirty="0" err="1" smtClean="0"/>
              <a:t>cesarean</a:t>
            </a:r>
            <a:r>
              <a:rPr lang="en-IN" sz="2400" dirty="0" smtClean="0"/>
              <a:t> delivery</a:t>
            </a:r>
          </a:p>
          <a:p>
            <a:endParaRPr lang="en-IN" sz="2400" dirty="0" smtClean="0"/>
          </a:p>
          <a:p>
            <a:pPr>
              <a:buNone/>
            </a:pPr>
            <a:r>
              <a:rPr lang="en-IN" sz="2400" b="1" dirty="0" smtClean="0"/>
              <a:t>Stress dose steroids</a:t>
            </a:r>
            <a:r>
              <a:rPr lang="en-IN" sz="2400" dirty="0" smtClean="0"/>
              <a:t> </a:t>
            </a:r>
          </a:p>
          <a:p>
            <a:pPr>
              <a:buNone/>
            </a:pPr>
            <a:endParaRPr lang="en-IN" sz="2400" b="1" dirty="0" smtClean="0"/>
          </a:p>
          <a:p>
            <a:pPr>
              <a:buNone/>
            </a:pPr>
            <a:r>
              <a:rPr lang="en-IN" sz="2400" b="1" dirty="0" smtClean="0"/>
              <a:t>Maternal monitoring</a:t>
            </a:r>
            <a:endParaRPr lang="en-IN" sz="2400" dirty="0" smtClean="0"/>
          </a:p>
          <a:p>
            <a:r>
              <a:rPr lang="en-IN" sz="2400" dirty="0" smtClean="0"/>
              <a:t>Continuous ECG monitoring during delivery to evaluate for ischemia and/or arrhythmias</a:t>
            </a:r>
          </a:p>
          <a:p>
            <a:r>
              <a:rPr lang="en-IN" sz="2400" dirty="0" smtClean="0"/>
              <a:t>Coronary </a:t>
            </a:r>
            <a:r>
              <a:rPr lang="en-IN" sz="2400" dirty="0" err="1" smtClean="0"/>
              <a:t>vasculopathy</a:t>
            </a:r>
            <a:r>
              <a:rPr lang="en-IN" sz="2400" dirty="0" smtClean="0"/>
              <a:t> is more common in these organs </a:t>
            </a:r>
          </a:p>
          <a:p>
            <a:r>
              <a:rPr lang="en-IN" sz="2400" dirty="0" err="1" smtClean="0"/>
              <a:t>Denervated</a:t>
            </a:r>
            <a:r>
              <a:rPr lang="en-IN" sz="2400" dirty="0" smtClean="0"/>
              <a:t> state of the transplanted heart</a:t>
            </a:r>
            <a:r>
              <a:rPr lang="en-IN" sz="2400" dirty="0" smtClean="0">
                <a:sym typeface="Wingdings" pitchFamily="2" charset="2"/>
              </a:rPr>
              <a:t>: </a:t>
            </a:r>
            <a:r>
              <a:rPr lang="en-IN" sz="2400" dirty="0" smtClean="0"/>
              <a:t>Clinical signs and symptoms of ischemia are greatly attenuated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Post cardiac transplantation – </a:t>
            </a:r>
            <a:r>
              <a:rPr lang="en-US" sz="3200" dirty="0" err="1" smtClean="0"/>
              <a:t>Peripartum</a:t>
            </a:r>
            <a:r>
              <a:rPr lang="en-US" sz="3200" dirty="0" smtClean="0"/>
              <a:t> care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2000" b="1" dirty="0" smtClean="0"/>
              <a:t>Postpartum risks and management</a:t>
            </a:r>
            <a:r>
              <a:rPr lang="en-IN" sz="2000" dirty="0" smtClean="0"/>
              <a:t> </a:t>
            </a:r>
          </a:p>
          <a:p>
            <a:pPr>
              <a:buNone/>
            </a:pPr>
            <a:endParaRPr lang="en-IN" sz="1000" dirty="0" smtClean="0"/>
          </a:p>
          <a:p>
            <a:r>
              <a:rPr lang="en-IN" sz="2000" dirty="0" smtClean="0"/>
              <a:t>Increased risk of maternal compromise: CO increases  to 80% above </a:t>
            </a:r>
            <a:r>
              <a:rPr lang="en-IN" sz="2000" dirty="0" err="1" smtClean="0"/>
              <a:t>prelabor</a:t>
            </a:r>
            <a:r>
              <a:rPr lang="en-IN" sz="2000" dirty="0" smtClean="0"/>
              <a:t> values due to </a:t>
            </a:r>
            <a:r>
              <a:rPr lang="en-IN" sz="2000" dirty="0" err="1" smtClean="0"/>
              <a:t>autotransfusion</a:t>
            </a:r>
            <a:endParaRPr lang="en-IN" sz="2000" dirty="0" smtClean="0"/>
          </a:p>
          <a:p>
            <a:endParaRPr lang="en-IN" sz="1000" dirty="0" smtClean="0"/>
          </a:p>
          <a:p>
            <a:r>
              <a:rPr lang="en-IN" sz="2000" dirty="0" smtClean="0"/>
              <a:t>Drug toxicity is more likely postpartum</a:t>
            </a:r>
          </a:p>
          <a:p>
            <a:endParaRPr lang="en-IN" sz="1000" dirty="0" smtClean="0"/>
          </a:p>
          <a:p>
            <a:r>
              <a:rPr lang="en-IN" sz="2000" dirty="0" smtClean="0"/>
              <a:t>Cardiac biopsy -- if acute rejection is suspected</a:t>
            </a:r>
          </a:p>
          <a:p>
            <a:endParaRPr lang="en-IN" sz="1000" dirty="0" smtClean="0"/>
          </a:p>
          <a:p>
            <a:r>
              <a:rPr lang="en-IN" sz="2000" dirty="0" smtClean="0"/>
              <a:t>Breastfeeding is generally </a:t>
            </a:r>
            <a:r>
              <a:rPr lang="en-IN" sz="2000" dirty="0" smtClean="0">
                <a:solidFill>
                  <a:srgbClr val="C00000"/>
                </a:solidFill>
              </a:rPr>
              <a:t>discouraged </a:t>
            </a:r>
          </a:p>
          <a:p>
            <a:endParaRPr lang="en-IN" sz="1000" dirty="0" smtClean="0"/>
          </a:p>
          <a:p>
            <a:pPr lvl="1"/>
            <a:r>
              <a:rPr lang="en-IN" sz="2000" dirty="0" smtClean="0"/>
              <a:t>Passage of immunosuppressive drugs  (cyclosporine) to the baby</a:t>
            </a:r>
          </a:p>
          <a:p>
            <a:pPr lvl="1"/>
            <a:r>
              <a:rPr lang="en-IN" sz="2000" dirty="0" smtClean="0"/>
              <a:t>Continuing immunosuppressive therapy is vital for the mother and should be carefully maintained</a:t>
            </a:r>
          </a:p>
          <a:p>
            <a:pPr lvl="1"/>
            <a:r>
              <a:rPr lang="en-IN" sz="2000" dirty="0" smtClean="0"/>
              <a:t>The AST consensus opinion: Breast feeding </a:t>
            </a:r>
            <a:r>
              <a:rPr lang="en-IN" sz="2000" dirty="0" smtClean="0">
                <a:solidFill>
                  <a:srgbClr val="C00000"/>
                </a:solidFill>
              </a:rPr>
              <a:t>need not be viewed as absolutely contraindicated</a:t>
            </a:r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Summary 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Stenotic</a:t>
            </a:r>
            <a:r>
              <a:rPr lang="en-US" sz="2000" dirty="0" smtClean="0"/>
              <a:t> lesions are less tolerable during pregnancy</a:t>
            </a:r>
          </a:p>
          <a:p>
            <a:r>
              <a:rPr lang="en-US" sz="2000" dirty="0" smtClean="0"/>
              <a:t>Severe the </a:t>
            </a:r>
            <a:r>
              <a:rPr lang="en-US" sz="2000" dirty="0" err="1" smtClean="0"/>
              <a:t>stenosis</a:t>
            </a:r>
            <a:r>
              <a:rPr lang="en-US" sz="2000" dirty="0" smtClean="0"/>
              <a:t> worse the outcomes</a:t>
            </a:r>
          </a:p>
          <a:p>
            <a:r>
              <a:rPr lang="en-US" sz="2000" dirty="0" smtClean="0"/>
              <a:t>Cardiac indications for cesarean delivery</a:t>
            </a:r>
          </a:p>
          <a:p>
            <a:pPr lvl="1"/>
            <a:r>
              <a:rPr lang="en-US" sz="1600" dirty="0" smtClean="0"/>
              <a:t>Refractory heart failure</a:t>
            </a:r>
          </a:p>
          <a:p>
            <a:pPr lvl="1"/>
            <a:r>
              <a:rPr lang="en-US" sz="1600" dirty="0" err="1" smtClean="0"/>
              <a:t>Aortopathy</a:t>
            </a:r>
            <a:r>
              <a:rPr lang="en-US" sz="1600" dirty="0" smtClean="0"/>
              <a:t>, aneurysm, dissection</a:t>
            </a:r>
          </a:p>
          <a:p>
            <a:pPr lvl="1"/>
            <a:r>
              <a:rPr lang="en-US" sz="1600" dirty="0" err="1" smtClean="0"/>
              <a:t>Warfarin</a:t>
            </a:r>
            <a:r>
              <a:rPr lang="en-US" sz="1600" dirty="0" smtClean="0"/>
              <a:t> within 2 weeks</a:t>
            </a:r>
          </a:p>
          <a:p>
            <a:pPr lvl="1"/>
            <a:r>
              <a:rPr lang="en-US" sz="1600" dirty="0" smtClean="0"/>
              <a:t>Severe PAH</a:t>
            </a:r>
          </a:p>
          <a:p>
            <a:pPr lvl="1"/>
            <a:r>
              <a:rPr lang="en-US" sz="1600" dirty="0" smtClean="0"/>
              <a:t>Lack of facilities for cardiac monitoring and labor management</a:t>
            </a:r>
          </a:p>
          <a:p>
            <a:r>
              <a:rPr lang="en-US" sz="2000" dirty="0" smtClean="0"/>
              <a:t>Routine IE prophylaxis not required</a:t>
            </a:r>
          </a:p>
          <a:p>
            <a:r>
              <a:rPr lang="en-US" sz="2000" dirty="0" smtClean="0"/>
              <a:t>PPCM – Better avoid pregnancy irrespective of cardiac status</a:t>
            </a:r>
          </a:p>
          <a:p>
            <a:r>
              <a:rPr lang="en-US" sz="2000" dirty="0" smtClean="0"/>
              <a:t>ACS in pregnancy – Drug modification</a:t>
            </a:r>
          </a:p>
          <a:p>
            <a:r>
              <a:rPr lang="en-US" sz="2000" dirty="0" smtClean="0"/>
              <a:t>Prosthetic heart valves : </a:t>
            </a:r>
            <a:r>
              <a:rPr lang="en-US" sz="2000" dirty="0" err="1" smtClean="0"/>
              <a:t>Warfarin</a:t>
            </a:r>
            <a:r>
              <a:rPr lang="en-US" sz="2000" dirty="0" smtClean="0"/>
              <a:t> is the best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23528" y="1772816"/>
          <a:ext cx="82296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8456"/>
                <a:gridCol w="4238128"/>
                <a:gridCol w="1656184"/>
                <a:gridCol w="1316832"/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dirty="0">
                          <a:latin typeface="Verdana"/>
                        </a:rPr>
                        <a:t>Group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>
                          <a:latin typeface="Verdana"/>
                        </a:rPr>
                        <a:t>Cardiac disease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dirty="0">
                          <a:latin typeface="Verdana"/>
                        </a:rPr>
                        <a:t>Risk of cardiac complications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>
                          <a:latin typeface="Verdana"/>
                        </a:rPr>
                        <a:t>Mortality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IN" sz="1600">
                          <a:latin typeface="Verdana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IN" sz="1600" dirty="0" err="1" smtClean="0">
                          <a:latin typeface="Verdana"/>
                        </a:rPr>
                        <a:t>Bioprosthetic</a:t>
                      </a:r>
                      <a:r>
                        <a:rPr lang="en-IN" sz="1600" dirty="0" smtClean="0">
                          <a:latin typeface="Verdana"/>
                        </a:rPr>
                        <a:t> </a:t>
                      </a:r>
                      <a:r>
                        <a:rPr lang="en-IN" sz="1600" dirty="0">
                          <a:latin typeface="Verdana"/>
                        </a:rPr>
                        <a:t>valve</a:t>
                      </a:r>
                    </a:p>
                    <a:p>
                      <a:pPr fontAlgn="t"/>
                      <a:r>
                        <a:rPr lang="en-IN" sz="1600" dirty="0" smtClean="0">
                          <a:latin typeface="Verdana"/>
                        </a:rPr>
                        <a:t>Isolated MVP without </a:t>
                      </a:r>
                      <a:r>
                        <a:rPr lang="en-IN" sz="1600" dirty="0">
                          <a:latin typeface="Verdana"/>
                        </a:rPr>
                        <a:t>significant regurgitation</a:t>
                      </a:r>
                    </a:p>
                    <a:p>
                      <a:pPr fontAlgn="t"/>
                      <a:r>
                        <a:rPr lang="en-IN" sz="1600" dirty="0" err="1" smtClean="0">
                          <a:latin typeface="Verdana"/>
                        </a:rPr>
                        <a:t>Valvular</a:t>
                      </a:r>
                      <a:r>
                        <a:rPr lang="en-IN" sz="1600" dirty="0" smtClean="0">
                          <a:latin typeface="Verdana"/>
                        </a:rPr>
                        <a:t> </a:t>
                      </a:r>
                      <a:r>
                        <a:rPr lang="en-IN" sz="1600" dirty="0">
                          <a:latin typeface="Verdana"/>
                        </a:rPr>
                        <a:t>regurgitation with normal ventricular systolic 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IN" sz="1600">
                          <a:latin typeface="Verdana"/>
                        </a:rPr>
                        <a:t>Low 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IN" sz="1600" dirty="0">
                          <a:latin typeface="Verdana"/>
                        </a:rPr>
                        <a:t>&lt;</a:t>
                      </a:r>
                      <a:r>
                        <a:rPr lang="en-IN" sz="1600" dirty="0" smtClean="0">
                          <a:latin typeface="Verdana"/>
                        </a:rPr>
                        <a:t>1%</a:t>
                      </a:r>
                      <a:endParaRPr lang="en-IN" sz="1600" dirty="0">
                        <a:latin typeface="Verdan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IN" sz="1600" dirty="0">
                          <a:latin typeface="Verdana"/>
                        </a:rPr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IN" sz="1600" dirty="0" smtClean="0">
                          <a:latin typeface="Verdana"/>
                        </a:rPr>
                        <a:t>MS</a:t>
                      </a:r>
                      <a:endParaRPr lang="en-IN" sz="1600" dirty="0">
                        <a:latin typeface="Verdana"/>
                      </a:endParaRPr>
                    </a:p>
                    <a:p>
                      <a:pPr fontAlgn="t"/>
                      <a:r>
                        <a:rPr lang="en-IN" sz="1600" dirty="0" smtClean="0">
                          <a:latin typeface="Verdana"/>
                        </a:rPr>
                        <a:t>Mechanical </a:t>
                      </a:r>
                      <a:r>
                        <a:rPr lang="en-IN" sz="1600" dirty="0">
                          <a:latin typeface="Verdana"/>
                        </a:rPr>
                        <a:t>prosthetic heart valve</a:t>
                      </a:r>
                    </a:p>
                    <a:p>
                      <a:pPr fontAlgn="t"/>
                      <a:r>
                        <a:rPr lang="en-IN" sz="1600" dirty="0" smtClean="0">
                          <a:latin typeface="Verdana"/>
                        </a:rPr>
                        <a:t>AS</a:t>
                      </a:r>
                      <a:endParaRPr lang="en-IN" sz="1600" dirty="0">
                        <a:latin typeface="Verdana"/>
                      </a:endParaRPr>
                    </a:p>
                    <a:p>
                      <a:pPr fontAlgn="t"/>
                      <a:r>
                        <a:rPr lang="en-IN" sz="1600" dirty="0" smtClean="0">
                          <a:latin typeface="Verdana"/>
                        </a:rPr>
                        <a:t>Previous MI</a:t>
                      </a:r>
                      <a:endParaRPr lang="en-IN" sz="1600" dirty="0">
                        <a:latin typeface="Verdana"/>
                      </a:endParaRPr>
                    </a:p>
                    <a:p>
                      <a:pPr fontAlgn="t"/>
                      <a:r>
                        <a:rPr lang="en-IN" sz="1600" dirty="0">
                          <a:latin typeface="Verdana"/>
                        </a:rPr>
                        <a:t>Moderate to severe </a:t>
                      </a:r>
                      <a:r>
                        <a:rPr lang="en-IN" sz="1600" dirty="0" smtClean="0">
                          <a:latin typeface="Verdana"/>
                        </a:rPr>
                        <a:t>LV dysfunction</a:t>
                      </a:r>
                      <a:endParaRPr lang="en-IN" sz="1600" dirty="0">
                        <a:latin typeface="Verdana"/>
                      </a:endParaRPr>
                    </a:p>
                    <a:p>
                      <a:pPr fontAlgn="t"/>
                      <a:r>
                        <a:rPr lang="en-IN" sz="1600" dirty="0" smtClean="0">
                          <a:latin typeface="Verdana"/>
                        </a:rPr>
                        <a:t>H/O PPCM without </a:t>
                      </a:r>
                      <a:r>
                        <a:rPr lang="en-IN" sz="1600" dirty="0">
                          <a:latin typeface="Verdana"/>
                        </a:rPr>
                        <a:t>residual dysfunction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IN" sz="1600">
                          <a:latin typeface="Verdana"/>
                        </a:rPr>
                        <a:t>Intermediate 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IN" sz="1600" dirty="0" smtClean="0">
                          <a:latin typeface="Verdana"/>
                        </a:rPr>
                        <a:t>5-15%</a:t>
                      </a:r>
                      <a:endParaRPr lang="en-IN" sz="1600" dirty="0">
                        <a:latin typeface="Verdan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IN" sz="1600" dirty="0">
                          <a:latin typeface="Verdana"/>
                        </a:rPr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IN" sz="1600" dirty="0" smtClean="0">
                          <a:latin typeface="Verdana"/>
                        </a:rPr>
                        <a:t>Severe PAH</a:t>
                      </a:r>
                      <a:endParaRPr lang="en-IN" sz="1600" dirty="0">
                        <a:latin typeface="Verdana"/>
                      </a:endParaRPr>
                    </a:p>
                    <a:p>
                      <a:pPr fontAlgn="t"/>
                      <a:r>
                        <a:rPr lang="en-IN" sz="1600" dirty="0">
                          <a:latin typeface="Verdana"/>
                        </a:rPr>
                        <a:t>NYHA class III and IV symptoms</a:t>
                      </a:r>
                    </a:p>
                    <a:p>
                      <a:pPr fontAlgn="t"/>
                      <a:r>
                        <a:rPr lang="en-IN" sz="1600" dirty="0">
                          <a:latin typeface="Verdana"/>
                        </a:rPr>
                        <a:t>Severe </a:t>
                      </a:r>
                      <a:r>
                        <a:rPr lang="en-IN" sz="1600" dirty="0" smtClean="0">
                          <a:latin typeface="Verdana"/>
                        </a:rPr>
                        <a:t>AS</a:t>
                      </a:r>
                      <a:endParaRPr lang="en-IN" sz="1600" dirty="0">
                        <a:latin typeface="Verdana"/>
                      </a:endParaRPr>
                    </a:p>
                    <a:p>
                      <a:pPr fontAlgn="t"/>
                      <a:r>
                        <a:rPr lang="en-IN" sz="1600" dirty="0" smtClean="0">
                          <a:latin typeface="Verdana"/>
                        </a:rPr>
                        <a:t>H/O</a:t>
                      </a:r>
                      <a:r>
                        <a:rPr lang="en-IN" sz="1600" baseline="0" dirty="0" smtClean="0">
                          <a:latin typeface="Verdana"/>
                        </a:rPr>
                        <a:t> </a:t>
                      </a:r>
                      <a:r>
                        <a:rPr lang="en-IN" sz="1600" dirty="0" smtClean="0">
                          <a:latin typeface="Verdana"/>
                        </a:rPr>
                        <a:t>PPCM with residual </a:t>
                      </a:r>
                      <a:r>
                        <a:rPr lang="en-IN" sz="1600" dirty="0">
                          <a:latin typeface="Verdana"/>
                        </a:rPr>
                        <a:t>dysfunction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IN" sz="1600">
                          <a:latin typeface="Verdana"/>
                        </a:rPr>
                        <a:t>High 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IN" sz="1600" dirty="0" smtClean="0">
                          <a:latin typeface="Verdana"/>
                        </a:rPr>
                        <a:t>25-50%</a:t>
                      </a:r>
                      <a:endParaRPr lang="en-IN" sz="1600" dirty="0">
                        <a:latin typeface="Verdan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Questions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/>
              <a:t>23/F, newly married, asymptomatic, TTE – MVA 1.2 cm</a:t>
            </a:r>
            <a:r>
              <a:rPr lang="en-US" sz="2000" b="1" baseline="30000" dirty="0" smtClean="0"/>
              <a:t>2</a:t>
            </a:r>
          </a:p>
          <a:p>
            <a:endParaRPr lang="en-US" sz="2000" baseline="30000" dirty="0" smtClean="0"/>
          </a:p>
          <a:p>
            <a:endParaRPr lang="en-US" sz="2000" baseline="30000" dirty="0" smtClean="0"/>
          </a:p>
          <a:p>
            <a:endParaRPr lang="en-US" sz="2000" baseline="30000" dirty="0" smtClean="0"/>
          </a:p>
          <a:p>
            <a:endParaRPr lang="en-US" sz="2000" baseline="30000" dirty="0" smtClean="0"/>
          </a:p>
          <a:p>
            <a:endParaRPr lang="en-US" sz="2000" baseline="30000" dirty="0" smtClean="0"/>
          </a:p>
          <a:p>
            <a:endParaRPr lang="en-US" sz="2000" baseline="30000" dirty="0" smtClean="0"/>
          </a:p>
          <a:p>
            <a:pPr>
              <a:buNone/>
            </a:pPr>
            <a:r>
              <a:rPr lang="en-IN" sz="2000" b="1" dirty="0" smtClean="0"/>
              <a:t>Class I</a:t>
            </a:r>
            <a:endParaRPr lang="en-US" sz="2000" baseline="30000" dirty="0" smtClean="0"/>
          </a:p>
          <a:p>
            <a:r>
              <a:rPr lang="en-IN" sz="2000" b="1" dirty="0" err="1" smtClean="0"/>
              <a:t>Percutaneous</a:t>
            </a:r>
            <a:r>
              <a:rPr lang="en-IN" sz="2000" b="1" dirty="0" smtClean="0"/>
              <a:t> mitral balloon </a:t>
            </a:r>
            <a:r>
              <a:rPr lang="en-IN" sz="2000" b="1" dirty="0" err="1" smtClean="0"/>
              <a:t>commissurotomy</a:t>
            </a:r>
            <a:r>
              <a:rPr lang="en-IN" sz="2000" b="1" dirty="0" smtClean="0"/>
              <a:t> is recommended </a:t>
            </a:r>
            <a:r>
              <a:rPr lang="en-IN" sz="2000" b="1" dirty="0" smtClean="0">
                <a:solidFill>
                  <a:srgbClr val="C00000"/>
                </a:solidFill>
              </a:rPr>
              <a:t>before pregnancy </a:t>
            </a:r>
            <a:r>
              <a:rPr lang="en-IN" sz="2000" b="1" dirty="0" smtClean="0"/>
              <a:t>for asymptomatic patients with severe MS (MVA ≤1.5 </a:t>
            </a:r>
            <a:r>
              <a:rPr lang="en-US" sz="2000" b="1" dirty="0" smtClean="0"/>
              <a:t>cm</a:t>
            </a:r>
            <a:r>
              <a:rPr lang="en-US" sz="2000" b="1" baseline="30000" dirty="0" smtClean="0"/>
              <a:t>2</a:t>
            </a:r>
            <a:r>
              <a:rPr lang="en-US" sz="2000" b="1" dirty="0" smtClean="0"/>
              <a:t> </a:t>
            </a:r>
            <a:r>
              <a:rPr lang="en-IN" sz="2000" b="1" dirty="0" smtClean="0"/>
              <a:t>stage C) who have </a:t>
            </a:r>
            <a:r>
              <a:rPr lang="en-IN" sz="2000" b="1" dirty="0" err="1" smtClean="0"/>
              <a:t>favorable</a:t>
            </a:r>
            <a:r>
              <a:rPr lang="en-IN" sz="2000" b="1" dirty="0" smtClean="0"/>
              <a:t> valve morphology </a:t>
            </a:r>
            <a:r>
              <a:rPr lang="en-IN" sz="2000" b="1" i="1" dirty="0" smtClean="0"/>
              <a:t>(</a:t>
            </a:r>
            <a:r>
              <a:rPr lang="en-IN" sz="2000" b="1" i="1" dirty="0" err="1" smtClean="0"/>
              <a:t>LoE</a:t>
            </a:r>
            <a:r>
              <a:rPr lang="en-IN" sz="2000" b="1" i="1" dirty="0" smtClean="0"/>
              <a:t>: C)</a:t>
            </a:r>
          </a:p>
          <a:p>
            <a:endParaRPr lang="en-US" sz="2000" b="1" i="1" dirty="0" smtClean="0"/>
          </a:p>
          <a:p>
            <a:r>
              <a:rPr lang="en-US" sz="2000" b="1" i="1" dirty="0" smtClean="0"/>
              <a:t>Counsel to avoid pregnancy until BMV is done</a:t>
            </a:r>
            <a:endParaRPr lang="en-IN" sz="2000" dirty="0"/>
          </a:p>
        </p:txBody>
      </p:sp>
      <p:sp>
        <p:nvSpPr>
          <p:cNvPr id="4" name="Rectangle 3"/>
          <p:cNvSpPr/>
          <p:nvPr/>
        </p:nvSpPr>
        <p:spPr>
          <a:xfrm>
            <a:off x="395536" y="1124744"/>
            <a:ext cx="8424936" cy="5400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755576" y="1484784"/>
            <a:ext cx="82089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Young lady with severe AS, planning pregnancy. Which is inappropriate</a:t>
            </a:r>
          </a:p>
          <a:p>
            <a:endParaRPr lang="en-US" b="1" dirty="0" smtClean="0"/>
          </a:p>
          <a:p>
            <a:r>
              <a:rPr lang="en-US" b="1" dirty="0" smtClean="0"/>
              <a:t>ECHO</a:t>
            </a:r>
          </a:p>
          <a:p>
            <a:r>
              <a:rPr lang="en-US" b="1" dirty="0" err="1" smtClean="0"/>
              <a:t>Counselling</a:t>
            </a:r>
            <a:r>
              <a:rPr lang="en-US" b="1" dirty="0" smtClean="0"/>
              <a:t> </a:t>
            </a:r>
          </a:p>
          <a:p>
            <a:r>
              <a:rPr lang="en-US" b="1" dirty="0" smtClean="0"/>
              <a:t>Exercise testing</a:t>
            </a:r>
          </a:p>
          <a:p>
            <a:r>
              <a:rPr lang="en-US" b="1" dirty="0" smtClean="0"/>
              <a:t>None of the above</a:t>
            </a:r>
          </a:p>
          <a:p>
            <a:endParaRPr lang="en-US" b="1" dirty="0" smtClean="0"/>
          </a:p>
          <a:p>
            <a:endParaRPr lang="en-IN" b="1" dirty="0" smtClean="0"/>
          </a:p>
          <a:p>
            <a:pPr>
              <a:buNone/>
            </a:pPr>
            <a:r>
              <a:rPr lang="en-IN" b="1" dirty="0" smtClean="0"/>
              <a:t>Class </a:t>
            </a:r>
            <a:r>
              <a:rPr lang="en-IN" b="1" dirty="0" err="1" smtClean="0"/>
              <a:t>IIa</a:t>
            </a:r>
            <a:endParaRPr lang="en-IN" b="1" dirty="0" smtClean="0"/>
          </a:p>
          <a:p>
            <a:r>
              <a:rPr lang="en-IN" b="1" dirty="0" smtClean="0"/>
              <a:t>Exercise testing is reasonable in asymptomatic patients with severe AS (aortic velocity ≥4 m/s or mean pressure gradient ≥40 mm Hg, stage C) before pregnancy </a:t>
            </a:r>
            <a:r>
              <a:rPr lang="en-IN" b="1" i="1" dirty="0" smtClean="0"/>
              <a:t>(</a:t>
            </a:r>
            <a:r>
              <a:rPr lang="en-IN" b="1" i="1" dirty="0" err="1" smtClean="0"/>
              <a:t>LoE</a:t>
            </a:r>
            <a:r>
              <a:rPr lang="en-IN" b="1" i="1" dirty="0" smtClean="0"/>
              <a:t>: C)</a:t>
            </a:r>
            <a:endParaRPr lang="en-IN" dirty="0" smtClean="0"/>
          </a:p>
          <a:p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179512" y="1196752"/>
            <a:ext cx="8784976" cy="56612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683568" y="1484784"/>
            <a:ext cx="79928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Pregnant lady with severe MS &amp; valve not suitable for BMV, presents in 2</a:t>
            </a:r>
            <a:r>
              <a:rPr lang="en-US" b="1" baseline="30000" dirty="0" smtClean="0"/>
              <a:t>nd</a:t>
            </a:r>
            <a:r>
              <a:rPr lang="en-US" b="1" dirty="0" smtClean="0"/>
              <a:t>  trimester with persistent class III symptoms. Next best step?</a:t>
            </a:r>
          </a:p>
          <a:p>
            <a:endParaRPr lang="en-US" b="1" dirty="0" smtClean="0"/>
          </a:p>
          <a:p>
            <a:r>
              <a:rPr lang="en-US" b="1" dirty="0" err="1" smtClean="0"/>
              <a:t>Optimise</a:t>
            </a:r>
            <a:r>
              <a:rPr lang="en-US" b="1" dirty="0" smtClean="0"/>
              <a:t> medications</a:t>
            </a:r>
          </a:p>
          <a:p>
            <a:endParaRPr lang="en-IN" b="1" dirty="0" smtClean="0"/>
          </a:p>
          <a:p>
            <a:pPr>
              <a:buNone/>
            </a:pPr>
            <a:r>
              <a:rPr lang="en-US" b="1" dirty="0" smtClean="0"/>
              <a:t>Class </a:t>
            </a:r>
            <a:r>
              <a:rPr lang="en-US" b="1" dirty="0" err="1" smtClean="0"/>
              <a:t>IIa</a:t>
            </a:r>
            <a:endParaRPr lang="en-IN" b="1" dirty="0" smtClean="0"/>
          </a:p>
          <a:p>
            <a:r>
              <a:rPr lang="en-IN" b="1" dirty="0" smtClean="0"/>
              <a:t>Valve intervention is reasonable for pregnant patients with severe MS (MVA ≤1.5 cm2, stage D) and valve morphology not </a:t>
            </a:r>
            <a:r>
              <a:rPr lang="en-IN" b="1" dirty="0" err="1" smtClean="0"/>
              <a:t>favorable</a:t>
            </a:r>
            <a:r>
              <a:rPr lang="en-IN" b="1" dirty="0" smtClean="0"/>
              <a:t> for PMBV </a:t>
            </a:r>
            <a:r>
              <a:rPr lang="en-IN" b="1" dirty="0" smtClean="0">
                <a:solidFill>
                  <a:srgbClr val="C00000"/>
                </a:solidFill>
              </a:rPr>
              <a:t>only if there are refractory NYHA class IV HF symptoms  </a:t>
            </a:r>
            <a:r>
              <a:rPr lang="en-IN" b="1" i="1" dirty="0" smtClean="0"/>
              <a:t>(</a:t>
            </a:r>
            <a:r>
              <a:rPr lang="en-IN" b="1" i="1" dirty="0" err="1" smtClean="0"/>
              <a:t>LoE</a:t>
            </a:r>
            <a:r>
              <a:rPr lang="en-IN" b="1" i="1" dirty="0" smtClean="0"/>
              <a:t>: C)</a:t>
            </a:r>
          </a:p>
          <a:p>
            <a:endParaRPr lang="en-IN" b="1" i="1" dirty="0" smtClean="0"/>
          </a:p>
          <a:p>
            <a:pPr>
              <a:buNone/>
            </a:pPr>
            <a:r>
              <a:rPr lang="en-IN" b="1" dirty="0" smtClean="0"/>
              <a:t>Class III: Harm</a:t>
            </a:r>
          </a:p>
          <a:p>
            <a:r>
              <a:rPr lang="en-IN" b="1" dirty="0" smtClean="0"/>
              <a:t>Valve operation </a:t>
            </a:r>
            <a:r>
              <a:rPr lang="en-IN" b="1" dirty="0" smtClean="0">
                <a:solidFill>
                  <a:srgbClr val="C00000"/>
                </a:solidFill>
              </a:rPr>
              <a:t>should</a:t>
            </a:r>
            <a:r>
              <a:rPr lang="en-IN" b="1" dirty="0" smtClean="0">
                <a:solidFill>
                  <a:srgbClr val="FF0000"/>
                </a:solidFill>
              </a:rPr>
              <a:t> </a:t>
            </a:r>
            <a:r>
              <a:rPr lang="en-IN" b="1" dirty="0" smtClean="0">
                <a:solidFill>
                  <a:srgbClr val="C00000"/>
                </a:solidFill>
              </a:rPr>
              <a:t>not be performed </a:t>
            </a:r>
            <a:r>
              <a:rPr lang="en-IN" b="1" dirty="0" smtClean="0"/>
              <a:t>in pregnant patients with valve </a:t>
            </a:r>
            <a:r>
              <a:rPr lang="en-IN" b="1" dirty="0" err="1" smtClean="0"/>
              <a:t>stenosis</a:t>
            </a:r>
            <a:r>
              <a:rPr lang="en-IN" b="1" dirty="0" smtClean="0"/>
              <a:t> in the absence of severe HF symptoms</a:t>
            </a:r>
            <a:r>
              <a:rPr lang="en-IN" b="1" i="1" dirty="0" smtClean="0"/>
              <a:t> (</a:t>
            </a:r>
            <a:r>
              <a:rPr lang="en-IN" b="1" i="1" dirty="0" err="1" smtClean="0"/>
              <a:t>LoE</a:t>
            </a:r>
            <a:r>
              <a:rPr lang="en-IN" b="1" i="1" dirty="0" smtClean="0"/>
              <a:t>: C)</a:t>
            </a:r>
            <a:endParaRPr lang="en-IN" dirty="0" smtClean="0"/>
          </a:p>
          <a:p>
            <a:endParaRPr lang="en-IN" dirty="0"/>
          </a:p>
        </p:txBody>
      </p:sp>
      <p:sp>
        <p:nvSpPr>
          <p:cNvPr id="8" name="Rectangle 7"/>
          <p:cNvSpPr/>
          <p:nvPr/>
        </p:nvSpPr>
        <p:spPr>
          <a:xfrm>
            <a:off x="251520" y="1196752"/>
            <a:ext cx="8892480" cy="547260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899592" y="1628800"/>
            <a:ext cx="799288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Pregnant woman with </a:t>
            </a:r>
            <a:r>
              <a:rPr lang="en-US" sz="2000" b="1" dirty="0" err="1" smtClean="0"/>
              <a:t>valvular</a:t>
            </a:r>
            <a:r>
              <a:rPr lang="en-US" sz="2000" b="1" dirty="0" smtClean="0"/>
              <a:t> HD and HF symptoms. Which is inappropriate</a:t>
            </a:r>
          </a:p>
          <a:p>
            <a:endParaRPr lang="en-US" sz="2000" b="1" dirty="0" smtClean="0"/>
          </a:p>
          <a:p>
            <a:endParaRPr lang="en-US" sz="2000" b="1" dirty="0" smtClean="0"/>
          </a:p>
          <a:p>
            <a:r>
              <a:rPr lang="en-US" sz="2000" b="1" dirty="0" err="1" smtClean="0"/>
              <a:t>Digoxin</a:t>
            </a:r>
            <a:r>
              <a:rPr lang="en-US" sz="2000" b="1" dirty="0" smtClean="0"/>
              <a:t> </a:t>
            </a:r>
          </a:p>
          <a:p>
            <a:r>
              <a:rPr lang="en-US" sz="2000" b="1" dirty="0" err="1" smtClean="0"/>
              <a:t>Metoprolol</a:t>
            </a:r>
            <a:r>
              <a:rPr lang="en-US" sz="2000" b="1" dirty="0" smtClean="0"/>
              <a:t> </a:t>
            </a:r>
          </a:p>
          <a:p>
            <a:r>
              <a:rPr lang="en-US" sz="2000" b="1" dirty="0" err="1" smtClean="0"/>
              <a:t>Enalapril</a:t>
            </a:r>
            <a:r>
              <a:rPr lang="en-US" sz="2000" b="1" dirty="0" smtClean="0"/>
              <a:t> </a:t>
            </a:r>
          </a:p>
          <a:p>
            <a:r>
              <a:rPr lang="en-US" sz="2000" b="1" dirty="0" err="1" smtClean="0"/>
              <a:t>Furosemide</a:t>
            </a:r>
            <a:r>
              <a:rPr lang="en-US" sz="2000" b="1" dirty="0" smtClean="0"/>
              <a:t> </a:t>
            </a:r>
          </a:p>
          <a:p>
            <a:endParaRPr lang="en-US" sz="2000" b="1" dirty="0" smtClean="0"/>
          </a:p>
          <a:p>
            <a:endParaRPr lang="en-US" sz="2000" b="1" dirty="0" smtClean="0"/>
          </a:p>
          <a:p>
            <a:pPr>
              <a:buNone/>
            </a:pPr>
            <a:r>
              <a:rPr lang="en-IN" sz="2000" b="1" dirty="0" smtClean="0"/>
              <a:t>Class III: Harm</a:t>
            </a:r>
          </a:p>
          <a:p>
            <a:r>
              <a:rPr lang="en-IN" sz="2000" b="1" dirty="0" smtClean="0"/>
              <a:t>1. ACE inhibitors and ARBs </a:t>
            </a:r>
            <a:r>
              <a:rPr lang="en-IN" sz="2000" b="1" dirty="0" smtClean="0">
                <a:solidFill>
                  <a:srgbClr val="C00000"/>
                </a:solidFill>
              </a:rPr>
              <a:t>should not be given </a:t>
            </a:r>
            <a:r>
              <a:rPr lang="en-IN" sz="2000" b="1" dirty="0" smtClean="0"/>
              <a:t>to pregnant patients with valve regurgitation </a:t>
            </a:r>
            <a:r>
              <a:rPr lang="en-IN" sz="2000" b="1" i="1" dirty="0" smtClean="0"/>
              <a:t>(</a:t>
            </a:r>
            <a:r>
              <a:rPr lang="en-IN" sz="2000" b="1" i="1" dirty="0" err="1" smtClean="0"/>
              <a:t>LoE</a:t>
            </a:r>
            <a:r>
              <a:rPr lang="en-IN" sz="2000" b="1" i="1" dirty="0" smtClean="0"/>
              <a:t>: B)</a:t>
            </a:r>
            <a:endParaRPr lang="en-IN" sz="2000" dirty="0"/>
          </a:p>
        </p:txBody>
      </p:sp>
      <p:sp>
        <p:nvSpPr>
          <p:cNvPr id="10" name="Rectangle 9"/>
          <p:cNvSpPr/>
          <p:nvPr/>
        </p:nvSpPr>
        <p:spPr>
          <a:xfrm>
            <a:off x="251520" y="1124744"/>
            <a:ext cx="8712968" cy="554461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827584" y="1340768"/>
            <a:ext cx="813690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Pregnant woman with prosthetic valve developed acute limb ischemia. Which is appropriate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D </a:t>
            </a:r>
            <a:r>
              <a:rPr lang="en-US" sz="2000" b="1" dirty="0" err="1" smtClean="0"/>
              <a:t>dimer</a:t>
            </a:r>
            <a:endParaRPr lang="en-US" sz="2000" b="1" dirty="0" smtClean="0"/>
          </a:p>
          <a:p>
            <a:r>
              <a:rPr lang="en-US" sz="2000" b="1" dirty="0" smtClean="0"/>
              <a:t>Urine </a:t>
            </a:r>
            <a:r>
              <a:rPr lang="en-US" sz="2000" b="1" dirty="0" err="1" smtClean="0"/>
              <a:t>eosinophils</a:t>
            </a:r>
            <a:endParaRPr lang="en-US" sz="2000" b="1" dirty="0" smtClean="0"/>
          </a:p>
          <a:p>
            <a:r>
              <a:rPr lang="en-US" sz="2000" b="1" dirty="0" smtClean="0"/>
              <a:t>CT angiogram</a:t>
            </a:r>
          </a:p>
          <a:p>
            <a:r>
              <a:rPr lang="en-US" sz="2000" b="1" dirty="0" smtClean="0"/>
              <a:t>TEE</a:t>
            </a:r>
          </a:p>
          <a:p>
            <a:endParaRPr lang="en-US" sz="2000" b="1" dirty="0" smtClean="0"/>
          </a:p>
          <a:p>
            <a:endParaRPr lang="en-IN" sz="2000" b="1" dirty="0" smtClean="0"/>
          </a:p>
          <a:p>
            <a:pPr>
              <a:buNone/>
            </a:pPr>
            <a:r>
              <a:rPr lang="en-US" sz="2000" b="1" dirty="0" smtClean="0"/>
              <a:t>Class I</a:t>
            </a:r>
            <a:endParaRPr lang="en-IN" sz="2000" b="1" dirty="0" smtClean="0"/>
          </a:p>
          <a:p>
            <a:r>
              <a:rPr lang="en-IN" sz="2000" b="1" dirty="0" smtClean="0"/>
              <a:t>TEE should be performed in all pregnant patients with a mechanical prosthetic valve who have prosthetic valve obstruction or experience an embolic event </a:t>
            </a:r>
            <a:r>
              <a:rPr lang="en-IN" sz="2000" b="1" i="1" dirty="0" smtClean="0"/>
              <a:t>(</a:t>
            </a:r>
            <a:r>
              <a:rPr lang="en-IN" sz="2000" b="1" i="1" dirty="0" err="1" smtClean="0"/>
              <a:t>LoE</a:t>
            </a:r>
            <a:r>
              <a:rPr lang="en-IN" sz="2000" b="1" i="1" dirty="0" smtClean="0"/>
              <a:t> : C)</a:t>
            </a:r>
            <a:endParaRPr lang="en-IN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allAtOnce"/>
      <p:bldP spid="6" grpId="0" animBg="1"/>
      <p:bldP spid="8" grpId="0" animBg="1"/>
      <p:bldP spid="9" grpId="0" uiExpand="1" build="allAtOnce"/>
      <p:bldP spid="10" grpId="0" animBg="1"/>
      <p:bldP spid="11" grpId="0" uiExpand="1" build="allAtOnce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/>
              <a:t>Pregnant woman with mitral </a:t>
            </a:r>
            <a:r>
              <a:rPr lang="en-US" sz="2000" b="1" dirty="0" err="1" smtClean="0"/>
              <a:t>bioprosthesis</a:t>
            </a:r>
            <a:r>
              <a:rPr lang="en-US" sz="2000" b="1" dirty="0" smtClean="0"/>
              <a:t> in 2</a:t>
            </a:r>
            <a:r>
              <a:rPr lang="en-US" sz="2000" b="1" baseline="30000" dirty="0" smtClean="0"/>
              <a:t>nd</a:t>
            </a:r>
            <a:r>
              <a:rPr lang="en-US" sz="2000" b="1" dirty="0" smtClean="0"/>
              <a:t> trimester is on oral penicillin, </a:t>
            </a:r>
            <a:r>
              <a:rPr lang="en-US" sz="2000" b="1" dirty="0" err="1" smtClean="0"/>
              <a:t>metoprolol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frusemide</a:t>
            </a:r>
            <a:r>
              <a:rPr lang="en-US" sz="2000" b="1" dirty="0" smtClean="0"/>
              <a:t>. What is missing?</a:t>
            </a:r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Class I</a:t>
            </a:r>
            <a:endParaRPr lang="en-IN" sz="2000" b="1" dirty="0" smtClean="0"/>
          </a:p>
          <a:p>
            <a:r>
              <a:rPr lang="en-IN" sz="2000" b="1" dirty="0" smtClean="0">
                <a:solidFill>
                  <a:srgbClr val="C00000"/>
                </a:solidFill>
              </a:rPr>
              <a:t>Low-dose aspirin (75 mg to 100 mg) once per day </a:t>
            </a:r>
            <a:r>
              <a:rPr lang="en-IN" sz="2000" b="1" dirty="0" smtClean="0"/>
              <a:t>is recommended for pregnant patients in the second and third trimesters with either a mechanical prosthesis or </a:t>
            </a:r>
            <a:r>
              <a:rPr lang="en-IN" sz="2000" b="1" dirty="0" err="1" smtClean="0"/>
              <a:t>bioprosthesis</a:t>
            </a:r>
            <a:r>
              <a:rPr lang="en-IN" sz="2000" b="1" dirty="0" smtClean="0"/>
              <a:t> </a:t>
            </a:r>
            <a:r>
              <a:rPr lang="en-IN" sz="2000" b="1" i="1" dirty="0" smtClean="0"/>
              <a:t>(</a:t>
            </a:r>
            <a:r>
              <a:rPr lang="en-IN" sz="2000" b="1" i="1" dirty="0" err="1" smtClean="0"/>
              <a:t>LoE</a:t>
            </a:r>
            <a:r>
              <a:rPr lang="en-IN" sz="2000" b="1" i="1" dirty="0" smtClean="0"/>
              <a:t>: C)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000" b="1" dirty="0" smtClean="0"/>
              <a:t>Pregnant woman with mechanical valve in 1</a:t>
            </a:r>
            <a:r>
              <a:rPr lang="en-US" sz="2000" b="1" baseline="30000" dirty="0" smtClean="0"/>
              <a:t>st</a:t>
            </a:r>
            <a:r>
              <a:rPr lang="en-US" sz="2000" b="1" dirty="0" smtClean="0"/>
              <a:t> trimester is maintaining therapeutic INR with </a:t>
            </a:r>
            <a:r>
              <a:rPr lang="en-US" sz="2000" b="1" dirty="0" err="1" smtClean="0"/>
              <a:t>warfarin</a:t>
            </a:r>
            <a:r>
              <a:rPr lang="en-US" sz="2000" b="1" dirty="0" smtClean="0"/>
              <a:t> 4mg. Not willing for heparin injections.</a:t>
            </a:r>
          </a:p>
          <a:p>
            <a:endParaRPr lang="en-US" sz="2000" b="1" dirty="0" smtClean="0"/>
          </a:p>
          <a:p>
            <a:pPr>
              <a:buNone/>
            </a:pPr>
            <a:r>
              <a:rPr lang="en-IN" sz="2000" b="1" dirty="0" smtClean="0"/>
              <a:t>Class </a:t>
            </a:r>
            <a:r>
              <a:rPr lang="en-IN" sz="2000" b="1" dirty="0" err="1" smtClean="0"/>
              <a:t>IIa</a:t>
            </a:r>
            <a:endParaRPr lang="en-IN" sz="2000" b="1" dirty="0" smtClean="0"/>
          </a:p>
          <a:p>
            <a:r>
              <a:rPr lang="en-IN" sz="2000" b="1" dirty="0" smtClean="0">
                <a:solidFill>
                  <a:srgbClr val="C00000"/>
                </a:solidFill>
              </a:rPr>
              <a:t>Continuation of </a:t>
            </a:r>
            <a:r>
              <a:rPr lang="en-IN" sz="2000" b="1" dirty="0" err="1" smtClean="0">
                <a:solidFill>
                  <a:srgbClr val="C00000"/>
                </a:solidFill>
              </a:rPr>
              <a:t>warfarin</a:t>
            </a:r>
            <a:r>
              <a:rPr lang="en-IN" sz="2000" b="1" dirty="0" smtClean="0">
                <a:solidFill>
                  <a:srgbClr val="C00000"/>
                </a:solidFill>
              </a:rPr>
              <a:t> </a:t>
            </a:r>
            <a:r>
              <a:rPr lang="en-IN" sz="2000" b="1" dirty="0" smtClean="0"/>
              <a:t>during the first trimester is reasonable for pregnant patients with a mechanical prosthesis if the dose of </a:t>
            </a:r>
            <a:r>
              <a:rPr lang="en-IN" sz="2000" b="1" dirty="0" err="1" smtClean="0"/>
              <a:t>warfarin</a:t>
            </a:r>
            <a:r>
              <a:rPr lang="en-IN" sz="2000" b="1" dirty="0" smtClean="0"/>
              <a:t> to achieve a therapeutic INR is 5 mg per day or less after full discussion with the patient about risks and benefits </a:t>
            </a:r>
            <a:r>
              <a:rPr lang="en-IN" sz="2000" b="1" i="1" dirty="0" smtClean="0"/>
              <a:t>(</a:t>
            </a:r>
            <a:r>
              <a:rPr lang="en-IN" sz="2000" b="1" i="1" dirty="0" err="1" smtClean="0"/>
              <a:t>LoE</a:t>
            </a:r>
            <a:r>
              <a:rPr lang="en-IN" sz="2000" b="1" i="1" dirty="0" smtClean="0"/>
              <a:t>: B)</a:t>
            </a:r>
          </a:p>
          <a:p>
            <a:endParaRPr lang="en-US" sz="2000" b="1" i="1" dirty="0" smtClean="0"/>
          </a:p>
          <a:p>
            <a:pPr>
              <a:buNone/>
            </a:pPr>
            <a:r>
              <a:rPr lang="en-IN" sz="2000" b="1" dirty="0" smtClean="0">
                <a:solidFill>
                  <a:srgbClr val="C00000"/>
                </a:solidFill>
              </a:rPr>
              <a:t>Class </a:t>
            </a:r>
            <a:r>
              <a:rPr lang="en-IN" sz="2000" b="1" dirty="0" err="1" smtClean="0">
                <a:solidFill>
                  <a:srgbClr val="C00000"/>
                </a:solidFill>
              </a:rPr>
              <a:t>IIb</a:t>
            </a:r>
            <a:endParaRPr lang="en-IN" sz="2000" b="1" dirty="0" smtClean="0">
              <a:solidFill>
                <a:srgbClr val="C00000"/>
              </a:solidFill>
            </a:endParaRPr>
          </a:p>
          <a:p>
            <a:r>
              <a:rPr lang="en-IN" sz="2000" b="1" dirty="0" smtClean="0"/>
              <a:t>Dose-adjusted LMWH at least 2 times per day (with a target anti-</a:t>
            </a:r>
            <a:r>
              <a:rPr lang="en-IN" sz="2000" b="1" dirty="0" err="1" smtClean="0"/>
              <a:t>Xa</a:t>
            </a:r>
            <a:r>
              <a:rPr lang="en-IN" sz="2000" b="1" dirty="0" smtClean="0"/>
              <a:t> level of 0.8 U/</a:t>
            </a:r>
            <a:r>
              <a:rPr lang="en-IN" sz="2000" b="1" dirty="0" err="1" smtClean="0"/>
              <a:t>mL</a:t>
            </a:r>
            <a:r>
              <a:rPr lang="en-IN" sz="2000" b="1" dirty="0" smtClean="0"/>
              <a:t> to 1.2 U/</a:t>
            </a:r>
            <a:r>
              <a:rPr lang="en-IN" sz="2000" b="1" dirty="0" err="1" smtClean="0"/>
              <a:t>mL</a:t>
            </a:r>
            <a:r>
              <a:rPr lang="en-IN" sz="2000" b="1" dirty="0" smtClean="0"/>
              <a:t>, 4 to 6 hours </a:t>
            </a:r>
            <a:r>
              <a:rPr lang="en-IN" sz="2000" b="1" dirty="0" err="1" smtClean="0"/>
              <a:t>postdose</a:t>
            </a:r>
            <a:r>
              <a:rPr lang="en-IN" sz="2000" b="1" dirty="0" smtClean="0"/>
              <a:t>) during the first trimester may be reasonable for pregnant patients with a mechanical prosthesis if the dose of </a:t>
            </a:r>
            <a:r>
              <a:rPr lang="en-IN" sz="2000" b="1" dirty="0" err="1" smtClean="0"/>
              <a:t>warfarin</a:t>
            </a:r>
            <a:r>
              <a:rPr lang="en-IN" sz="2000" b="1" dirty="0" smtClean="0"/>
              <a:t> is 5 mg per day or less to achieve a therapeutic INR  </a:t>
            </a:r>
            <a:r>
              <a:rPr lang="en-IN" sz="2000" b="1" i="1" dirty="0" smtClean="0"/>
              <a:t>(</a:t>
            </a:r>
            <a:r>
              <a:rPr lang="en-IN" sz="2000" b="1" i="1" dirty="0" err="1" smtClean="0"/>
              <a:t>LoE</a:t>
            </a:r>
            <a:r>
              <a:rPr lang="en-IN" sz="2000" b="1" i="1" dirty="0" smtClean="0"/>
              <a:t>: B)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Heart disease in pregnancy - General principles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7500" lnSpcReduction="20000"/>
          </a:bodyPr>
          <a:lstStyle/>
          <a:p>
            <a:r>
              <a:rPr lang="en-IN" sz="3100" dirty="0" smtClean="0"/>
              <a:t>Neonatal outcome also correlates with the maternal risk score</a:t>
            </a:r>
          </a:p>
          <a:p>
            <a:pPr lvl="1"/>
            <a:r>
              <a:rPr lang="en-IN" dirty="0" smtClean="0"/>
              <a:t>Neonatal complications </a:t>
            </a:r>
          </a:p>
          <a:p>
            <a:pPr lvl="2"/>
            <a:r>
              <a:rPr lang="en-IN" dirty="0" smtClean="0"/>
              <a:t>Risk score ≥1 : 33%</a:t>
            </a:r>
          </a:p>
          <a:p>
            <a:pPr lvl="2"/>
            <a:r>
              <a:rPr lang="en-IN" dirty="0" smtClean="0"/>
              <a:t>Risk score 0 (no HD) : 11%</a:t>
            </a:r>
          </a:p>
          <a:p>
            <a:pPr>
              <a:buNone/>
            </a:pPr>
            <a:r>
              <a:rPr lang="en-IN" dirty="0" smtClean="0">
                <a:solidFill>
                  <a:srgbClr val="C00000"/>
                </a:solidFill>
              </a:rPr>
              <a:t/>
            </a:r>
            <a:br>
              <a:rPr lang="en-IN" dirty="0" smtClean="0">
                <a:solidFill>
                  <a:srgbClr val="C00000"/>
                </a:solidFill>
              </a:rPr>
            </a:br>
            <a:r>
              <a:rPr lang="en-IN" sz="2300" dirty="0" err="1" smtClean="0">
                <a:solidFill>
                  <a:srgbClr val="C00000"/>
                </a:solidFill>
              </a:rPr>
              <a:t>Siu</a:t>
            </a:r>
            <a:r>
              <a:rPr lang="en-IN" sz="2300" dirty="0" smtClean="0">
                <a:solidFill>
                  <a:srgbClr val="C00000"/>
                </a:solidFill>
              </a:rPr>
              <a:t> SC et al. Adverse neonatal and cardiac outcomes are more common in pregnant women with cardiac disease. Circulation 2002</a:t>
            </a:r>
            <a:endParaRPr lang="en-IN" dirty="0" smtClean="0">
              <a:solidFill>
                <a:srgbClr val="C00000"/>
              </a:solidFill>
            </a:endParaRPr>
          </a:p>
          <a:p>
            <a:endParaRPr lang="en-IN" sz="3100" dirty="0" smtClean="0"/>
          </a:p>
          <a:p>
            <a:r>
              <a:rPr lang="en-IN" sz="3100" dirty="0" smtClean="0"/>
              <a:t>Risk scores of ≥1</a:t>
            </a:r>
          </a:p>
          <a:p>
            <a:pPr lvl="1"/>
            <a:r>
              <a:rPr lang="en-IN" dirty="0" smtClean="0"/>
              <a:t>More frequent evaluations and close collaboration between the patient's cardiologist and obstetrician</a:t>
            </a:r>
          </a:p>
          <a:p>
            <a:pPr lvl="1"/>
            <a:endParaRPr lang="en-IN" dirty="0" smtClean="0"/>
          </a:p>
          <a:p>
            <a:r>
              <a:rPr lang="en-IN" sz="3100" dirty="0" smtClean="0"/>
              <a:t>Individuals at greatest risk should be referred to a maternal-</a:t>
            </a:r>
            <a:r>
              <a:rPr lang="en-IN" sz="3100" dirty="0" err="1" smtClean="0"/>
              <a:t>fetal</a:t>
            </a:r>
            <a:r>
              <a:rPr lang="en-IN" sz="3100" dirty="0" smtClean="0"/>
              <a:t> medicine specialist </a:t>
            </a:r>
            <a:r>
              <a:rPr lang="en-IN" sz="2600" dirty="0" smtClean="0"/>
              <a:t>(high-risk obstetrician) </a:t>
            </a:r>
            <a:r>
              <a:rPr lang="en-IN" sz="3100" dirty="0" smtClean="0"/>
              <a:t>for management of pregnancy</a:t>
            </a: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b="1" dirty="0" smtClean="0"/>
              <a:t>Pregnant woman with mechanical valve is admitted in a hospital with limited facilities. Which is inappropriate</a:t>
            </a:r>
          </a:p>
          <a:p>
            <a:endParaRPr lang="en-US" sz="2000" b="1" dirty="0" smtClean="0"/>
          </a:p>
          <a:p>
            <a:r>
              <a:rPr lang="en-US" sz="2000" b="1" dirty="0" err="1" smtClean="0"/>
              <a:t>Warfarin</a:t>
            </a:r>
            <a:r>
              <a:rPr lang="en-US" sz="2000" b="1" dirty="0" smtClean="0"/>
              <a:t> </a:t>
            </a:r>
          </a:p>
          <a:p>
            <a:r>
              <a:rPr lang="en-US" sz="2000" b="1" dirty="0" smtClean="0"/>
              <a:t>UFH</a:t>
            </a:r>
          </a:p>
          <a:p>
            <a:r>
              <a:rPr lang="en-US" sz="2000" b="1" dirty="0" smtClean="0"/>
              <a:t>LMWH</a:t>
            </a:r>
          </a:p>
          <a:p>
            <a:r>
              <a:rPr lang="en-US" sz="2000" b="1" dirty="0" smtClean="0"/>
              <a:t>None of the above</a:t>
            </a:r>
            <a:endParaRPr lang="en-IN" sz="2000" b="1" dirty="0" smtClean="0"/>
          </a:p>
          <a:p>
            <a:endParaRPr lang="en-IN" sz="2000" b="1" dirty="0" smtClean="0"/>
          </a:p>
          <a:p>
            <a:pPr>
              <a:buNone/>
            </a:pPr>
            <a:endParaRPr lang="en-IN" sz="2000" b="1" dirty="0" smtClean="0"/>
          </a:p>
          <a:p>
            <a:pPr>
              <a:buNone/>
            </a:pPr>
            <a:r>
              <a:rPr lang="en-IN" sz="2000" b="1" dirty="0" smtClean="0"/>
              <a:t>Class III: Harm</a:t>
            </a:r>
          </a:p>
          <a:p>
            <a:r>
              <a:rPr lang="en-IN" sz="2000" b="1" dirty="0" smtClean="0"/>
              <a:t>LMWH </a:t>
            </a:r>
            <a:r>
              <a:rPr lang="en-IN" sz="2000" b="1" dirty="0" smtClean="0">
                <a:solidFill>
                  <a:srgbClr val="C00000"/>
                </a:solidFill>
              </a:rPr>
              <a:t>should not </a:t>
            </a:r>
            <a:r>
              <a:rPr lang="en-IN" sz="2000" b="1" dirty="0" smtClean="0"/>
              <a:t>be administered to pregnant patients with mechanical prostheses </a:t>
            </a:r>
            <a:r>
              <a:rPr lang="en-IN" sz="2000" b="1" dirty="0" smtClean="0">
                <a:solidFill>
                  <a:srgbClr val="C00000"/>
                </a:solidFill>
              </a:rPr>
              <a:t>unless anti- </a:t>
            </a:r>
            <a:r>
              <a:rPr lang="en-IN" sz="2000" b="1" dirty="0" err="1" smtClean="0">
                <a:solidFill>
                  <a:srgbClr val="C00000"/>
                </a:solidFill>
              </a:rPr>
              <a:t>Xa</a:t>
            </a:r>
            <a:r>
              <a:rPr lang="en-IN" sz="2000" b="1" dirty="0" smtClean="0">
                <a:solidFill>
                  <a:srgbClr val="C00000"/>
                </a:solidFill>
              </a:rPr>
              <a:t> levels are monitored </a:t>
            </a:r>
            <a:r>
              <a:rPr lang="en-IN" sz="2000" b="1" dirty="0" smtClean="0"/>
              <a:t>4 to 6 hours after administration </a:t>
            </a:r>
            <a:r>
              <a:rPr lang="en-IN" sz="2000" b="1" i="1" dirty="0" smtClean="0"/>
              <a:t>(</a:t>
            </a:r>
            <a:r>
              <a:rPr lang="en-IN" sz="2000" b="1" i="1" dirty="0" err="1" smtClean="0"/>
              <a:t>LoE</a:t>
            </a:r>
            <a:r>
              <a:rPr lang="en-IN" sz="2000" b="1" i="1" dirty="0" smtClean="0"/>
              <a:t>: B)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Heart disease in pregnancy - General principles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2000" b="1" dirty="0" smtClean="0"/>
              <a:t>Management of </a:t>
            </a:r>
            <a:r>
              <a:rPr lang="en-IN" sz="2000" b="1" dirty="0" err="1" smtClean="0"/>
              <a:t>labor</a:t>
            </a:r>
            <a:r>
              <a:rPr lang="en-IN" sz="2000" b="1" dirty="0" smtClean="0"/>
              <a:t> and delivery</a:t>
            </a:r>
            <a:r>
              <a:rPr lang="en-IN" sz="2000" dirty="0" smtClean="0"/>
              <a:t> </a:t>
            </a:r>
          </a:p>
          <a:p>
            <a:r>
              <a:rPr lang="en-US" sz="2000" dirty="0" smtClean="0"/>
              <a:t>Vaginal delivery – For almost all</a:t>
            </a:r>
          </a:p>
          <a:p>
            <a:endParaRPr lang="en-IN" sz="1000" dirty="0" smtClean="0"/>
          </a:p>
          <a:p>
            <a:r>
              <a:rPr lang="en-IN" sz="2000" dirty="0" smtClean="0"/>
              <a:t>Induction of </a:t>
            </a:r>
            <a:r>
              <a:rPr lang="en-IN" sz="2000" dirty="0" err="1" smtClean="0"/>
              <a:t>labor</a:t>
            </a:r>
            <a:r>
              <a:rPr lang="en-IN" sz="2000" dirty="0" smtClean="0"/>
              <a:t> </a:t>
            </a:r>
          </a:p>
          <a:p>
            <a:pPr lvl="1"/>
            <a:r>
              <a:rPr lang="en-IN" sz="1800" dirty="0" smtClean="0"/>
              <a:t>Prostaglandin analogues are absorbed into the systemic circulation and can lower SVR, lower BP and increase HR</a:t>
            </a:r>
          </a:p>
          <a:p>
            <a:pPr lvl="1"/>
            <a:r>
              <a:rPr lang="en-IN" sz="1800" dirty="0" smtClean="0"/>
              <a:t>These effects are more frequent with E2 than E1 </a:t>
            </a:r>
          </a:p>
          <a:p>
            <a:endParaRPr lang="en-IN" sz="1000" dirty="0" smtClean="0"/>
          </a:p>
          <a:p>
            <a:r>
              <a:rPr lang="en-IN" sz="2000" dirty="0" err="1" smtClean="0"/>
              <a:t>Cesarean</a:t>
            </a:r>
            <a:r>
              <a:rPr lang="en-IN" sz="2000" dirty="0" smtClean="0"/>
              <a:t> delivery should be reserved for obstetric indications</a:t>
            </a:r>
          </a:p>
          <a:p>
            <a:endParaRPr lang="en-IN" sz="1000" dirty="0" smtClean="0"/>
          </a:p>
          <a:p>
            <a:r>
              <a:rPr lang="en-IN" sz="2000" dirty="0" smtClean="0"/>
              <a:t>The concerns about </a:t>
            </a:r>
            <a:r>
              <a:rPr lang="en-IN" sz="2000" dirty="0" err="1" smtClean="0"/>
              <a:t>cesarean</a:t>
            </a:r>
            <a:r>
              <a:rPr lang="en-IN" sz="2000" dirty="0" smtClean="0"/>
              <a:t> delivery include:</a:t>
            </a:r>
          </a:p>
          <a:p>
            <a:pPr lvl="1"/>
            <a:r>
              <a:rPr lang="en-IN" sz="1800" dirty="0" smtClean="0"/>
              <a:t>GA, if required, incurs the risk of </a:t>
            </a:r>
            <a:r>
              <a:rPr lang="en-IN" sz="1800" dirty="0" smtClean="0">
                <a:solidFill>
                  <a:srgbClr val="C00000"/>
                </a:solidFill>
              </a:rPr>
              <a:t>hemodynamic instability </a:t>
            </a:r>
            <a:r>
              <a:rPr lang="en-IN" sz="1800" dirty="0" smtClean="0"/>
              <a:t>associated with intubation and the </a:t>
            </a:r>
            <a:r>
              <a:rPr lang="en-IN" sz="1800" dirty="0" err="1" smtClean="0"/>
              <a:t>anesthetic</a:t>
            </a:r>
            <a:r>
              <a:rPr lang="en-IN" sz="1800" dirty="0" smtClean="0"/>
              <a:t> agent</a:t>
            </a:r>
          </a:p>
          <a:p>
            <a:pPr lvl="1"/>
            <a:r>
              <a:rPr lang="en-IN" sz="1800" dirty="0" smtClean="0">
                <a:solidFill>
                  <a:srgbClr val="C00000"/>
                </a:solidFill>
              </a:rPr>
              <a:t>Blood loss </a:t>
            </a:r>
            <a:r>
              <a:rPr lang="en-IN" sz="1800" dirty="0" smtClean="0"/>
              <a:t>that is about </a:t>
            </a:r>
            <a:r>
              <a:rPr lang="en-IN" sz="1800" dirty="0" smtClean="0">
                <a:solidFill>
                  <a:srgbClr val="C00000"/>
                </a:solidFill>
              </a:rPr>
              <a:t>twice</a:t>
            </a:r>
            <a:r>
              <a:rPr lang="en-IN" sz="1800" dirty="0" smtClean="0"/>
              <a:t> as great as with vaginal delivery</a:t>
            </a:r>
          </a:p>
          <a:p>
            <a:pPr lvl="1"/>
            <a:r>
              <a:rPr lang="en-IN" sz="1800" dirty="0" smtClean="0"/>
              <a:t>Increased risks of wound and uterine </a:t>
            </a:r>
            <a:r>
              <a:rPr lang="en-IN" sz="1800" dirty="0" smtClean="0">
                <a:solidFill>
                  <a:srgbClr val="C00000"/>
                </a:solidFill>
              </a:rPr>
              <a:t>infection</a:t>
            </a:r>
          </a:p>
          <a:p>
            <a:pPr lvl="1"/>
            <a:r>
              <a:rPr lang="en-IN" sz="1800" dirty="0" smtClean="0">
                <a:solidFill>
                  <a:srgbClr val="C00000"/>
                </a:solidFill>
              </a:rPr>
              <a:t>Postoperative </a:t>
            </a:r>
            <a:r>
              <a:rPr lang="en-IN" sz="1800" dirty="0" err="1" smtClean="0">
                <a:solidFill>
                  <a:srgbClr val="C00000"/>
                </a:solidFill>
              </a:rPr>
              <a:t>thrombophlebitis</a:t>
            </a:r>
            <a:r>
              <a:rPr lang="en-IN" sz="1800" dirty="0" smtClean="0">
                <a:solidFill>
                  <a:srgbClr val="C00000"/>
                </a:solidFill>
              </a:rPr>
              <a:t> </a:t>
            </a:r>
            <a:r>
              <a:rPr lang="en-IN" sz="1800" dirty="0" smtClean="0"/>
              <a:t>is more common after </a:t>
            </a:r>
            <a:r>
              <a:rPr lang="en-IN" sz="1800" dirty="0" err="1" smtClean="0"/>
              <a:t>cesarean</a:t>
            </a:r>
            <a:r>
              <a:rPr lang="en-IN" sz="1800" dirty="0" smtClean="0"/>
              <a:t> delivery</a:t>
            </a:r>
          </a:p>
          <a:p>
            <a:pPr lvl="1"/>
            <a:r>
              <a:rPr lang="en-IN" sz="1800" dirty="0" smtClean="0"/>
              <a:t>The risk of postoperative </a:t>
            </a:r>
            <a:r>
              <a:rPr lang="en-IN" sz="1800" dirty="0" err="1" smtClean="0">
                <a:solidFill>
                  <a:srgbClr val="C00000"/>
                </a:solidFill>
              </a:rPr>
              <a:t>incisional</a:t>
            </a:r>
            <a:r>
              <a:rPr lang="en-IN" sz="1800" dirty="0" smtClean="0">
                <a:solidFill>
                  <a:srgbClr val="C00000"/>
                </a:solidFill>
              </a:rPr>
              <a:t> bleeding </a:t>
            </a:r>
            <a:r>
              <a:rPr lang="en-IN" sz="1800" dirty="0" smtClean="0"/>
              <a:t>is high in patients requiring anticoagulants</a:t>
            </a:r>
          </a:p>
          <a:p>
            <a:endParaRPr lang="en-IN" sz="2000" dirty="0" smtClean="0"/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Heart disease in pregnancy - General principles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IN" b="1" dirty="0" err="1" smtClean="0"/>
              <a:t>Anesthesia</a:t>
            </a:r>
            <a:r>
              <a:rPr lang="en-IN" b="1" dirty="0" smtClean="0"/>
              <a:t>/analgesia</a:t>
            </a:r>
            <a:r>
              <a:rPr lang="en-IN" dirty="0" smtClean="0"/>
              <a:t>  </a:t>
            </a:r>
          </a:p>
          <a:p>
            <a:pPr>
              <a:buNone/>
            </a:pPr>
            <a:endParaRPr lang="en-IN" dirty="0" smtClean="0"/>
          </a:p>
          <a:p>
            <a:r>
              <a:rPr lang="en-IN" dirty="0" smtClean="0"/>
              <a:t>IM or IV opiates may be used to relieve pain and apprehension</a:t>
            </a:r>
          </a:p>
          <a:p>
            <a:r>
              <a:rPr lang="en-IN" dirty="0" smtClean="0">
                <a:solidFill>
                  <a:srgbClr val="C00000"/>
                </a:solidFill>
              </a:rPr>
              <a:t>Lumbar epidural </a:t>
            </a:r>
            <a:r>
              <a:rPr lang="en-IN" dirty="0" err="1" smtClean="0">
                <a:solidFill>
                  <a:srgbClr val="C00000"/>
                </a:solidFill>
              </a:rPr>
              <a:t>anesthesia</a:t>
            </a:r>
            <a:r>
              <a:rPr lang="en-IN" dirty="0" smtClean="0">
                <a:solidFill>
                  <a:srgbClr val="C00000"/>
                </a:solidFill>
              </a:rPr>
              <a:t> </a:t>
            </a:r>
            <a:r>
              <a:rPr lang="en-IN" dirty="0" smtClean="0"/>
              <a:t>is highly effective for controlling </a:t>
            </a:r>
            <a:r>
              <a:rPr lang="en-IN" dirty="0" err="1" smtClean="0"/>
              <a:t>labor</a:t>
            </a:r>
            <a:r>
              <a:rPr lang="en-IN" dirty="0" smtClean="0"/>
              <a:t> pain</a:t>
            </a:r>
          </a:p>
          <a:p>
            <a:pPr lvl="1"/>
            <a:r>
              <a:rPr lang="en-IN" dirty="0" smtClean="0"/>
              <a:t>Lowers pain-induced elevations of sympathetic activity</a:t>
            </a:r>
          </a:p>
          <a:p>
            <a:pPr lvl="1"/>
            <a:r>
              <a:rPr lang="en-IN" dirty="0" smtClean="0"/>
              <a:t>Reduces the urge to push</a:t>
            </a:r>
          </a:p>
          <a:p>
            <a:pPr lvl="1"/>
            <a:r>
              <a:rPr lang="en-IN" dirty="0" smtClean="0"/>
              <a:t>Provides excellent </a:t>
            </a:r>
            <a:r>
              <a:rPr lang="en-IN" dirty="0" err="1" smtClean="0"/>
              <a:t>anesthesia</a:t>
            </a:r>
            <a:r>
              <a:rPr lang="en-IN" dirty="0" smtClean="0"/>
              <a:t> for operative procedures</a:t>
            </a:r>
          </a:p>
          <a:p>
            <a:pPr lvl="1"/>
            <a:r>
              <a:rPr lang="en-IN" dirty="0" smtClean="0"/>
              <a:t>The epidural should be dosed </a:t>
            </a:r>
            <a:r>
              <a:rPr lang="en-IN" dirty="0" smtClean="0">
                <a:solidFill>
                  <a:srgbClr val="C00000"/>
                </a:solidFill>
              </a:rPr>
              <a:t>slowly</a:t>
            </a:r>
            <a:r>
              <a:rPr lang="en-IN" dirty="0" smtClean="0"/>
              <a:t> with local </a:t>
            </a:r>
            <a:r>
              <a:rPr lang="en-IN" dirty="0" err="1" smtClean="0"/>
              <a:t>anesthetics</a:t>
            </a:r>
            <a:r>
              <a:rPr lang="en-IN" dirty="0" smtClean="0"/>
              <a:t> since venous return can be reduced by the </a:t>
            </a:r>
            <a:r>
              <a:rPr lang="en-IN" dirty="0" err="1" smtClean="0"/>
              <a:t>anesthetic</a:t>
            </a:r>
            <a:endParaRPr lang="en-IN" dirty="0" smtClean="0"/>
          </a:p>
          <a:p>
            <a:pPr lvl="1"/>
            <a:r>
              <a:rPr lang="en-IN" dirty="0" smtClean="0"/>
              <a:t>Single shot spinal </a:t>
            </a:r>
            <a:r>
              <a:rPr lang="en-IN" dirty="0" smtClean="0">
                <a:sym typeface="Wingdings" pitchFamily="2" charset="2"/>
              </a:rPr>
              <a:t></a:t>
            </a:r>
            <a:r>
              <a:rPr lang="en-IN" dirty="0" smtClean="0"/>
              <a:t> Rapid decrease in preload and </a:t>
            </a:r>
            <a:r>
              <a:rPr lang="en-IN" dirty="0" err="1" smtClean="0"/>
              <a:t>afterload</a:t>
            </a:r>
            <a:r>
              <a:rPr lang="en-IN" dirty="0" smtClean="0"/>
              <a:t> </a:t>
            </a:r>
            <a:r>
              <a:rPr lang="en-IN" dirty="0" smtClean="0">
                <a:sym typeface="Wingdings" pitchFamily="2" charset="2"/>
              </a:rPr>
              <a:t> C</a:t>
            </a:r>
            <a:r>
              <a:rPr lang="en-IN" dirty="0" smtClean="0"/>
              <a:t>ontraindicated in some cardiac lesions (MS, AS)</a:t>
            </a:r>
          </a:p>
          <a:p>
            <a:pPr lvl="1"/>
            <a:endParaRPr lang="en-IN" dirty="0" smtClean="0"/>
          </a:p>
          <a:p>
            <a:pPr>
              <a:buNone/>
            </a:pPr>
            <a:r>
              <a:rPr lang="en-IN" b="1" dirty="0" smtClean="0"/>
              <a:t>Hemodynamic monitoring</a:t>
            </a:r>
            <a:r>
              <a:rPr lang="en-IN" dirty="0" smtClean="0"/>
              <a:t> </a:t>
            </a:r>
          </a:p>
          <a:p>
            <a:pPr lvl="1"/>
            <a:r>
              <a:rPr lang="en-IN" dirty="0" smtClean="0"/>
              <a:t>Systemic arterial pressure and HR </a:t>
            </a:r>
          </a:p>
          <a:p>
            <a:pPr lvl="1"/>
            <a:r>
              <a:rPr lang="en-IN" dirty="0" smtClean="0"/>
              <a:t>Pulse </a:t>
            </a:r>
            <a:r>
              <a:rPr lang="en-IN" dirty="0" err="1" smtClean="0"/>
              <a:t>oximetry</a:t>
            </a:r>
            <a:r>
              <a:rPr lang="en-IN" dirty="0" smtClean="0"/>
              <a:t> </a:t>
            </a:r>
          </a:p>
          <a:p>
            <a:pPr lvl="1"/>
            <a:r>
              <a:rPr lang="en-IN" dirty="0" smtClean="0"/>
              <a:t>Continuous ECG monitoring </a:t>
            </a:r>
          </a:p>
          <a:p>
            <a:pPr lvl="1"/>
            <a:r>
              <a:rPr lang="en-IN" dirty="0" smtClean="0"/>
              <a:t>A Swan-</a:t>
            </a:r>
            <a:r>
              <a:rPr lang="en-IN" dirty="0" err="1" smtClean="0"/>
              <a:t>Ganz</a:t>
            </a:r>
            <a:r>
              <a:rPr lang="en-IN" dirty="0" smtClean="0"/>
              <a:t> catheter for hemodynamic monitoring should not be routinely employed</a:t>
            </a:r>
          </a:p>
          <a:p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0" y="1052736"/>
            <a:ext cx="9144000" cy="580526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971600" y="1810464"/>
            <a:ext cx="763284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/>
              <a:t>In </a:t>
            </a:r>
            <a:r>
              <a:rPr lang="en-IN" sz="2400" dirty="0" err="1" smtClean="0"/>
              <a:t>labor</a:t>
            </a:r>
            <a:endParaRPr lang="en-IN" sz="2400" dirty="0" smtClean="0"/>
          </a:p>
          <a:p>
            <a:endParaRPr lang="en-IN" sz="2000" dirty="0" smtClean="0"/>
          </a:p>
          <a:p>
            <a:pPr lvl="1"/>
            <a:r>
              <a:rPr lang="en-IN" sz="2000" dirty="0" smtClean="0">
                <a:solidFill>
                  <a:srgbClr val="C00000"/>
                </a:solidFill>
              </a:rPr>
              <a:t>Lateral </a:t>
            </a:r>
            <a:r>
              <a:rPr lang="en-IN" sz="2000" dirty="0" err="1" smtClean="0">
                <a:solidFill>
                  <a:srgbClr val="C00000"/>
                </a:solidFill>
              </a:rPr>
              <a:t>decubitus</a:t>
            </a:r>
            <a:r>
              <a:rPr lang="en-IN" sz="2000" dirty="0" smtClean="0">
                <a:solidFill>
                  <a:srgbClr val="C00000"/>
                </a:solidFill>
              </a:rPr>
              <a:t> position </a:t>
            </a:r>
            <a:r>
              <a:rPr lang="en-IN" sz="2000" dirty="0" smtClean="0"/>
              <a:t>to attenuate the hemodynamic fluctuations associated with major uterine contractions and the supine position</a:t>
            </a:r>
          </a:p>
          <a:p>
            <a:pPr lvl="1"/>
            <a:endParaRPr lang="en-IN" sz="2000" dirty="0" smtClean="0"/>
          </a:p>
          <a:p>
            <a:pPr lvl="1"/>
            <a:r>
              <a:rPr lang="en-US" sz="2000" dirty="0" smtClean="0"/>
              <a:t>Let it come; DON’T let her push</a:t>
            </a:r>
          </a:p>
          <a:p>
            <a:pPr lvl="1"/>
            <a:endParaRPr lang="en-US" sz="2000" dirty="0" smtClean="0"/>
          </a:p>
          <a:p>
            <a:pPr lvl="1"/>
            <a:r>
              <a:rPr lang="en-IN" sz="2000" dirty="0" smtClean="0"/>
              <a:t>Undesirable circulatory effects of the </a:t>
            </a:r>
            <a:r>
              <a:rPr lang="en-IN" sz="2000" dirty="0" err="1" smtClean="0"/>
              <a:t>Valsalva</a:t>
            </a:r>
            <a:r>
              <a:rPr lang="en-IN" sz="2000" dirty="0" smtClean="0"/>
              <a:t> </a:t>
            </a:r>
            <a:r>
              <a:rPr lang="en-IN" sz="2000" dirty="0" err="1" smtClean="0"/>
              <a:t>maneuver</a:t>
            </a:r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r>
              <a:rPr lang="en-IN" sz="2000" dirty="0" smtClean="0"/>
              <a:t>Allow the forces of </a:t>
            </a:r>
            <a:r>
              <a:rPr lang="en-IN" sz="2000" dirty="0" err="1" smtClean="0"/>
              <a:t>labor</a:t>
            </a:r>
            <a:r>
              <a:rPr lang="en-IN" sz="2000" dirty="0" smtClean="0"/>
              <a:t> to descend the </a:t>
            </a:r>
            <a:r>
              <a:rPr lang="en-IN" sz="2000" dirty="0" err="1" smtClean="0"/>
              <a:t>fetal</a:t>
            </a:r>
            <a:r>
              <a:rPr lang="en-IN" sz="2000" dirty="0" smtClean="0"/>
              <a:t> head to the perineum, </a:t>
            </a:r>
            <a:r>
              <a:rPr lang="en-IN" sz="2000" dirty="0" smtClean="0">
                <a:solidFill>
                  <a:srgbClr val="C00000"/>
                </a:solidFill>
              </a:rPr>
              <a:t>unassisted by maternal pushing</a:t>
            </a:r>
          </a:p>
          <a:p>
            <a:pPr lvl="1"/>
            <a:endParaRPr lang="en-IN" sz="2000" dirty="0" smtClean="0">
              <a:solidFill>
                <a:srgbClr val="C00000"/>
              </a:solidFill>
            </a:endParaRPr>
          </a:p>
          <a:p>
            <a:pPr lvl="1"/>
            <a:r>
              <a:rPr lang="en-IN" sz="2000" dirty="0" smtClean="0"/>
              <a:t>Delivery may then be assisted by low forceps or </a:t>
            </a:r>
            <a:r>
              <a:rPr lang="en-IN" sz="2000" dirty="0" smtClean="0">
                <a:solidFill>
                  <a:srgbClr val="C00000"/>
                </a:solidFill>
              </a:rPr>
              <a:t>vacuum extraction</a:t>
            </a:r>
          </a:p>
          <a:p>
            <a:endParaRPr lang="en-IN" sz="2000" dirty="0" smtClean="0"/>
          </a:p>
          <a:p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0" y="1124744"/>
            <a:ext cx="9144000" cy="53285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/>
        </p:nvGraphicFramePr>
        <p:xfrm>
          <a:off x="395536" y="1772816"/>
          <a:ext cx="8229600" cy="456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/>
                <a:gridCol w="2602632"/>
                <a:gridCol w="1954560"/>
              </a:tblGrid>
              <a:tr h="604068">
                <a:tc>
                  <a:txBody>
                    <a:bodyPr/>
                    <a:lstStyle/>
                    <a:p>
                      <a:r>
                        <a:rPr lang="en-IN" sz="1800" b="1" dirty="0" smtClean="0"/>
                        <a:t>Risk consideration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1" dirty="0" smtClean="0"/>
                        <a:t>Example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1" dirty="0" smtClean="0"/>
                        <a:t>Preferred technique</a:t>
                      </a:r>
                      <a:endParaRPr lang="en-IN" dirty="0"/>
                    </a:p>
                  </a:txBody>
                  <a:tcPr/>
                </a:tc>
              </a:tr>
              <a:tr h="604068"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Likelihood of requiring DC </a:t>
                      </a:r>
                      <a:r>
                        <a:rPr lang="en-IN" sz="1800" dirty="0" err="1" smtClean="0"/>
                        <a:t>cardioversion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 smtClean="0"/>
                        <a:t>History of arrhythmias</a:t>
                      </a:r>
                      <a:endParaRPr lang="en-IN" dirty="0" smtClean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General </a:t>
                      </a:r>
                      <a:endParaRPr lang="en-IN" dirty="0"/>
                    </a:p>
                  </a:txBody>
                  <a:tcPr/>
                </a:tc>
              </a:tr>
              <a:tr h="862954"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Negative </a:t>
                      </a:r>
                      <a:r>
                        <a:rPr lang="en-IN" sz="1800" dirty="0" err="1" smtClean="0"/>
                        <a:t>ionotropic</a:t>
                      </a:r>
                      <a:r>
                        <a:rPr lang="en-IN" sz="1800" dirty="0" smtClean="0"/>
                        <a:t> effect of general </a:t>
                      </a:r>
                      <a:r>
                        <a:rPr lang="en-IN" sz="1800" dirty="0" err="1" smtClean="0"/>
                        <a:t>anesthetics</a:t>
                      </a:r>
                      <a:r>
                        <a:rPr lang="en-IN" sz="1800" dirty="0" smtClean="0"/>
                        <a:t> could be compromising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Markedly impaired cardiac contractility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dirty="0" err="1" smtClean="0"/>
                        <a:t>Neuraxial</a:t>
                      </a:r>
                      <a:r>
                        <a:rPr lang="en-IN" sz="1800" dirty="0" smtClean="0"/>
                        <a:t> </a:t>
                      </a:r>
                      <a:endParaRPr lang="en-IN" dirty="0"/>
                    </a:p>
                  </a:txBody>
                  <a:tcPr/>
                </a:tc>
              </a:tr>
              <a:tr h="604068"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Risk of acute PHT crisis from tracheal intubation, coughing, etc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Pulmonary hypertension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dirty="0" err="1" smtClean="0"/>
                        <a:t>Neuraxial</a:t>
                      </a:r>
                      <a:r>
                        <a:rPr lang="en-IN" sz="1800" dirty="0" smtClean="0"/>
                        <a:t> </a:t>
                      </a:r>
                      <a:endParaRPr lang="en-IN" dirty="0"/>
                    </a:p>
                  </a:txBody>
                  <a:tcPr/>
                </a:tc>
              </a:tr>
              <a:tr h="862954">
                <a:tc>
                  <a:txBody>
                    <a:bodyPr/>
                    <a:lstStyle/>
                    <a:p>
                      <a:r>
                        <a:rPr lang="en-IN" sz="1800" dirty="0" err="1" smtClean="0"/>
                        <a:t>Thromboembolic</a:t>
                      </a:r>
                      <a:r>
                        <a:rPr lang="en-IN" sz="1800" dirty="0" smtClean="0"/>
                        <a:t> risk requiring anticoagulation at time of </a:t>
                      </a:r>
                      <a:r>
                        <a:rPr lang="en-IN" sz="1800" dirty="0" err="1" smtClean="0"/>
                        <a:t>neuraxial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Mechanical valve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General </a:t>
                      </a:r>
                      <a:endParaRPr lang="en-IN" dirty="0"/>
                    </a:p>
                  </a:txBody>
                  <a:tcPr/>
                </a:tc>
              </a:tr>
              <a:tr h="862954"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High likelihood of postoperative controlled ventilation or further invasive treatment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Immediate postpartum cardiac procedure to be performed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General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907704" y="1268760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Selection of mode of </a:t>
            </a:r>
            <a:r>
              <a:rPr lang="en-US" sz="2400" dirty="0" err="1" smtClean="0"/>
              <a:t>anaesthesia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Heart disease in pregnancy - General principles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2000" b="1" dirty="0" err="1" smtClean="0"/>
              <a:t>Fetal</a:t>
            </a:r>
            <a:r>
              <a:rPr lang="en-IN" sz="2000" b="1" dirty="0" smtClean="0"/>
              <a:t> monitoring</a:t>
            </a:r>
            <a:r>
              <a:rPr lang="en-IN" sz="2000" dirty="0" smtClean="0"/>
              <a:t> </a:t>
            </a:r>
          </a:p>
          <a:p>
            <a:r>
              <a:rPr lang="en-IN" sz="2000" dirty="0" smtClean="0"/>
              <a:t>The growth restricted </a:t>
            </a:r>
            <a:r>
              <a:rPr lang="en-IN" sz="2000" dirty="0" err="1" smtClean="0"/>
              <a:t>fetus</a:t>
            </a:r>
            <a:r>
              <a:rPr lang="en-IN" sz="2000" dirty="0" smtClean="0"/>
              <a:t> is especially </a:t>
            </a:r>
            <a:r>
              <a:rPr lang="en-IN" sz="2000" dirty="0" smtClean="0">
                <a:solidFill>
                  <a:srgbClr val="C00000"/>
                </a:solidFill>
              </a:rPr>
              <a:t>vulnerable to hypoxia </a:t>
            </a:r>
            <a:r>
              <a:rPr lang="en-IN" sz="2000" dirty="0" smtClean="0"/>
              <a:t>during </a:t>
            </a:r>
            <a:r>
              <a:rPr lang="en-IN" sz="2000" dirty="0" err="1" smtClean="0"/>
              <a:t>labor</a:t>
            </a:r>
            <a:endParaRPr lang="en-IN" sz="2000" dirty="0" smtClean="0"/>
          </a:p>
          <a:p>
            <a:r>
              <a:rPr lang="en-IN" sz="2000" dirty="0" smtClean="0"/>
              <a:t>Continuous electronic FHR monitoring is recommended</a:t>
            </a:r>
          </a:p>
          <a:p>
            <a:pPr>
              <a:buNone/>
            </a:pPr>
            <a:r>
              <a:rPr lang="en-IN" sz="2000" b="1" dirty="0" smtClean="0"/>
              <a:t>Postpartum care</a:t>
            </a:r>
            <a:r>
              <a:rPr lang="en-IN" sz="2000" dirty="0" smtClean="0"/>
              <a:t> </a:t>
            </a:r>
          </a:p>
          <a:p>
            <a:r>
              <a:rPr lang="en-IN" sz="2000" dirty="0" smtClean="0"/>
              <a:t>After expulsion of the placenta, bleeding is reduced by uterine massage and </a:t>
            </a:r>
            <a:r>
              <a:rPr lang="en-IN" sz="2000" dirty="0" smtClean="0">
                <a:solidFill>
                  <a:srgbClr val="C00000"/>
                </a:solidFill>
              </a:rPr>
              <a:t>iv </a:t>
            </a:r>
            <a:r>
              <a:rPr lang="en-IN" sz="2000" dirty="0" err="1" smtClean="0">
                <a:solidFill>
                  <a:srgbClr val="C00000"/>
                </a:solidFill>
              </a:rPr>
              <a:t>oxytocin</a:t>
            </a:r>
            <a:r>
              <a:rPr lang="en-IN" sz="2000" dirty="0" smtClean="0">
                <a:solidFill>
                  <a:srgbClr val="C00000"/>
                </a:solidFill>
              </a:rPr>
              <a:t> </a:t>
            </a:r>
            <a:r>
              <a:rPr lang="en-IN" sz="2000" dirty="0" smtClean="0"/>
              <a:t>administration</a:t>
            </a:r>
          </a:p>
          <a:p>
            <a:r>
              <a:rPr lang="en-IN" sz="2000" dirty="0" err="1" smtClean="0"/>
              <a:t>Oxytocin</a:t>
            </a:r>
            <a:r>
              <a:rPr lang="en-IN" sz="2000" dirty="0" smtClean="0"/>
              <a:t> should be infused slowly (&lt; 2 units/min) to avoid </a:t>
            </a:r>
            <a:r>
              <a:rPr lang="en-IN" sz="2000" dirty="0" err="1" smtClean="0"/>
              <a:t>hypotensive</a:t>
            </a:r>
            <a:r>
              <a:rPr lang="en-IN" sz="2000" dirty="0" smtClean="0"/>
              <a:t> effects</a:t>
            </a:r>
          </a:p>
          <a:p>
            <a:r>
              <a:rPr lang="en-IN" sz="2000" dirty="0" smtClean="0"/>
              <a:t>Prostaglandin F analogues (for PPH) -- Increase in PA pressure</a:t>
            </a:r>
          </a:p>
          <a:p>
            <a:r>
              <a:rPr lang="en-IN" sz="2000" dirty="0" err="1" smtClean="0">
                <a:solidFill>
                  <a:srgbClr val="C00000"/>
                </a:solidFill>
              </a:rPr>
              <a:t>Methylergonovine</a:t>
            </a:r>
            <a:r>
              <a:rPr lang="en-IN" sz="2000" dirty="0" smtClean="0">
                <a:solidFill>
                  <a:srgbClr val="C00000"/>
                </a:solidFill>
              </a:rPr>
              <a:t> should be avoided  </a:t>
            </a:r>
            <a:r>
              <a:rPr lang="en-IN" sz="2000" dirty="0" smtClean="0"/>
              <a:t>because of the high rate (&gt;10 %) of vasoconstriction and elevation of systemic pressure</a:t>
            </a:r>
          </a:p>
          <a:p>
            <a:r>
              <a:rPr lang="en-IN" sz="2000" dirty="0" smtClean="0"/>
              <a:t>Hemodynamic monitoring of the mother is warranted for 12 to 24 hours after delivery</a:t>
            </a:r>
          </a:p>
          <a:p>
            <a:r>
              <a:rPr lang="en-IN" sz="2000" dirty="0" smtClean="0">
                <a:solidFill>
                  <a:srgbClr val="C00000"/>
                </a:solidFill>
              </a:rPr>
              <a:t>DVT prophylaxis </a:t>
            </a:r>
            <a:r>
              <a:rPr lang="en-IN" sz="2000" dirty="0" smtClean="0"/>
              <a:t>-- meticulous leg care, elastic support stockings and early ambulation</a:t>
            </a:r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>
            <a:lumMod val="9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2225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3790</TotalTime>
  <Words>4320</Words>
  <Application>Microsoft Office PowerPoint</Application>
  <PresentationFormat>On-screen Show (4:3)</PresentationFormat>
  <Paragraphs>1498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5" baseType="lpstr">
      <vt:lpstr>Arial</vt:lpstr>
      <vt:lpstr>Calibri</vt:lpstr>
      <vt:lpstr>Verdana</vt:lpstr>
      <vt:lpstr>Wingdings</vt:lpstr>
      <vt:lpstr>Office Theme</vt:lpstr>
      <vt:lpstr>Acquired heart disease and pregnancy</vt:lpstr>
      <vt:lpstr>Contents </vt:lpstr>
      <vt:lpstr>Introduction</vt:lpstr>
      <vt:lpstr>Heart disease in pregnancy - General principles</vt:lpstr>
      <vt:lpstr>Heart disease in pregnancy - General principles</vt:lpstr>
      <vt:lpstr>Heart disease in pregnancy - General principles</vt:lpstr>
      <vt:lpstr>Heart disease in pregnancy - General principles</vt:lpstr>
      <vt:lpstr>Heart disease in pregnancy - General principles</vt:lpstr>
      <vt:lpstr>Heart disease in pregnancy - General principles</vt:lpstr>
      <vt:lpstr>Valvular heart disease in pregnancy</vt:lpstr>
      <vt:lpstr>Valvular heart disease in pregnancy</vt:lpstr>
      <vt:lpstr>Valvular heart disease in pregnancy</vt:lpstr>
      <vt:lpstr>Mitral stenosis in pregnancy</vt:lpstr>
      <vt:lpstr>Impact of cardiovascular changes in pregnancy in women with MS </vt:lpstr>
      <vt:lpstr>Relationship between severity of MS and impact of pregnancy</vt:lpstr>
      <vt:lpstr>PowerPoint Presentation</vt:lpstr>
      <vt:lpstr>Nature and frequency of adverse pregnancy outcomes </vt:lpstr>
      <vt:lpstr>Nature and frequency of adverse pregnancy outcomes </vt:lpstr>
      <vt:lpstr>Mitral stenosis in pregnancy - Evaluation</vt:lpstr>
      <vt:lpstr>Mitral stenosis in pregnancy - Evaluation</vt:lpstr>
      <vt:lpstr>Mitral stenosis in pregnancy - Management</vt:lpstr>
      <vt:lpstr>MVP/MR in pregnancy</vt:lpstr>
      <vt:lpstr>MVP/MR in pregnancy</vt:lpstr>
      <vt:lpstr>MVP/MR in pregnancy</vt:lpstr>
      <vt:lpstr>Other valvular lesions</vt:lpstr>
      <vt:lpstr> Infective endocarditis   </vt:lpstr>
      <vt:lpstr>Acute coronary syndromes in pregnancy</vt:lpstr>
      <vt:lpstr>ACS in pregnancy</vt:lpstr>
      <vt:lpstr>ACS in pregnancy</vt:lpstr>
      <vt:lpstr> ACS in pregnancy Unique considerations </vt:lpstr>
      <vt:lpstr>Cardiomyopathy in pregnancy</vt:lpstr>
      <vt:lpstr>Cardiomyopathy in pregnancy</vt:lpstr>
      <vt:lpstr>Cardiomyopathy in pregnancy</vt:lpstr>
      <vt:lpstr>Peripartum  cardiomyopathy</vt:lpstr>
      <vt:lpstr>Peripartum cardiomyopathy - Etiology</vt:lpstr>
      <vt:lpstr>Peripartum cardiomyopathy - Diagnosis</vt:lpstr>
      <vt:lpstr>Peripartum cardiomyopathy – Evaluation </vt:lpstr>
      <vt:lpstr>Peripartum cardiomyopathy - Treatment</vt:lpstr>
      <vt:lpstr>Peripartum cardiomyopathy – Treatment Bromocriptine</vt:lpstr>
      <vt:lpstr>Peripartum cardiomyopathy - management</vt:lpstr>
      <vt:lpstr>Peripartum cardiomyopathy - prognosis</vt:lpstr>
      <vt:lpstr>Risks of prosthetic valves in pregnancy</vt:lpstr>
      <vt:lpstr>Bioprosthetic valves in pregnancy</vt:lpstr>
      <vt:lpstr>Prosthetic valves – pregnacy care</vt:lpstr>
      <vt:lpstr>Prosthetic valve  thrombosis  during  pregnancy  </vt:lpstr>
      <vt:lpstr>Prosthetic valve  thrombosis  during  pregnancy  </vt:lpstr>
      <vt:lpstr>Management of valve thrombosis during pregnancy  </vt:lpstr>
      <vt:lpstr>Cardiac surgery and thrombolysis during pregnancy</vt:lpstr>
      <vt:lpstr>Pregnancy after cardiac transplantation </vt:lpstr>
      <vt:lpstr>Maternal physiology and the heart transplant recipient </vt:lpstr>
      <vt:lpstr>Post cardiac transplantation complications during pregnancy</vt:lpstr>
      <vt:lpstr>Post cardiac transplantation – Peripartum care</vt:lpstr>
      <vt:lpstr>Post cardiac transplantation – Peripartum care</vt:lpstr>
      <vt:lpstr>Post cardiac transplantation – Peripartum care</vt:lpstr>
      <vt:lpstr>Summary </vt:lpstr>
      <vt:lpstr>PowerPoint Presentation</vt:lpstr>
      <vt:lpstr>Questions</vt:lpstr>
      <vt:lpstr>Questions </vt:lpstr>
      <vt:lpstr>Questions </vt:lpstr>
      <vt:lpstr>Questions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sherif</dc:creator>
  <cp:lastModifiedBy>lenovo</cp:lastModifiedBy>
  <cp:revision>332</cp:revision>
  <dcterms:created xsi:type="dcterms:W3CDTF">2015-10-04T14:40:25Z</dcterms:created>
  <dcterms:modified xsi:type="dcterms:W3CDTF">2016-10-20T05:12:16Z</dcterms:modified>
</cp:coreProperties>
</file>