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8350" cy="68738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6712" y="1898904"/>
            <a:ext cx="9003792" cy="311810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1470"/>
              </a:spcAft>
            </a:pPr>
            <a:r>
              <a:rPr lang="en-US" sz="4700" spc="10">
                <a:latin typeface="Arial"/>
              </a:rPr>
              <a:t>ECG criteria's for ventricular</a:t>
            </a:r>
          </a:p>
          <a:p>
            <a:pPr indent="0" algn="ctr">
              <a:spcAft>
                <a:spcPts val="5880"/>
              </a:spcAft>
            </a:pPr>
            <a:r>
              <a:rPr lang="en-US" sz="4700" spc="220">
                <a:latin typeface="Arial"/>
              </a:rPr>
              <a:t>hypertrophy</a:t>
            </a:r>
          </a:p>
          <a:p>
            <a:pPr marL="3302000" marR="3886200" indent="0" algn="r">
              <a:lnSpc>
                <a:spcPts val="3576"/>
              </a:lnSpc>
            </a:pPr>
            <a:r>
              <a:rPr lang="en-US" sz="1900" spc="30">
                <a:latin typeface="Arial"/>
              </a:rPr>
              <a:t>Dessert session</a:t>
            </a:r>
            <a:r>
              <a:t/>
            </a:r>
            <a:br/>
            <a:r>
              <a:rPr lang="en-US" sz="1900" spc="30">
                <a:latin typeface="Arial"/>
              </a:rPr>
              <a:t>Dr NAIR ANISH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3168" y="804672"/>
            <a:ext cx="7888224" cy="3901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en-US" sz="3200" spc="25">
                <a:latin typeface="Arial"/>
              </a:rPr>
              <a:t>RIGHT VENTRICULAR HYPERTROPHY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563015"/>
              </p:ext>
            </p:extLst>
          </p:nvPr>
        </p:nvGraphicFramePr>
        <p:xfrm>
          <a:off x="835152" y="1822704"/>
          <a:ext cx="10515600" cy="4126992"/>
        </p:xfrm>
        <a:graphic>
          <a:graphicData uri="http://schemas.openxmlformats.org/drawingml/2006/table">
            <a:tbl>
              <a:tblPr/>
              <a:tblGrid>
                <a:gridCol w="1459992"/>
                <a:gridCol w="3797808"/>
                <a:gridCol w="2590800"/>
                <a:gridCol w="2115312"/>
                <a:gridCol w="551688"/>
              </a:tblGrid>
              <a:tr h="454152">
                <a:tc>
                  <a:txBody>
                    <a:bodyPr/>
                    <a:lstStyle/>
                    <a:p>
                      <a:endParaRPr sz="2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0" indent="0"/>
                      <a:r>
                        <a:rPr lang="en-US" sz="1400" spc="50" dirty="0" smtClean="0">
                          <a:solidFill>
                            <a:schemeClr val="tx1"/>
                          </a:solidFill>
                          <a:latin typeface="Arial"/>
                        </a:rPr>
                        <a:t>Criterion</a:t>
                      </a:r>
                      <a:endParaRPr lang="en-US" sz="1400" spc="5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100" indent="0" algn="ctr"/>
                      <a:r>
                        <a:rPr lang="en-US" sz="1400" spc="50" dirty="0" smtClean="0">
                          <a:solidFill>
                            <a:schemeClr val="tx1"/>
                          </a:solidFill>
                          <a:latin typeface="Arial"/>
                        </a:rPr>
                        <a:t>SENSITIVITY </a:t>
                      </a:r>
                      <a:r>
                        <a:rPr lang="en-US" sz="1400" spc="50" dirty="0">
                          <a:solidFill>
                            <a:schemeClr val="tx1"/>
                          </a:solidFill>
                          <a:latin typeface="Arial"/>
                        </a:rPr>
                        <a:t>(%)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4300" indent="0" algn="r"/>
                      <a:r>
                        <a:rPr lang="en-US" sz="1400" spc="50" dirty="0">
                          <a:solidFill>
                            <a:schemeClr val="tx1"/>
                          </a:solidFill>
                          <a:latin typeface="Arial"/>
                        </a:rPr>
                        <a:t>Specificity (%)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</a:tr>
              <a:tr h="81076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400" spc="50">
                          <a:latin typeface="Arial"/>
                        </a:rPr>
                        <a:t>V</a:t>
                      </a:r>
                      <a:r>
                        <a:rPr lang="en-US" sz="1100">
                          <a:latin typeface="Arial"/>
                        </a:rPr>
                        <a:t>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0" marR="647700" indent="0">
                        <a:lnSpc>
                          <a:spcPts val="2160"/>
                        </a:lnSpc>
                      </a:pPr>
                      <a:r>
                        <a:rPr lang="en-US" sz="1400" spc="50">
                          <a:latin typeface="Arial"/>
                        </a:rPr>
                        <a:t>R/S in V</a:t>
                      </a:r>
                      <a:r>
                        <a:rPr lang="en-US" sz="1400" spc="50" baseline="-25000">
                          <a:latin typeface="Arial"/>
                        </a:rPr>
                        <a:t>x</a:t>
                      </a:r>
                      <a:r>
                        <a:rPr lang="en-US" sz="1400" spc="50">
                          <a:latin typeface="Arial"/>
                        </a:rPr>
                        <a:t>&gt; 1 with R &gt;</a:t>
                      </a:r>
                      <a:r>
                        <a:t/>
                      </a:r>
                      <a:br/>
                      <a:r>
                        <a:rPr lang="en-US" sz="1400" spc="50">
                          <a:latin typeface="Arial"/>
                        </a:rPr>
                        <a:t>0.5 mV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8100" indent="0" algn="ctr"/>
                      <a:r>
                        <a:rPr lang="en-US" sz="1400" spc="50">
                          <a:latin typeface="Arial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0" indent="0"/>
                      <a:r>
                        <a:rPr lang="en-US" sz="1400" spc="50">
                          <a:latin typeface="Arial"/>
                        </a:rPr>
                        <a:t>98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900"/>
                    </a:p>
                  </a:txBody>
                  <a:tcPr marL="0" marR="0" marT="0" marB="0"/>
                </a:tc>
              </a:tr>
              <a:tr h="798576">
                <a:tc>
                  <a:txBody>
                    <a:bodyPr/>
                    <a:lstStyle/>
                    <a:p>
                      <a:endParaRPr sz="3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0" indent="0"/>
                      <a:r>
                        <a:rPr lang="en-US" sz="1400" spc="50">
                          <a:latin typeface="Arial"/>
                        </a:rPr>
                        <a:t>R in V</a:t>
                      </a:r>
                      <a:r>
                        <a:rPr lang="en-US" sz="1400" spc="50" baseline="-25000">
                          <a:latin typeface="Arial"/>
                        </a:rPr>
                        <a:t>1</a:t>
                      </a:r>
                      <a:r>
                        <a:rPr lang="en-US" sz="1400" spc="50">
                          <a:latin typeface="Arial"/>
                        </a:rPr>
                        <a:t>&gt; 0.7 mV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100" indent="0" algn="ctr"/>
                      <a:r>
                        <a:rPr lang="en-US" sz="1400" spc="50">
                          <a:latin typeface="Arial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0" indent="0"/>
                      <a:r>
                        <a:rPr lang="en-US" sz="1400" spc="50">
                          <a:latin typeface="Arial"/>
                        </a:rPr>
                        <a:t>99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800"/>
                    </a:p>
                  </a:txBody>
                  <a:tcPr marL="0" marR="0" marT="0" marB="0"/>
                </a:tc>
              </a:tr>
              <a:tr h="798576">
                <a:tc>
                  <a:txBody>
                    <a:bodyPr/>
                    <a:lstStyle/>
                    <a:p>
                      <a:endParaRPr sz="3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0" indent="0"/>
                      <a:r>
                        <a:rPr lang="en-US" sz="1400" spc="50">
                          <a:latin typeface="Arial"/>
                        </a:rPr>
                        <a:t>qR in V</a:t>
                      </a:r>
                      <a:r>
                        <a:rPr lang="en-US" sz="1400" spc="50" baseline="-25000">
                          <a:latin typeface="Arial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100" indent="0" algn="ctr"/>
                      <a:r>
                        <a:rPr lang="en-US" sz="1400" spc="50">
                          <a:latin typeface="Arial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0" indent="0"/>
                      <a:r>
                        <a:rPr lang="en-US" sz="1400" spc="50">
                          <a:latin typeface="Arial"/>
                        </a:rPr>
                        <a:t>99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800"/>
                    </a:p>
                  </a:txBody>
                  <a:tcPr marL="0" marR="0" marT="0" marB="0"/>
                </a:tc>
              </a:tr>
              <a:tr h="798576">
                <a:tc>
                  <a:txBody>
                    <a:bodyPr/>
                    <a:lstStyle/>
                    <a:p>
                      <a:endParaRPr sz="3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0" indent="0"/>
                      <a:r>
                        <a:rPr lang="en-US" sz="1400" spc="50">
                          <a:latin typeface="Arial"/>
                        </a:rPr>
                        <a:t>S in V</a:t>
                      </a:r>
                      <a:r>
                        <a:rPr lang="en-US" sz="1400" spc="50" baseline="-25000">
                          <a:latin typeface="Arial"/>
                        </a:rPr>
                        <a:t>1</a:t>
                      </a:r>
                      <a:r>
                        <a:rPr lang="en-US" sz="1400" spc="50">
                          <a:latin typeface="Arial"/>
                        </a:rPr>
                        <a:t> &lt;2 mm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100" indent="0" algn="ctr"/>
                      <a:r>
                        <a:rPr lang="en-US" sz="1400" spc="50">
                          <a:latin typeface="Arial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0" indent="0"/>
                      <a:r>
                        <a:rPr lang="en-US" sz="1400" spc="50">
                          <a:latin typeface="Arial"/>
                        </a:rPr>
                        <a:t>98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800"/>
                    </a:p>
                  </a:txBody>
                  <a:tcPr marL="0" marR="0" marT="0" marB="0"/>
                </a:tc>
              </a:tr>
              <a:tr h="466344"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0" indent="0"/>
                      <a:r>
                        <a:rPr lang="en-US" sz="1400" spc="50">
                          <a:latin typeface="Arial"/>
                        </a:rPr>
                        <a:t>IDT in V</a:t>
                      </a:r>
                      <a:r>
                        <a:rPr lang="en-US" sz="1400" spc="50" baseline="-25000">
                          <a:latin typeface="Arial"/>
                        </a:rPr>
                        <a:t>1</a:t>
                      </a:r>
                      <a:r>
                        <a:rPr lang="en-US" sz="1400" spc="50">
                          <a:latin typeface="Arial"/>
                        </a:rPr>
                        <a:t> 0.35 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8100" indent="0" algn="ctr"/>
                      <a:r>
                        <a:rPr lang="en-US" sz="1400" spc="50"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44600" indent="0"/>
                      <a:r>
                        <a:rPr lang="en-US" sz="1400" spc="50">
                          <a:latin typeface="Arial"/>
                        </a:rPr>
                        <a:t>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3168" y="804672"/>
            <a:ext cx="7888224" cy="3901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en-US" sz="3200" spc="25">
                <a:latin typeface="Arial"/>
              </a:rPr>
              <a:t>RIGHT VENTRICULAR HYPERTROPHY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405123"/>
              </p:ext>
            </p:extLst>
          </p:nvPr>
        </p:nvGraphicFramePr>
        <p:xfrm>
          <a:off x="835152" y="1822704"/>
          <a:ext cx="10515600" cy="5193792"/>
        </p:xfrm>
        <a:graphic>
          <a:graphicData uri="http://schemas.openxmlformats.org/drawingml/2006/table">
            <a:tbl>
              <a:tblPr/>
              <a:tblGrid>
                <a:gridCol w="1981200"/>
                <a:gridCol w="3410712"/>
                <a:gridCol w="2456688"/>
                <a:gridCol w="2316480"/>
                <a:gridCol w="350520"/>
              </a:tblGrid>
              <a:tr h="362712">
                <a:tc>
                  <a:txBody>
                    <a:bodyPr/>
                    <a:lstStyle/>
                    <a:p>
                      <a:endParaRPr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9300" indent="0"/>
                      <a:r>
                        <a:rPr lang="en-US" sz="1400" spc="50">
                          <a:solidFill>
                            <a:schemeClr val="tx1"/>
                          </a:solidFill>
                          <a:latin typeface="Arial"/>
                        </a:rPr>
                        <a:t>Criterion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 algn="ctr"/>
                      <a:r>
                        <a:rPr lang="en-US" sz="1400" spc="50">
                          <a:solidFill>
                            <a:schemeClr val="tx1"/>
                          </a:solidFill>
                          <a:latin typeface="Arial"/>
                        </a:rPr>
                        <a:t>Sensitivity (%)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317500" indent="0" algn="ctr"/>
                      <a:r>
                        <a:rPr lang="en-US" sz="1400" spc="50" dirty="0">
                          <a:solidFill>
                            <a:schemeClr val="tx1"/>
                          </a:solidFill>
                          <a:latin typeface="Arial"/>
                        </a:rPr>
                        <a:t>Specificity (%)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400" spc="50">
                          <a:latin typeface="Arial"/>
                        </a:rPr>
                        <a:t>V</a:t>
                      </a:r>
                      <a:r>
                        <a:rPr lang="en-US" sz="1100">
                          <a:latin typeface="Arial"/>
                        </a:rPr>
                        <a:t>s</a:t>
                      </a:r>
                      <a:r>
                        <a:rPr lang="en-US" sz="1400" spc="50">
                          <a:latin typeface="Arial"/>
                        </a:rPr>
                        <a:t>-V</a:t>
                      </a:r>
                      <a:r>
                        <a:rPr lang="en-US" sz="1400" spc="50" baseline="-25000">
                          <a:latin typeface="Arial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9300" indent="0"/>
                      <a:endParaRPr lang="en-US" sz="1400" spc="50" dirty="0" smtClean="0">
                        <a:latin typeface="Arial"/>
                      </a:endParaRPr>
                    </a:p>
                    <a:p>
                      <a:pPr marL="749300" indent="0"/>
                      <a:r>
                        <a:rPr lang="en-US" sz="1400" spc="50" dirty="0" smtClean="0">
                          <a:latin typeface="Arial"/>
                        </a:rPr>
                        <a:t>R/S </a:t>
                      </a:r>
                      <a:r>
                        <a:rPr lang="en-US" sz="1400" spc="50" dirty="0">
                          <a:latin typeface="Arial"/>
                        </a:rPr>
                        <a:t>in V</a:t>
                      </a:r>
                      <a:r>
                        <a:rPr lang="en-US" sz="1400" spc="50" baseline="-25000" dirty="0">
                          <a:latin typeface="Arial"/>
                        </a:rPr>
                        <a:t>5</a:t>
                      </a:r>
                      <a:r>
                        <a:rPr lang="en-US" sz="1400" spc="50" dirty="0">
                          <a:latin typeface="Arial"/>
                        </a:rPr>
                        <a:t> or V</a:t>
                      </a:r>
                      <a:r>
                        <a:rPr lang="en-US" sz="1400" spc="50" baseline="-25000" dirty="0">
                          <a:latin typeface="Arial"/>
                        </a:rPr>
                        <a:t>6</a:t>
                      </a:r>
                      <a:r>
                        <a:rPr lang="en-US" sz="1400" spc="50" dirty="0">
                          <a:latin typeface="Arial"/>
                        </a:rPr>
                        <a:t> &lt; 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 algn="ctr"/>
                      <a:endParaRPr lang="en-US" sz="1400" spc="50" dirty="0" smtClean="0">
                        <a:latin typeface="Arial"/>
                      </a:endParaRPr>
                    </a:p>
                    <a:p>
                      <a:pPr marL="88900" indent="0" algn="ctr"/>
                      <a:r>
                        <a:rPr lang="en-US" sz="1400" spc="50" dirty="0" smtClean="0">
                          <a:latin typeface="Arial"/>
                        </a:rPr>
                        <a:t>16</a:t>
                      </a:r>
                      <a:endParaRPr lang="en-US" sz="1400" spc="50" dirty="0"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00" indent="0" algn="ctr"/>
                      <a:endParaRPr lang="en-US" sz="1400" spc="50" baseline="30000" dirty="0" smtClean="0">
                        <a:latin typeface="Arial"/>
                      </a:endParaRPr>
                    </a:p>
                    <a:p>
                      <a:pPr marR="317500" indent="0" algn="ctr"/>
                      <a:endParaRPr lang="en-US" sz="1400" spc="50" baseline="30000" dirty="0" smtClean="0">
                        <a:latin typeface="Arial"/>
                      </a:endParaRPr>
                    </a:p>
                    <a:p>
                      <a:pPr marR="317500" indent="0" algn="ctr"/>
                      <a:r>
                        <a:rPr lang="en-US" sz="2000" spc="50" baseline="30000" dirty="0" smtClean="0">
                          <a:latin typeface="Arial"/>
                        </a:rPr>
                        <a:t>93</a:t>
                      </a:r>
                      <a:endParaRPr lang="en-US" sz="2000" spc="50" baseline="30000" dirty="0"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7600">
                          <a:solidFill>
                            <a:srgbClr val="FFFFFF"/>
                          </a:solidFill>
                          <a:latin typeface="Arial"/>
                        </a:rPr>
                        <a:t>H</a:t>
                      </a:r>
                    </a:p>
                  </a:txBody>
                  <a:tcPr marL="0" marR="0" marT="0" marB="0"/>
                </a:tc>
              </a:tr>
              <a:tr h="368808"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9300" indent="0"/>
                      <a:r>
                        <a:rPr lang="en-US" sz="1400" spc="50">
                          <a:latin typeface="Arial"/>
                        </a:rPr>
                        <a:t>S in V</a:t>
                      </a:r>
                      <a:r>
                        <a:rPr lang="en-US" sz="1400" spc="50" baseline="-25000">
                          <a:latin typeface="Arial"/>
                        </a:rPr>
                        <a:t>5</a:t>
                      </a:r>
                      <a:r>
                        <a:rPr lang="en-US" sz="1400" spc="50">
                          <a:latin typeface="Arial"/>
                        </a:rPr>
                        <a:t> or V</a:t>
                      </a:r>
                      <a:r>
                        <a:rPr lang="en-US" sz="1400" spc="50" baseline="-25000">
                          <a:latin typeface="Arial"/>
                        </a:rPr>
                        <a:t>6</a:t>
                      </a:r>
                      <a:r>
                        <a:rPr lang="en-US" sz="1400" spc="50">
                          <a:latin typeface="Arial"/>
                        </a:rPr>
                        <a:t> &gt; 0.7 mV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 algn="ctr"/>
                      <a:r>
                        <a:rPr lang="en-US" sz="1400" spc="50">
                          <a:latin typeface="Arial"/>
                        </a:rPr>
                        <a:t>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317500" indent="0" algn="ctr"/>
                      <a:r>
                        <a:rPr lang="en-US" sz="1400" spc="50">
                          <a:latin typeface="Arial"/>
                        </a:rPr>
                        <a:t>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</a:tr>
              <a:tr h="371856"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9300" indent="0"/>
                      <a:r>
                        <a:rPr lang="en-US" sz="1400" spc="50">
                          <a:latin typeface="Arial"/>
                        </a:rPr>
                        <a:t>R V</a:t>
                      </a:r>
                      <a:r>
                        <a:rPr lang="en-US" sz="1400" spc="50" baseline="-25000">
                          <a:latin typeface="Arial"/>
                        </a:rPr>
                        <a:t>5</a:t>
                      </a:r>
                      <a:r>
                        <a:rPr lang="en-US" sz="1400" spc="50">
                          <a:latin typeface="Arial"/>
                        </a:rPr>
                        <a:t>-V</a:t>
                      </a:r>
                      <a:r>
                        <a:rPr lang="en-US" sz="1400" spc="50" baseline="-25000">
                          <a:latin typeface="Arial"/>
                        </a:rPr>
                        <a:t>6</a:t>
                      </a:r>
                      <a:r>
                        <a:rPr lang="en-US" sz="1400" spc="50">
                          <a:latin typeface="Arial"/>
                        </a:rPr>
                        <a:t> &lt;5 mm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 algn="ctr"/>
                      <a:r>
                        <a:rPr lang="en-US" sz="1400" spc="50"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317500" indent="0" algn="ctr"/>
                      <a:r>
                        <a:rPr lang="en-US" sz="1400" spc="50">
                          <a:latin typeface="Arial"/>
                        </a:rPr>
                        <a:t>87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400" spc="50">
                          <a:latin typeface="Arial"/>
                        </a:rPr>
                        <a:t>V</a:t>
                      </a:r>
                      <a:r>
                        <a:rPr lang="en-US" sz="1100">
                          <a:latin typeface="Arial"/>
                        </a:rPr>
                        <a:t>i</a:t>
                      </a:r>
                      <a:r>
                        <a:rPr lang="en-US" sz="1400" spc="50">
                          <a:latin typeface="Arial"/>
                        </a:rPr>
                        <a:t> + V</a:t>
                      </a:r>
                      <a:r>
                        <a:rPr lang="en-US" sz="1100">
                          <a:latin typeface="Arial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9300" indent="0"/>
                      <a:r>
                        <a:rPr lang="en-US" sz="1400" spc="50">
                          <a:latin typeface="Arial"/>
                        </a:rPr>
                        <a:t>RV</a:t>
                      </a:r>
                      <a:r>
                        <a:rPr lang="en-US" sz="1400" spc="50" baseline="-25000">
                          <a:latin typeface="Arial"/>
                        </a:rPr>
                        <a:t>1</a:t>
                      </a:r>
                      <a:r>
                        <a:rPr lang="en-US" sz="1400" spc="50">
                          <a:latin typeface="Arial"/>
                        </a:rPr>
                        <a:t> + SV</a:t>
                      </a:r>
                      <a:r>
                        <a:rPr lang="en-US" sz="1400" spc="50" baseline="-25000">
                          <a:latin typeface="Arial"/>
                        </a:rPr>
                        <a:t>5</a:t>
                      </a:r>
                      <a:r>
                        <a:rPr lang="en-US" sz="1400" spc="50">
                          <a:latin typeface="Arial"/>
                        </a:rPr>
                        <a:t>-V</a:t>
                      </a:r>
                      <a:r>
                        <a:rPr lang="en-US" sz="1400" spc="50" baseline="-25000">
                          <a:latin typeface="Arial"/>
                        </a:rPr>
                        <a:t>6</a:t>
                      </a:r>
                      <a:r>
                        <a:rPr lang="en-US" sz="1400" spc="50">
                          <a:latin typeface="Arial"/>
                        </a:rPr>
                        <a:t> &gt;10.5 mm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</a:tr>
              <a:tr h="640080">
                <a:tc gridSpan="5">
                  <a:txBody>
                    <a:bodyPr/>
                    <a:lstStyle/>
                    <a:p>
                      <a:pPr marL="2730500" marR="5829300" indent="0" algn="r">
                        <a:lnSpc>
                          <a:spcPts val="2160"/>
                        </a:lnSpc>
                      </a:pPr>
                      <a:r>
                        <a:rPr lang="en-US" sz="1400" spc="50">
                          <a:latin typeface="Arial"/>
                        </a:rPr>
                        <a:t>R in V</a:t>
                      </a:r>
                      <a:r>
                        <a:rPr lang="en-US" sz="1400" spc="50" baseline="-25000">
                          <a:latin typeface="Arial"/>
                        </a:rPr>
                        <a:t>5</a:t>
                      </a:r>
                      <a:r>
                        <a:rPr lang="en-US" sz="1400" spc="50">
                          <a:latin typeface="Arial"/>
                        </a:rPr>
                        <a:t> or V</a:t>
                      </a:r>
                      <a:r>
                        <a:rPr lang="en-US" sz="1400" spc="50" baseline="-25000">
                          <a:latin typeface="Arial"/>
                        </a:rPr>
                        <a:t>6</a:t>
                      </a:r>
                      <a:r>
                        <a:rPr lang="en-US" sz="1400" spc="50">
                          <a:latin typeface="Arial"/>
                        </a:rPr>
                        <a:t> &gt; 0.4 mV</a:t>
                      </a:r>
                      <a:r>
                        <a:t/>
                      </a:r>
                      <a:br/>
                      <a:r>
                        <a:rPr lang="en-US" sz="1400" spc="50">
                          <a:latin typeface="Arial"/>
                        </a:rPr>
                        <a:t>with S in V</a:t>
                      </a:r>
                      <a:r>
                        <a:rPr lang="en-US" sz="1400" spc="50" baseline="-25000">
                          <a:latin typeface="Arial"/>
                        </a:rPr>
                        <a:t>1</a:t>
                      </a:r>
                      <a:r>
                        <a:rPr lang="en-US" sz="1400" spc="50">
                          <a:latin typeface="Arial"/>
                        </a:rPr>
                        <a:t> &lt; 0.2 mV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</a:tr>
              <a:tr h="637032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400" spc="50">
                          <a:latin typeface="Arial"/>
                        </a:rPr>
                        <a:t>AQRS 110°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 algn="ctr"/>
                      <a:r>
                        <a:rPr lang="en-US" sz="1400" spc="50">
                          <a:latin typeface="Arial"/>
                        </a:rPr>
                        <a:t>15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00" indent="0" algn="ctr"/>
                      <a:r>
                        <a:rPr lang="en-US" sz="1400" spc="50" dirty="0">
                          <a:latin typeface="Arial"/>
                        </a:rPr>
                        <a:t>96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101600" indent="0"/>
                      <a:r>
                        <a:rPr lang="en-US" sz="900" cap="small" spc="40" baseline="30000">
                          <a:latin typeface="Arial"/>
                        </a:rPr>
                        <a:t>s</a:t>
                      </a:r>
                      <a:r>
                        <a:rPr lang="en-US" sz="900" cap="small" spc="40">
                          <a:latin typeface="Arial"/>
                        </a:rPr>
                        <a:t>i, </a:t>
                      </a:r>
                      <a:r>
                        <a:rPr lang="en-US" sz="900" cap="small" spc="40" baseline="30000">
                          <a:latin typeface="Arial"/>
                        </a:rPr>
                        <a:t>s</a:t>
                      </a:r>
                      <a:r>
                        <a:rPr lang="en-US" sz="900" cap="small" spc="40">
                          <a:latin typeface="Arial"/>
                        </a:rPr>
                        <a:t>ii, </a:t>
                      </a:r>
                      <a:r>
                        <a:rPr lang="en-US" sz="900" cap="small" spc="40" baseline="30000">
                          <a:latin typeface="Arial"/>
                        </a:rPr>
                        <a:t>s</a:t>
                      </a:r>
                      <a:r>
                        <a:rPr lang="en-US" sz="900" cap="small" spc="40">
                          <a:latin typeface="Arial"/>
                        </a:rPr>
                        <a:t>iii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 algn="ctr"/>
                      <a:r>
                        <a:rPr lang="en-US" sz="1400" spc="50">
                          <a:latin typeface="Arial"/>
                        </a:rPr>
                        <a:t>24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00" indent="0" algn="ctr"/>
                      <a:endParaRPr lang="en-US" sz="1400" spc="50" baseline="30000" dirty="0" smtClean="0">
                        <a:latin typeface="Arial"/>
                      </a:endParaRPr>
                    </a:p>
                    <a:p>
                      <a:pPr marR="317500" indent="0" algn="ctr"/>
                      <a:r>
                        <a:rPr lang="en-US" sz="2000" spc="50" baseline="30000" dirty="0" smtClean="0">
                          <a:latin typeface="Arial"/>
                        </a:rPr>
                        <a:t>87</a:t>
                      </a:r>
                      <a:endParaRPr lang="en-US" sz="2000" spc="50" baseline="30000" dirty="0"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</a:tr>
              <a:tr h="374904">
                <a:tc gridSpan="5">
                  <a:txBody>
                    <a:bodyPr/>
                    <a:lstStyle/>
                    <a:p>
                      <a:pPr marL="114300" indent="0"/>
                      <a:r>
                        <a:rPr lang="en-US" sz="1400" spc="50">
                          <a:latin typeface="Arial"/>
                        </a:rPr>
                        <a:t>P pulmonale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7928" y="807720"/>
            <a:ext cx="9403080" cy="396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2700" indent="0" algn="just">
              <a:spcAft>
                <a:spcPts val="3780"/>
              </a:spcAft>
            </a:pPr>
            <a:r>
              <a:rPr lang="en-US" sz="2900" spc="255">
                <a:latin typeface="Arial"/>
              </a:rPr>
              <a:t>RVH IN RBBB</a:t>
            </a:r>
          </a:p>
        </p:txBody>
      </p:sp>
      <p:sp>
        <p:nvSpPr>
          <p:cNvPr id="3" name="Rectangle 2"/>
          <p:cNvSpPr/>
          <p:nvPr/>
        </p:nvSpPr>
        <p:spPr>
          <a:xfrm>
            <a:off x="947928" y="1865376"/>
            <a:ext cx="9403080" cy="40020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2700" indent="0" algn="just">
              <a:lnSpc>
                <a:spcPts val="2640"/>
              </a:lnSpc>
              <a:spcBef>
                <a:spcPts val="3780"/>
              </a:spcBef>
            </a:pPr>
            <a:r>
              <a:rPr lang="en-US" sz="2200" spc="70">
                <a:latin typeface="Arial"/>
              </a:rPr>
              <a:t>• Incomplete RBBB</a:t>
            </a:r>
          </a:p>
          <a:p>
            <a:pPr marL="457200" indent="0" algn="just">
              <a:lnSpc>
                <a:spcPts val="2640"/>
              </a:lnSpc>
            </a:pPr>
            <a:r>
              <a:rPr lang="en-US" sz="1700" spc="40">
                <a:latin typeface="Arial"/>
              </a:rPr>
              <a:t>• An rsR' complex in V 1 (R' &gt; 10 mm), with a QRS duration of &lt; 0.12 seconds.</a:t>
            </a:r>
          </a:p>
          <a:p>
            <a:pPr marL="457200" indent="0" algn="just">
              <a:lnSpc>
                <a:spcPts val="2640"/>
              </a:lnSpc>
              <a:spcAft>
                <a:spcPts val="2100"/>
              </a:spcAft>
            </a:pPr>
            <a:r>
              <a:rPr lang="en-US" sz="1700" spc="40">
                <a:latin typeface="Arial"/>
              </a:rPr>
              <a:t>• R' &gt; r with assymetric negative T V2/3 and RAD</a:t>
            </a:r>
          </a:p>
          <a:p>
            <a:pPr marL="12700" indent="0" algn="just">
              <a:spcAft>
                <a:spcPts val="630"/>
              </a:spcAft>
            </a:pPr>
            <a:r>
              <a:rPr lang="en-US" sz="2200" spc="70">
                <a:latin typeface="Arial"/>
              </a:rPr>
              <a:t>• Complete RBBB</a:t>
            </a:r>
          </a:p>
          <a:p>
            <a:pPr marL="457200" indent="0" algn="just">
              <a:spcAft>
                <a:spcPts val="630"/>
              </a:spcAft>
            </a:pPr>
            <a:r>
              <a:rPr lang="en-US" sz="1700" spc="40">
                <a:latin typeface="Arial"/>
              </a:rPr>
              <a:t>• Barker and Valencia criteria : R' &gt; 15 mm</a:t>
            </a:r>
          </a:p>
          <a:p>
            <a:pPr marL="457200" indent="0" algn="just">
              <a:lnSpc>
                <a:spcPts val="2352"/>
              </a:lnSpc>
            </a:pPr>
            <a:r>
              <a:rPr lang="en-US" sz="1700" spc="40">
                <a:latin typeface="Arial"/>
              </a:rPr>
              <a:t>• Milnor criteria</a:t>
            </a:r>
          </a:p>
          <a:p>
            <a:pPr marL="914400" indent="0" algn="just">
              <a:lnSpc>
                <a:spcPts val="2352"/>
              </a:lnSpc>
            </a:pPr>
            <a:r>
              <a:rPr lang="en-US" sz="1400" spc="50">
                <a:latin typeface="Arial"/>
              </a:rPr>
              <a:t>• Frontal QRS axis +110 to +270</a:t>
            </a:r>
          </a:p>
          <a:p>
            <a:pPr marL="914400" indent="0" algn="just">
              <a:lnSpc>
                <a:spcPts val="2352"/>
              </a:lnSpc>
            </a:pPr>
            <a:r>
              <a:rPr lang="en-US" sz="1400" spc="50">
                <a:latin typeface="Arial"/>
              </a:rPr>
              <a:t>• R'/S V1 &gt; 1 ( provided R' V1 &gt; 5 mm)</a:t>
            </a:r>
          </a:p>
          <a:p>
            <a:pPr marL="457200" indent="0" algn="just">
              <a:lnSpc>
                <a:spcPts val="2616"/>
              </a:lnSpc>
            </a:pPr>
            <a:r>
              <a:rPr lang="en-US" sz="1700" spc="40">
                <a:latin typeface="Arial"/>
              </a:rPr>
              <a:t>• QRS &gt; 140 msec</a:t>
            </a:r>
          </a:p>
          <a:p>
            <a:pPr marL="457200" indent="0" algn="just">
              <a:lnSpc>
                <a:spcPts val="2616"/>
              </a:lnSpc>
            </a:pPr>
            <a:r>
              <a:rPr lang="en-US" sz="1700" spc="40">
                <a:latin typeface="Arial"/>
              </a:rPr>
              <a:t>• RAD</a:t>
            </a:r>
          </a:p>
          <a:p>
            <a:pPr marL="457200" indent="0" algn="just">
              <a:lnSpc>
                <a:spcPts val="2616"/>
              </a:lnSpc>
            </a:pPr>
            <a:r>
              <a:rPr lang="en-US" sz="1700" spc="40">
                <a:latin typeface="Arial"/>
              </a:rPr>
              <a:t>• R/S ratio in lead I is &lt; 0.5.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1456" y="798576"/>
            <a:ext cx="5736336" cy="4815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en-US" sz="3000" spc="155">
                <a:latin typeface="Arial"/>
              </a:rPr>
              <a:t>Biventricular Enlargement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941832" y="1886712"/>
            <a:ext cx="10594848" cy="35539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Aft>
                <a:spcPts val="1260"/>
              </a:spcAft>
            </a:pPr>
            <a:r>
              <a:rPr lang="en-US" sz="2200" spc="70">
                <a:latin typeface="Arial"/>
              </a:rPr>
              <a:t>• Rs in V5/V6 + rSR' pattern in</a:t>
            </a:r>
            <a:r>
              <a:rPr lang="en-US" sz="2200" i="1" spc="110">
                <a:latin typeface="Arial"/>
              </a:rPr>
              <a:t> V</a:t>
            </a:r>
            <a:r>
              <a:rPr lang="en-US" sz="2200" i="1" spc="110" baseline="-25000">
                <a:latin typeface="Arial"/>
              </a:rPr>
              <a:t>±</a:t>
            </a:r>
            <a:r>
              <a:rPr lang="en-US" sz="2200" i="1" spc="110">
                <a:latin typeface="Arial"/>
              </a:rPr>
              <a:t> +</a:t>
            </a:r>
            <a:r>
              <a:rPr lang="en-US" sz="2200" spc="70">
                <a:latin typeface="Arial"/>
              </a:rPr>
              <a:t> P wave of biatrial enlargement</a:t>
            </a:r>
          </a:p>
          <a:p>
            <a:pPr indent="0" algn="just">
              <a:spcAft>
                <a:spcPts val="1260"/>
              </a:spcAft>
            </a:pPr>
            <a:r>
              <a:rPr lang="en-US" sz="2200" spc="70">
                <a:latin typeface="Arial"/>
              </a:rPr>
              <a:t>• Tall R wave in V5/6 with QRS axis &gt; 90</a:t>
            </a:r>
          </a:p>
          <a:p>
            <a:pPr marL="241300" marR="342900" indent="-228600">
              <a:lnSpc>
                <a:spcPts val="3024"/>
              </a:lnSpc>
              <a:spcAft>
                <a:spcPts val="630"/>
              </a:spcAft>
            </a:pPr>
            <a:r>
              <a:rPr lang="en-US" sz="2200" spc="70">
                <a:latin typeface="Arial"/>
              </a:rPr>
              <a:t>• Diphasic RS complexes in midprecordial leads &gt; 50 mm (Katz-Wachtel</a:t>
            </a:r>
            <a:r>
              <a:t/>
            </a:r>
            <a:br/>
            <a:r>
              <a:rPr lang="en-US" sz="2200" spc="70">
                <a:latin typeface="Arial"/>
              </a:rPr>
              <a:t>phenomenon)</a:t>
            </a:r>
          </a:p>
          <a:p>
            <a:pPr indent="0" algn="just">
              <a:spcAft>
                <a:spcPts val="1260"/>
              </a:spcAft>
            </a:pPr>
            <a:r>
              <a:rPr lang="en-US" sz="2200" spc="70">
                <a:latin typeface="Arial"/>
              </a:rPr>
              <a:t>•</a:t>
            </a:r>
            <a:r>
              <a:rPr lang="en-US" sz="1700" cap="small">
                <a:latin typeface="Arial"/>
              </a:rPr>
              <a:t> s</a:t>
            </a:r>
            <a:r>
              <a:rPr lang="en-US" sz="1200" cap="small">
                <a:latin typeface="Arial"/>
              </a:rPr>
              <a:t>V-l</a:t>
            </a:r>
            <a:r>
              <a:rPr lang="en-US" sz="2200" spc="70">
                <a:latin typeface="Arial"/>
              </a:rPr>
              <a:t> + S V</a:t>
            </a:r>
            <a:r>
              <a:rPr lang="en-US" sz="2200" spc="70" baseline="-25000">
                <a:latin typeface="Arial"/>
              </a:rPr>
              <a:t>2</a:t>
            </a:r>
            <a:r>
              <a:rPr lang="en-US" sz="2200" spc="70">
                <a:latin typeface="Arial"/>
              </a:rPr>
              <a:t> + R V</a:t>
            </a:r>
            <a:r>
              <a:rPr lang="en-US" sz="2200" spc="70" baseline="-25000">
                <a:latin typeface="Arial"/>
              </a:rPr>
              <a:t>5</a:t>
            </a:r>
            <a:r>
              <a:rPr lang="en-US" sz="2200" spc="70">
                <a:latin typeface="Arial"/>
              </a:rPr>
              <a:t>/</a:t>
            </a:r>
            <a:r>
              <a:rPr lang="en-US" sz="2200" spc="70" baseline="-25000">
                <a:latin typeface="Arial"/>
              </a:rPr>
              <a:t>6</a:t>
            </a:r>
            <a:r>
              <a:rPr lang="en-US" sz="2200" spc="70">
                <a:latin typeface="Arial"/>
              </a:rPr>
              <a:t>, + AQRS shifted to the right or S-, S</a:t>
            </a:r>
            <a:r>
              <a:rPr lang="en-US" sz="2200" spc="70" baseline="-25000">
                <a:latin typeface="Arial"/>
              </a:rPr>
              <a:t>M</a:t>
            </a:r>
            <a:r>
              <a:rPr lang="en-US" sz="2200" spc="70">
                <a:latin typeface="Arial"/>
              </a:rPr>
              <a:t>-, S</a:t>
            </a:r>
            <a:r>
              <a:rPr lang="en-US" sz="2200" spc="70" baseline="-25000">
                <a:latin typeface="Arial"/>
              </a:rPr>
              <a:t>m</a:t>
            </a:r>
          </a:p>
          <a:p>
            <a:pPr marL="241300" marR="342900" indent="-228600">
              <a:lnSpc>
                <a:spcPts val="3024"/>
              </a:lnSpc>
            </a:pPr>
            <a:r>
              <a:rPr lang="en-US" sz="2200" spc="70">
                <a:latin typeface="Arial"/>
              </a:rPr>
              <a:t>• QRS complexes within normal limits but with significant repolarization</a:t>
            </a:r>
            <a:r>
              <a:t/>
            </a:r>
            <a:br/>
            <a:r>
              <a:rPr lang="en-US" sz="2200" spc="70">
                <a:latin typeface="Arial"/>
              </a:rPr>
              <a:t>abnormalities (negative T wave and depression of the ST segment),</a:t>
            </a:r>
            <a:r>
              <a:t/>
            </a:r>
            <a:br/>
            <a:r>
              <a:rPr lang="en-US" sz="2200" spc="70">
                <a:latin typeface="Arial"/>
              </a:rPr>
              <a:t>mainly when the patient presents with atrial fibrillation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5360" y="816864"/>
            <a:ext cx="7644384" cy="3779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en-US" sz="3000" spc="155">
                <a:latin typeface="Arial"/>
              </a:rPr>
              <a:t>LEFT VENTRICULAR HYPERTROPHY</a:t>
            </a:r>
          </a:p>
        </p:txBody>
      </p:sp>
      <p:sp>
        <p:nvSpPr>
          <p:cNvPr id="3" name="Rectangle 2"/>
          <p:cNvSpPr/>
          <p:nvPr/>
        </p:nvSpPr>
        <p:spPr>
          <a:xfrm>
            <a:off x="941832" y="1908048"/>
            <a:ext cx="7906512" cy="405993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Aft>
                <a:spcPts val="840"/>
              </a:spcAft>
            </a:pPr>
            <a:r>
              <a:rPr lang="en-US" sz="2200" spc="70" dirty="0">
                <a:latin typeface="Arial"/>
              </a:rPr>
              <a:t>• </a:t>
            </a:r>
            <a:r>
              <a:rPr lang="en-US" sz="2200" spc="70" dirty="0" err="1">
                <a:latin typeface="Arial"/>
              </a:rPr>
              <a:t>Sokolow</a:t>
            </a:r>
            <a:r>
              <a:rPr lang="en-US" sz="2200" spc="70" dirty="0">
                <a:latin typeface="Arial"/>
              </a:rPr>
              <a:t>-Lyon</a:t>
            </a:r>
            <a:r>
              <a:rPr lang="en-US" sz="2200" i="1" spc="110" dirty="0">
                <a:latin typeface="Arial"/>
              </a:rPr>
              <a:t> index:(Am Heart J, 1949;37:161)</a:t>
            </a:r>
          </a:p>
          <a:p>
            <a:pPr marL="457200" indent="0" algn="just">
              <a:spcAft>
                <a:spcPts val="840"/>
              </a:spcAft>
            </a:pPr>
            <a:r>
              <a:rPr lang="en-US" sz="1900" spc="30" dirty="0">
                <a:latin typeface="Arial"/>
              </a:rPr>
              <a:t>• S in</a:t>
            </a:r>
            <a:r>
              <a:rPr lang="en-US" sz="2100" i="1" spc="165" dirty="0">
                <a:latin typeface="Arial"/>
              </a:rPr>
              <a:t> </a:t>
            </a:r>
            <a:r>
              <a:rPr lang="en-US" sz="2100" i="1" spc="165" dirty="0" smtClean="0">
                <a:latin typeface="Arial"/>
              </a:rPr>
              <a:t>V</a:t>
            </a:r>
            <a:r>
              <a:rPr lang="en-US" sz="2100" i="1" spc="165" baseline="-25000" dirty="0" smtClean="0">
                <a:latin typeface="Arial"/>
              </a:rPr>
              <a:t>1</a:t>
            </a:r>
            <a:r>
              <a:rPr lang="en-US" sz="2100" i="1" spc="165" dirty="0">
                <a:latin typeface="Arial"/>
              </a:rPr>
              <a:t>+</a:t>
            </a:r>
            <a:r>
              <a:rPr lang="en-US" sz="1900" spc="30" dirty="0">
                <a:latin typeface="Arial"/>
              </a:rPr>
              <a:t> R in V</a:t>
            </a:r>
            <a:r>
              <a:rPr lang="en-US" sz="1900" spc="30" baseline="-25000" dirty="0">
                <a:latin typeface="Arial"/>
              </a:rPr>
              <a:t>5</a:t>
            </a:r>
            <a:r>
              <a:rPr lang="en-US" sz="1900" spc="30" dirty="0">
                <a:latin typeface="Arial"/>
              </a:rPr>
              <a:t> or V</a:t>
            </a:r>
            <a:r>
              <a:rPr lang="en-US" sz="1900" spc="30" baseline="-25000" dirty="0">
                <a:latin typeface="Arial"/>
              </a:rPr>
              <a:t>6</a:t>
            </a:r>
            <a:r>
              <a:rPr lang="en-US" sz="1900" spc="30" dirty="0">
                <a:latin typeface="Arial"/>
              </a:rPr>
              <a:t> &gt; 35 mm</a:t>
            </a:r>
          </a:p>
          <a:p>
            <a:pPr marL="457200" indent="0" algn="just">
              <a:spcAft>
                <a:spcPts val="3990"/>
              </a:spcAft>
            </a:pPr>
            <a:r>
              <a:rPr lang="en-US" sz="1900" spc="30" dirty="0">
                <a:latin typeface="Arial"/>
              </a:rPr>
              <a:t>• R in </a:t>
            </a:r>
            <a:r>
              <a:rPr lang="en-US" sz="1900" spc="30" dirty="0" err="1">
                <a:latin typeface="Arial"/>
              </a:rPr>
              <a:t>aVL</a:t>
            </a:r>
            <a:r>
              <a:rPr lang="en-US" sz="1900" spc="30" dirty="0">
                <a:latin typeface="Arial"/>
              </a:rPr>
              <a:t> &gt; 11 mm</a:t>
            </a:r>
          </a:p>
          <a:p>
            <a:pPr indent="0" algn="just">
              <a:spcAft>
                <a:spcPts val="840"/>
              </a:spcAft>
            </a:pPr>
            <a:r>
              <a:rPr lang="en-US" sz="2200" spc="70" dirty="0">
                <a:latin typeface="Arial"/>
              </a:rPr>
              <a:t>• Framingham criteria</a:t>
            </a:r>
            <a:r>
              <a:rPr lang="en-US" sz="2200" i="1" spc="-10" dirty="0">
                <a:latin typeface="Arial"/>
              </a:rPr>
              <a:t> (Circulation,1990; 81:815-820)</a:t>
            </a:r>
          </a:p>
          <a:p>
            <a:pPr marL="457200" indent="0" algn="just">
              <a:lnSpc>
                <a:spcPts val="3072"/>
              </a:lnSpc>
            </a:pPr>
            <a:r>
              <a:rPr lang="en-US" sz="1900" spc="30" dirty="0">
                <a:latin typeface="Arial"/>
              </a:rPr>
              <a:t>• R </a:t>
            </a:r>
            <a:r>
              <a:rPr lang="en-US" sz="1900" spc="30" dirty="0" err="1">
                <a:latin typeface="Arial"/>
              </a:rPr>
              <a:t>avl</a:t>
            </a:r>
            <a:r>
              <a:rPr lang="en-US" sz="1900" spc="30" dirty="0">
                <a:latin typeface="Arial"/>
              </a:rPr>
              <a:t> &gt; 11mm</a:t>
            </a:r>
          </a:p>
          <a:p>
            <a:pPr marL="457200" indent="0" algn="just">
              <a:lnSpc>
                <a:spcPts val="3072"/>
              </a:lnSpc>
            </a:pPr>
            <a:r>
              <a:rPr lang="en-US" sz="1900" spc="30" dirty="0">
                <a:latin typeface="Arial"/>
              </a:rPr>
              <a:t>• R V4-6 &gt; 25mm</a:t>
            </a:r>
          </a:p>
          <a:p>
            <a:pPr marL="457200" indent="0" algn="just">
              <a:lnSpc>
                <a:spcPts val="3072"/>
              </a:lnSpc>
            </a:pPr>
            <a:r>
              <a:rPr lang="en-US" sz="1900" spc="30" dirty="0">
                <a:latin typeface="Arial"/>
              </a:rPr>
              <a:t>• R I + S III &gt; 25 mm</a:t>
            </a:r>
          </a:p>
          <a:p>
            <a:pPr marL="457200" indent="0" algn="just">
              <a:lnSpc>
                <a:spcPts val="3072"/>
              </a:lnSpc>
            </a:pPr>
            <a:r>
              <a:rPr lang="en-US" sz="1900" spc="30" dirty="0">
                <a:latin typeface="Arial"/>
              </a:rPr>
              <a:t>• S V1-3 &gt; 25 mm</a:t>
            </a:r>
          </a:p>
          <a:p>
            <a:pPr marL="457200" indent="0" algn="just">
              <a:lnSpc>
                <a:spcPts val="3072"/>
              </a:lnSpc>
            </a:pPr>
            <a:r>
              <a:rPr lang="en-US" sz="1900" spc="30" dirty="0">
                <a:latin typeface="Arial"/>
              </a:rPr>
              <a:t>• S V1 or V2 + R V5 or V6 &gt; 35 mm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5360" y="816864"/>
            <a:ext cx="7644384" cy="3779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en-US" sz="3000" spc="155">
                <a:latin typeface="Arial"/>
              </a:rPr>
              <a:t>LEFT VENTRICULAR HYPERTROPHY</a:t>
            </a:r>
          </a:p>
        </p:txBody>
      </p:sp>
      <p:sp>
        <p:nvSpPr>
          <p:cNvPr id="3" name="Rectangle 2"/>
          <p:cNvSpPr/>
          <p:nvPr/>
        </p:nvSpPr>
        <p:spPr>
          <a:xfrm>
            <a:off x="947928" y="1828800"/>
            <a:ext cx="9948672" cy="9479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376"/>
              </a:lnSpc>
            </a:pPr>
            <a:r>
              <a:rPr lang="en-US" sz="2200" spc="70">
                <a:latin typeface="Arial"/>
              </a:rPr>
              <a:t>• Cornell voltage</a:t>
            </a:r>
            <a:r>
              <a:rPr lang="en-US" sz="2100" i="1" spc="60">
                <a:latin typeface="Arial"/>
              </a:rPr>
              <a:t> cr\ter\a(Circulation, 1987;3:565-72)</a:t>
            </a:r>
          </a:p>
          <a:p>
            <a:pPr marL="457200" indent="0" algn="just">
              <a:lnSpc>
                <a:spcPts val="2376"/>
              </a:lnSpc>
            </a:pPr>
            <a:r>
              <a:rPr lang="en-US" sz="1700" spc="40">
                <a:latin typeface="Arial"/>
              </a:rPr>
              <a:t>• S in V</a:t>
            </a:r>
            <a:r>
              <a:rPr lang="en-US" sz="1700" spc="40" baseline="-25000">
                <a:latin typeface="Arial"/>
              </a:rPr>
              <a:t>3</a:t>
            </a:r>
            <a:r>
              <a:rPr lang="en-US" sz="1700" spc="40">
                <a:latin typeface="Arial"/>
              </a:rPr>
              <a:t> + R in aVL &gt; 28 mm (men)</a:t>
            </a:r>
          </a:p>
          <a:p>
            <a:pPr marL="457200" indent="0" algn="just">
              <a:lnSpc>
                <a:spcPts val="2376"/>
              </a:lnSpc>
              <a:spcAft>
                <a:spcPts val="2520"/>
              </a:spcAft>
            </a:pPr>
            <a:r>
              <a:rPr lang="en-US" sz="1700" spc="40">
                <a:latin typeface="Arial"/>
              </a:rPr>
              <a:t>• S in V</a:t>
            </a:r>
            <a:r>
              <a:rPr lang="en-US" sz="1700" spc="40" baseline="-25000">
                <a:latin typeface="Arial"/>
              </a:rPr>
              <a:t>3</a:t>
            </a:r>
            <a:r>
              <a:rPr lang="en-US" sz="1700" spc="40">
                <a:latin typeface="Arial"/>
              </a:rPr>
              <a:t> + R in aVL &gt; 20 mm (women)</a:t>
            </a:r>
          </a:p>
        </p:txBody>
      </p:sp>
      <p:sp>
        <p:nvSpPr>
          <p:cNvPr id="4" name="Rectangle 3"/>
          <p:cNvSpPr/>
          <p:nvPr/>
        </p:nvSpPr>
        <p:spPr>
          <a:xfrm>
            <a:off x="947928" y="3243072"/>
            <a:ext cx="9948672" cy="114604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28600" indent="0">
              <a:spcBef>
                <a:spcPts val="2520"/>
              </a:spcBef>
              <a:spcAft>
                <a:spcPts val="420"/>
              </a:spcAft>
            </a:pPr>
            <a:r>
              <a:rPr lang="en-US" sz="2200" spc="70">
                <a:latin typeface="Arial"/>
              </a:rPr>
              <a:t>Cornell regression equation :</a:t>
            </a:r>
          </a:p>
          <a:p>
            <a:pPr marL="457200" indent="0" algn="just">
              <a:spcAft>
                <a:spcPts val="420"/>
              </a:spcAft>
            </a:pPr>
            <a:r>
              <a:rPr lang="en-US" sz="1700" spc="40">
                <a:latin typeface="Arial"/>
              </a:rPr>
              <a:t>• Risk of LVH = 1/(1+ e</a:t>
            </a:r>
            <a:r>
              <a:rPr lang="en-US" sz="1700" spc="40" baseline="30000">
                <a:latin typeface="Arial"/>
              </a:rPr>
              <a:t>-exp</a:t>
            </a:r>
            <a:r>
              <a:rPr lang="en-US" sz="1700" spc="40">
                <a:latin typeface="Arial"/>
              </a:rPr>
              <a:t>)</a:t>
            </a:r>
          </a:p>
          <a:p>
            <a:pPr marL="723900" marR="241300" indent="-279400">
              <a:lnSpc>
                <a:spcPts val="1848"/>
              </a:lnSpc>
              <a:spcAft>
                <a:spcPts val="2940"/>
              </a:spcAft>
            </a:pPr>
            <a:r>
              <a:rPr lang="en-US" sz="1700" spc="40">
                <a:latin typeface="Arial"/>
              </a:rPr>
              <a:t>• [exp = 4.558 - 0.092 (SV</a:t>
            </a:r>
            <a:r>
              <a:rPr lang="en-US" sz="1700" spc="40" baseline="-25000">
                <a:latin typeface="Arial"/>
              </a:rPr>
              <a:t>3</a:t>
            </a:r>
            <a:r>
              <a:rPr lang="en-US" sz="1700" spc="40">
                <a:latin typeface="Arial"/>
              </a:rPr>
              <a:t> + RaVL) - 0.306 TV, - 0.212 QRS - 0.278 PTFV-, - 0.559</a:t>
            </a:r>
            <a:r>
              <a:t/>
            </a:r>
            <a:br/>
            <a:r>
              <a:rPr lang="en-US" sz="1700" spc="40">
                <a:latin typeface="Arial"/>
              </a:rPr>
              <a:t>(gender)]</a:t>
            </a:r>
          </a:p>
        </p:txBody>
      </p:sp>
      <p:sp>
        <p:nvSpPr>
          <p:cNvPr id="5" name="Rectangle 4"/>
          <p:cNvSpPr/>
          <p:nvPr/>
        </p:nvSpPr>
        <p:spPr>
          <a:xfrm>
            <a:off x="947928" y="4879848"/>
            <a:ext cx="9948672" cy="92049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Bef>
                <a:spcPts val="2940"/>
              </a:spcBef>
              <a:spcAft>
                <a:spcPts val="420"/>
              </a:spcAft>
            </a:pPr>
            <a:r>
              <a:rPr lang="en-US" sz="2200" spc="70">
                <a:latin typeface="Arial"/>
              </a:rPr>
              <a:t>• Cornell voltage duration measurement :</a:t>
            </a:r>
          </a:p>
          <a:p>
            <a:pPr marL="457200" indent="0" algn="just">
              <a:spcAft>
                <a:spcPts val="420"/>
              </a:spcAft>
            </a:pPr>
            <a:r>
              <a:rPr lang="en-US" sz="1700" spc="40">
                <a:latin typeface="Arial"/>
              </a:rPr>
              <a:t>• QRS duration x Cornell voltage &gt; 2,436 mm-sec</a:t>
            </a:r>
          </a:p>
          <a:p>
            <a:pPr marL="457200" indent="0" algn="just"/>
            <a:r>
              <a:rPr lang="en-US" sz="1700" spc="40">
                <a:latin typeface="Arial"/>
              </a:rPr>
              <a:t>• QRS duration x sum of voltages in all leads &gt; 1,742 mm-sec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5360" y="816864"/>
            <a:ext cx="7644384" cy="3779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en-US" sz="3000" spc="155">
                <a:latin typeface="Arial"/>
              </a:rPr>
              <a:t>LEFT VENTRICULAR HYPERTROPHY</a:t>
            </a:r>
          </a:p>
        </p:txBody>
      </p:sp>
      <p:sp>
        <p:nvSpPr>
          <p:cNvPr id="3" name="Rectangle 2"/>
          <p:cNvSpPr/>
          <p:nvPr/>
        </p:nvSpPr>
        <p:spPr>
          <a:xfrm>
            <a:off x="832104" y="1548384"/>
            <a:ext cx="9012936" cy="2804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63500" indent="0">
              <a:spcAft>
                <a:spcPts val="1050"/>
              </a:spcAft>
            </a:pPr>
            <a:r>
              <a:rPr lang="en-US" sz="2200" spc="70">
                <a:latin typeface="Arial"/>
              </a:rPr>
              <a:t>Romhilt-Estes score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5152" y="2029968"/>
          <a:ext cx="9006840" cy="4209288"/>
        </p:xfrm>
        <a:graphic>
          <a:graphicData uri="http://schemas.openxmlformats.org/drawingml/2006/table">
            <a:tbl>
              <a:tblPr/>
              <a:tblGrid>
                <a:gridCol w="6845808"/>
                <a:gridCol w="2161032"/>
              </a:tblGrid>
              <a:tr h="371856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400" spc="50">
                          <a:latin typeface="Arial"/>
                        </a:rPr>
                        <a:t>ECG Criteria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90500" indent="0"/>
                      <a:r>
                        <a:rPr lang="en-US" sz="1400" spc="50">
                          <a:latin typeface="Arial"/>
                        </a:rPr>
                        <a:t>Points</a:t>
                      </a:r>
                    </a:p>
                  </a:txBody>
                  <a:tcPr marL="0" marR="0" marT="0" marB="0" anchor="b"/>
                </a:tc>
              </a:tr>
              <a:tr h="451104">
                <a:tc gridSpan="2">
                  <a:txBody>
                    <a:bodyPr/>
                    <a:lstStyle/>
                    <a:p>
                      <a:pPr marL="101600" indent="0"/>
                      <a:r>
                        <a:rPr lang="en-US" sz="1400" spc="50">
                          <a:latin typeface="Arial"/>
                        </a:rPr>
                        <a:t>Voltage Criteria (any of):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</a:tr>
              <a:tr h="911352">
                <a:tc>
                  <a:txBody>
                    <a:bodyPr/>
                    <a:lstStyle/>
                    <a:p>
                      <a:pPr marL="533400" marR="3771900" indent="0">
                        <a:lnSpc>
                          <a:spcPts val="2160"/>
                        </a:lnSpc>
                      </a:pPr>
                      <a:r>
                        <a:rPr lang="en-US" sz="1400" spc="50">
                          <a:latin typeface="Arial"/>
                        </a:rPr>
                        <a:t>R or S in limb leads &gt;20 mm</a:t>
                      </a:r>
                      <a:r>
                        <a:t/>
                      </a:r>
                      <a:br/>
                      <a:r>
                        <a:rPr lang="en-US" sz="1400" spc="50">
                          <a:latin typeface="Arial"/>
                        </a:rPr>
                        <a:t>S in V</a:t>
                      </a:r>
                      <a:r>
                        <a:rPr lang="en-US" sz="1400" spc="50" baseline="-25000">
                          <a:latin typeface="Arial"/>
                        </a:rPr>
                        <a:t>x</a:t>
                      </a:r>
                      <a:r>
                        <a:rPr lang="en-US" sz="1400" spc="50">
                          <a:latin typeface="Arial"/>
                        </a:rPr>
                        <a:t> or V</a:t>
                      </a:r>
                      <a:r>
                        <a:rPr lang="en-US" sz="1400" spc="50" baseline="-25000">
                          <a:latin typeface="Arial"/>
                        </a:rPr>
                        <a:t>2</a:t>
                      </a:r>
                      <a:r>
                        <a:rPr lang="en-US" sz="1400" spc="50">
                          <a:latin typeface="Arial"/>
                        </a:rPr>
                        <a:t> &gt;30 mm</a:t>
                      </a:r>
                      <a:r>
                        <a:t/>
                      </a:r>
                      <a:br/>
                      <a:r>
                        <a:rPr lang="en-US" sz="1400" spc="50">
                          <a:latin typeface="Arial"/>
                        </a:rPr>
                        <a:t>R in V</a:t>
                      </a:r>
                      <a:r>
                        <a:rPr lang="en-US" sz="1400" spc="50" baseline="-25000">
                          <a:latin typeface="Arial"/>
                        </a:rPr>
                        <a:t>5</a:t>
                      </a:r>
                      <a:r>
                        <a:rPr lang="en-US" sz="1400" spc="50">
                          <a:latin typeface="Arial"/>
                        </a:rPr>
                        <a:t> or V</a:t>
                      </a:r>
                      <a:r>
                        <a:rPr lang="en-US" sz="1400" spc="50" baseline="-25000">
                          <a:latin typeface="Arial"/>
                        </a:rPr>
                        <a:t>6</a:t>
                      </a:r>
                      <a:r>
                        <a:rPr lang="en-US" sz="1400" spc="50">
                          <a:latin typeface="Arial"/>
                        </a:rPr>
                        <a:t> &gt;30 mm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892300" indent="0" algn="r"/>
                      <a:r>
                        <a:rPr lang="en-US" sz="1400" spc="50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/>
                </a:tc>
              </a:tr>
              <a:tr h="365760">
                <a:tc gridSpan="2">
                  <a:txBody>
                    <a:bodyPr/>
                    <a:lstStyle/>
                    <a:p>
                      <a:pPr marL="101600" indent="0"/>
                      <a:r>
                        <a:rPr lang="en-US" sz="1400" spc="50">
                          <a:latin typeface="Arial"/>
                        </a:rPr>
                        <a:t>•ST-T Abnormalities: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469900" marR="2273300" indent="0">
                        <a:lnSpc>
                          <a:spcPts val="2160"/>
                        </a:lnSpc>
                      </a:pPr>
                      <a:r>
                        <a:rPr lang="en-US" sz="1400" spc="50">
                          <a:latin typeface="Arial"/>
                        </a:rPr>
                        <a:t>ST-T vector opposite to QRS without digitalis</a:t>
                      </a:r>
                      <a:r>
                        <a:t/>
                      </a:r>
                      <a:br/>
                      <a:r>
                        <a:rPr lang="en-US" sz="1400" spc="50">
                          <a:latin typeface="Arial"/>
                        </a:rPr>
                        <a:t>ST-T vector opposite to QRS with digitalis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90500" marR="1892300" indent="0" algn="r">
                        <a:lnSpc>
                          <a:spcPts val="2136"/>
                        </a:lnSpc>
                      </a:pPr>
                      <a:r>
                        <a:rPr lang="en-US" sz="1400" spc="50">
                          <a:latin typeface="Arial"/>
                        </a:rPr>
                        <a:t>3</a:t>
                      </a:r>
                      <a:r>
                        <a:t/>
                      </a:r>
                      <a:br/>
                      <a:r>
                        <a:rPr lang="en-US" sz="1400" spc="5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365760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400" spc="50">
                          <a:latin typeface="Arial"/>
                        </a:rPr>
                        <a:t>Negative terminal P mode in V</a:t>
                      </a:r>
                      <a:r>
                        <a:rPr lang="en-US" sz="1400" spc="50" baseline="-25000">
                          <a:latin typeface="Arial"/>
                        </a:rPr>
                        <a:t>x</a:t>
                      </a:r>
                      <a:r>
                        <a:rPr lang="en-US" sz="1400" spc="50">
                          <a:latin typeface="Arial"/>
                        </a:rPr>
                        <a:t> 1 mm in depth and 0.04 sec in duration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892300" indent="0" algn="r"/>
                      <a:r>
                        <a:rPr lang="en-US" sz="1400" spc="50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365760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400" spc="50">
                          <a:latin typeface="Arial"/>
                        </a:rPr>
                        <a:t>Left axis deviation (QRS of -30° or more)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892300" indent="0" algn="r"/>
                      <a:r>
                        <a:rPr lang="en-US" sz="1400" spc="5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365760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400" spc="50">
                          <a:latin typeface="Arial"/>
                        </a:rPr>
                        <a:t>QRS duration &gt;0.09 sec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892300" indent="0" algn="r"/>
                      <a:r>
                        <a:rPr lang="en-US" sz="1400" spc="5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371856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400" spc="50">
                          <a:latin typeface="Arial"/>
                        </a:rPr>
                        <a:t>Delayed intrinsicoid deflection in V</a:t>
                      </a:r>
                      <a:r>
                        <a:rPr lang="en-US" sz="1400" spc="50" baseline="-25000">
                          <a:latin typeface="Arial"/>
                        </a:rPr>
                        <a:t>5</a:t>
                      </a:r>
                      <a:r>
                        <a:rPr lang="en-US" sz="1400" spc="50">
                          <a:latin typeface="Arial"/>
                        </a:rPr>
                        <a:t> or V</a:t>
                      </a:r>
                      <a:r>
                        <a:rPr lang="en-US" sz="1400" spc="50" baseline="-25000">
                          <a:latin typeface="Arial"/>
                        </a:rPr>
                        <a:t>6</a:t>
                      </a:r>
                      <a:r>
                        <a:rPr lang="en-US" sz="1400" spc="50">
                          <a:latin typeface="Arial"/>
                        </a:rPr>
                        <a:t> (&gt;0.05 sec)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892300" indent="0" algn="r"/>
                      <a:r>
                        <a:rPr lang="en-US" sz="1400" spc="5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984346"/>
              </p:ext>
            </p:extLst>
          </p:nvPr>
        </p:nvGraphicFramePr>
        <p:xfrm>
          <a:off x="838200" y="743712"/>
          <a:ext cx="9464040" cy="5169408"/>
        </p:xfrm>
        <a:graphic>
          <a:graphicData uri="http://schemas.openxmlformats.org/drawingml/2006/table">
            <a:tbl>
              <a:tblPr/>
              <a:tblGrid>
                <a:gridCol w="4474464"/>
                <a:gridCol w="2673096"/>
                <a:gridCol w="2316480"/>
              </a:tblGrid>
              <a:tr h="365760">
                <a:tc>
                  <a:txBody>
                    <a:bodyPr/>
                    <a:lstStyle/>
                    <a:p>
                      <a:endParaRPr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0" indent="0"/>
                      <a:r>
                        <a:rPr lang="en-US" sz="1400" spc="50">
                          <a:solidFill>
                            <a:schemeClr val="tx1"/>
                          </a:solidFill>
                          <a:latin typeface="Arial"/>
                        </a:rPr>
                        <a:t>Sensitivity (%)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spc="50" dirty="0">
                          <a:solidFill>
                            <a:schemeClr val="tx1"/>
                          </a:solidFill>
                          <a:latin typeface="Arial"/>
                        </a:rPr>
                        <a:t>Specificity (%)</a:t>
                      </a:r>
                    </a:p>
                  </a:txBody>
                  <a:tcPr marL="0" marR="0" marT="0" marB="0" anchor="b"/>
                </a:tc>
              </a:tr>
              <a:tr h="381000">
                <a:tc gridSpan="3">
                  <a:txBody>
                    <a:bodyPr/>
                    <a:lstStyle/>
                    <a:p>
                      <a:pPr marL="50800" indent="0"/>
                      <a:r>
                        <a:rPr lang="en-US" sz="1400" spc="50">
                          <a:latin typeface="Arial"/>
                        </a:rPr>
                        <a:t>Framingham criteria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</a:tr>
              <a:tr h="368808">
                <a:tc>
                  <a:txBody>
                    <a:bodyPr/>
                    <a:lstStyle/>
                    <a:p>
                      <a:pPr marL="368300" indent="0"/>
                      <a:r>
                        <a:rPr lang="en-US" sz="1400" spc="50">
                          <a:latin typeface="Arial"/>
                        </a:rPr>
                        <a:t>R</a:t>
                      </a:r>
                      <a:r>
                        <a:rPr lang="en-US" sz="1400" spc="50" baseline="-25000">
                          <a:latin typeface="Arial"/>
                        </a:rPr>
                        <a:t>I</a:t>
                      </a:r>
                      <a:r>
                        <a:rPr lang="en-US" sz="1400" spc="50">
                          <a:latin typeface="Arial"/>
                        </a:rPr>
                        <a:t> + S</a:t>
                      </a:r>
                      <a:r>
                        <a:rPr lang="en-US" sz="1400" spc="50" baseline="-25000">
                          <a:latin typeface="Arial"/>
                        </a:rPr>
                        <a:t>III</a:t>
                      </a:r>
                      <a:r>
                        <a:rPr lang="en-US" sz="1400" spc="50">
                          <a:latin typeface="Arial"/>
                        </a:rPr>
                        <a:t>&gt;25 mm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3500" indent="0"/>
                      <a:r>
                        <a:rPr lang="en-US" sz="1400" spc="50">
                          <a:latin typeface="Arial"/>
                        </a:rPr>
                        <a:t>10.6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spc="50">
                          <a:latin typeface="Arial"/>
                        </a:rPr>
                        <a:t>100</a:t>
                      </a:r>
                    </a:p>
                  </a:txBody>
                  <a:tcPr marL="0" marR="0" marT="0" marB="0"/>
                </a:tc>
              </a:tr>
              <a:tr h="371856">
                <a:tc>
                  <a:txBody>
                    <a:bodyPr/>
                    <a:lstStyle/>
                    <a:p>
                      <a:pPr marL="368300" indent="0"/>
                      <a:r>
                        <a:rPr lang="en-US" sz="1400" spc="50">
                          <a:latin typeface="Arial"/>
                        </a:rPr>
                        <a:t>RVL &gt; 11 mm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9700" indent="0"/>
                      <a:r>
                        <a:rPr lang="en-US" sz="1400" spc="50">
                          <a:latin typeface="Arial"/>
                        </a:rPr>
                        <a:t>11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spc="50">
                          <a:latin typeface="Arial"/>
                        </a:rPr>
                        <a:t>100</a:t>
                      </a:r>
                    </a:p>
                  </a:txBody>
                  <a:tcPr marL="0" marR="0" marT="0" marB="0"/>
                </a:tc>
              </a:tr>
              <a:tr h="368808">
                <a:tc>
                  <a:txBody>
                    <a:bodyPr/>
                    <a:lstStyle/>
                    <a:p>
                      <a:pPr marL="368300" indent="0"/>
                      <a:r>
                        <a:rPr lang="en-US" sz="1400" spc="50">
                          <a:latin typeface="Arial"/>
                        </a:rPr>
                        <a:t>RV</a:t>
                      </a:r>
                      <a:r>
                        <a:rPr lang="en-US" sz="1400" spc="50" baseline="-25000">
                          <a:latin typeface="Arial"/>
                        </a:rPr>
                        <a:t>5</a:t>
                      </a:r>
                      <a:r>
                        <a:rPr lang="en-US" sz="1400" spc="50">
                          <a:latin typeface="Arial"/>
                        </a:rPr>
                        <a:t>-V</a:t>
                      </a:r>
                      <a:r>
                        <a:rPr lang="en-US" sz="1400" spc="50" baseline="-25000">
                          <a:latin typeface="Arial"/>
                        </a:rPr>
                        <a:t>6</a:t>
                      </a:r>
                      <a:r>
                        <a:rPr lang="en-US" sz="1400" spc="50">
                          <a:latin typeface="Arial"/>
                        </a:rPr>
                        <a:t>&gt;26 mm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9700" indent="0"/>
                      <a:r>
                        <a:rPr lang="en-US" sz="1400" spc="50">
                          <a:latin typeface="Arial"/>
                        </a:rPr>
                        <a:t>25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spc="50">
                          <a:latin typeface="Arial"/>
                        </a:rPr>
                        <a:t>98</a:t>
                      </a:r>
                    </a:p>
                  </a:txBody>
                  <a:tcPr marL="0" marR="0" marT="0" marB="0"/>
                </a:tc>
              </a:tr>
              <a:tr h="371856">
                <a:tc>
                  <a:txBody>
                    <a:bodyPr/>
                    <a:lstStyle/>
                    <a:p>
                      <a:pPr marL="38100" indent="0"/>
                      <a:r>
                        <a:rPr lang="en-US" sz="1400" spc="50">
                          <a:latin typeface="Arial"/>
                        </a:rPr>
                        <a:t>Sokolow'-Lyon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9700" indent="0"/>
                      <a:r>
                        <a:rPr lang="en-US" sz="1400" spc="50">
                          <a:latin typeface="Arial"/>
                        </a:rPr>
                        <a:t>22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spc="50">
                          <a:latin typeface="Arial"/>
                        </a:rPr>
                        <a:t>100</a:t>
                      </a:r>
                    </a:p>
                  </a:txBody>
                  <a:tcPr marL="0" marR="0" marT="0" marB="0"/>
                </a:tc>
              </a:tr>
              <a:tr h="371856">
                <a:tc gridSpan="3">
                  <a:txBody>
                    <a:bodyPr/>
                    <a:lstStyle/>
                    <a:p>
                      <a:pPr marL="38100" indent="0"/>
                      <a:r>
                        <a:rPr lang="en-US" sz="1400" spc="50">
                          <a:latin typeface="Arial"/>
                        </a:rPr>
                        <a:t>Cornell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</a:tr>
              <a:tr h="368808">
                <a:tc>
                  <a:txBody>
                    <a:bodyPr/>
                    <a:lstStyle/>
                    <a:p>
                      <a:pPr marL="292100" indent="0"/>
                      <a:r>
                        <a:rPr lang="en-US" sz="1400" spc="50">
                          <a:latin typeface="Arial"/>
                        </a:rPr>
                        <a:t>voltage criterion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9700" indent="0"/>
                      <a:r>
                        <a:rPr lang="en-US" sz="1400" spc="50">
                          <a:latin typeface="Arial"/>
                        </a:rPr>
                        <a:t>42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spc="50">
                          <a:latin typeface="Arial"/>
                        </a:rPr>
                        <a:t>96</a:t>
                      </a:r>
                    </a:p>
                  </a:txBody>
                  <a:tcPr marL="0" marR="0" marT="0" marB="0"/>
                </a:tc>
              </a:tr>
              <a:tr h="371856">
                <a:tc>
                  <a:txBody>
                    <a:bodyPr/>
                    <a:lstStyle/>
                    <a:p>
                      <a:pPr marL="292100" indent="0"/>
                      <a:r>
                        <a:rPr lang="en-US" sz="1400" spc="50">
                          <a:latin typeface="Arial"/>
                        </a:rPr>
                        <a:t>voltage duration measurement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9700" indent="0"/>
                      <a:r>
                        <a:rPr lang="en-US" sz="1400" spc="50">
                          <a:latin typeface="Arial"/>
                        </a:rPr>
                        <a:t>51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spc="50">
                          <a:latin typeface="Arial"/>
                        </a:rPr>
                        <a:t>95</a:t>
                      </a:r>
                    </a:p>
                  </a:txBody>
                  <a:tcPr marL="0" marR="0" marT="0" marB="0"/>
                </a:tc>
              </a:tr>
              <a:tr h="368808">
                <a:tc gridSpan="3">
                  <a:txBody>
                    <a:bodyPr/>
                    <a:lstStyle/>
                    <a:p>
                      <a:pPr marL="50800" indent="0"/>
                      <a:r>
                        <a:rPr lang="en-US" sz="1400" spc="50">
                          <a:latin typeface="Arial"/>
                        </a:rPr>
                        <a:t>Romhilt-Estes score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</a:tr>
              <a:tr h="344424">
                <a:tc>
                  <a:txBody>
                    <a:bodyPr/>
                    <a:lstStyle/>
                    <a:p>
                      <a:pPr marL="355600" indent="0"/>
                      <a:r>
                        <a:rPr lang="en-US" sz="1400" spc="50">
                          <a:latin typeface="Arial"/>
                        </a:rPr>
                        <a:t>- 4 points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409700" indent="0"/>
                      <a:r>
                        <a:rPr lang="en-US" sz="1400" spc="50">
                          <a:latin typeface="Arial"/>
                        </a:rPr>
                        <a:t>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spc="50">
                          <a:latin typeface="Arial"/>
                        </a:rPr>
                        <a:t>85</a:t>
                      </a:r>
                    </a:p>
                  </a:txBody>
                  <a:tcPr marL="0" marR="0" marT="0" marB="0" anchor="b"/>
                </a:tc>
              </a:tr>
              <a:tr h="371856">
                <a:tc>
                  <a:txBody>
                    <a:bodyPr/>
                    <a:lstStyle/>
                    <a:p>
                      <a:pPr marL="355600" indent="0"/>
                      <a:r>
                        <a:rPr lang="en-US" sz="1400" spc="50">
                          <a:latin typeface="Arial"/>
                        </a:rPr>
                        <a:t>&gt; 5 points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9700" indent="0"/>
                      <a:r>
                        <a:rPr lang="en-US" sz="1400" spc="50">
                          <a:latin typeface="Arial"/>
                        </a:rPr>
                        <a:t>35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spc="50">
                          <a:latin typeface="Arial"/>
                        </a:rPr>
                        <a:t>95</a:t>
                      </a:r>
                    </a:p>
                  </a:txBody>
                  <a:tcPr marL="0" marR="0" marT="0" marB="0"/>
                </a:tc>
              </a:tr>
              <a:tr h="36880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400" spc="50">
                          <a:latin typeface="Arial"/>
                        </a:rPr>
                        <a:t>In W</a:t>
                      </a:r>
                      <a:r>
                        <a:rPr lang="en-US" sz="1400" spc="50" baseline="-25000">
                          <a:latin typeface="Arial"/>
                        </a:rPr>
                        <a:t>6</a:t>
                      </a:r>
                      <a:r>
                        <a:rPr lang="en-US" sz="1400" spc="50">
                          <a:latin typeface="Arial"/>
                        </a:rPr>
                        <a:t>, deepest S + tallest R &gt;45 mm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9700" indent="0"/>
                      <a:r>
                        <a:rPr lang="en-US" sz="1400" spc="50">
                          <a:latin typeface="Arial"/>
                        </a:rPr>
                        <a:t>45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spc="50">
                          <a:latin typeface="Arial"/>
                        </a:rPr>
                        <a:t>93</a:t>
                      </a:r>
                    </a:p>
                  </a:txBody>
                  <a:tcPr marL="0" marR="0" marT="0" marB="0"/>
                </a:tc>
              </a:tr>
              <a:tr h="374904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400" spc="50">
                          <a:latin typeface="Arial"/>
                        </a:rPr>
                        <a:t>RVL &gt; 7.5 mm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9700" indent="0"/>
                      <a:r>
                        <a:rPr lang="en-US" sz="1400" spc="50">
                          <a:latin typeface="Arial"/>
                        </a:rPr>
                        <a:t>22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spc="50" dirty="0">
                          <a:latin typeface="Arial"/>
                        </a:rPr>
                        <a:t>96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5360" y="816864"/>
            <a:ext cx="7644384" cy="3779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/>
            <a:r>
              <a:rPr lang="en-US" sz="3000" spc="155">
                <a:latin typeface="Arial"/>
              </a:rPr>
              <a:t>LEFT VENTRICULAR HYPERTROPHY</a:t>
            </a:r>
          </a:p>
        </p:txBody>
      </p:sp>
      <p:sp>
        <p:nvSpPr>
          <p:cNvPr id="3" name="Rectangle 2"/>
          <p:cNvSpPr/>
          <p:nvPr/>
        </p:nvSpPr>
        <p:spPr>
          <a:xfrm>
            <a:off x="941832" y="1914144"/>
            <a:ext cx="10436352" cy="40020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Aft>
                <a:spcPts val="1050"/>
              </a:spcAft>
            </a:pPr>
            <a:r>
              <a:rPr lang="en-US" sz="2200" spc="70">
                <a:latin typeface="Arial"/>
              </a:rPr>
              <a:t>• Novacode criteria</a:t>
            </a:r>
          </a:p>
          <a:p>
            <a:pPr marL="698500" marR="228600" indent="-241300">
              <a:lnSpc>
                <a:spcPts val="2160"/>
              </a:lnSpc>
              <a:spcAft>
                <a:spcPts val="3360"/>
              </a:spcAft>
            </a:pPr>
            <a:r>
              <a:rPr lang="en-US" sz="1700" spc="40">
                <a:latin typeface="Arial"/>
              </a:rPr>
              <a:t>• LVMI (g/m2) = -36.4 + 0.01 R V5 + 0.2 S V1 + 0.28 S 3 + 0.182 T(neg) V6 - 0.148 T (pos) aVR +</a:t>
            </a:r>
            <a:r>
              <a:t/>
            </a:r>
            <a:br/>
            <a:r>
              <a:rPr lang="en-US" sz="1700" spc="40">
                <a:latin typeface="Arial"/>
              </a:rPr>
              <a:t>1.049 QRS duration</a:t>
            </a:r>
          </a:p>
          <a:p>
            <a:pPr indent="0" algn="just">
              <a:spcAft>
                <a:spcPts val="1050"/>
              </a:spcAft>
            </a:pPr>
            <a:r>
              <a:rPr lang="en-US" sz="2200" spc="70">
                <a:latin typeface="Arial"/>
              </a:rPr>
              <a:t>• Seigel's Total QRS voltage criteria</a:t>
            </a:r>
          </a:p>
          <a:p>
            <a:pPr marL="457200" indent="0" algn="just">
              <a:spcAft>
                <a:spcPts val="1050"/>
              </a:spcAft>
            </a:pPr>
            <a:r>
              <a:rPr lang="en-US" sz="1900" spc="30">
                <a:latin typeface="Arial"/>
              </a:rPr>
              <a:t>• Sum of QRS voltages in all leads &gt;179 mm</a:t>
            </a:r>
          </a:p>
          <a:p>
            <a:pPr marL="457200" indent="0" algn="just">
              <a:spcAft>
                <a:spcPts val="3360"/>
              </a:spcAft>
            </a:pPr>
            <a:r>
              <a:rPr lang="en-US" sz="1900" spc="30">
                <a:latin typeface="Arial"/>
              </a:rPr>
              <a:t>• Voltage criteria x QRS duration &gt; 17472</a:t>
            </a:r>
          </a:p>
          <a:p>
            <a:pPr indent="0" algn="just">
              <a:spcAft>
                <a:spcPts val="1050"/>
              </a:spcAft>
            </a:pPr>
            <a:r>
              <a:rPr lang="en-US" sz="2200" spc="70">
                <a:latin typeface="Arial"/>
              </a:rPr>
              <a:t>• Hernandez partial voltage criterion</a:t>
            </a:r>
          </a:p>
          <a:p>
            <a:pPr marL="457200" indent="0" algn="just"/>
            <a:r>
              <a:rPr lang="en-US" sz="1900" spc="30">
                <a:latin typeface="Arial"/>
              </a:rPr>
              <a:t>• Sum of QRS voltages in all leads &gt;120 mm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5360" y="816864"/>
            <a:ext cx="7644384" cy="3779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en-US" sz="3000" spc="155">
                <a:latin typeface="Arial"/>
              </a:rPr>
              <a:t>LEFT VENTRICULAR HYPERTROPHY</a:t>
            </a:r>
          </a:p>
        </p:txBody>
      </p:sp>
      <p:sp>
        <p:nvSpPr>
          <p:cNvPr id="3" name="Rectangle 2"/>
          <p:cNvSpPr/>
          <p:nvPr/>
        </p:nvSpPr>
        <p:spPr>
          <a:xfrm>
            <a:off x="941832" y="1914144"/>
            <a:ext cx="5870448" cy="2590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Aft>
                <a:spcPts val="840"/>
              </a:spcAft>
            </a:pPr>
            <a:r>
              <a:rPr lang="en-US" sz="2200" spc="70">
                <a:latin typeface="Arial"/>
              </a:rPr>
              <a:t>• Natural history series -2</a:t>
            </a:r>
          </a:p>
          <a:p>
            <a:pPr marL="457200" indent="0" algn="just">
              <a:lnSpc>
                <a:spcPts val="2712"/>
              </a:lnSpc>
            </a:pPr>
            <a:r>
              <a:rPr lang="en-US" sz="1900" spc="30">
                <a:latin typeface="Arial"/>
              </a:rPr>
              <a:t>• QRS duration &lt;120 ms + &gt; 1 of following</a:t>
            </a:r>
          </a:p>
          <a:p>
            <a:pPr marL="914400" indent="0" algn="just">
              <a:lnSpc>
                <a:spcPts val="2712"/>
              </a:lnSpc>
            </a:pPr>
            <a:r>
              <a:rPr lang="en-US" sz="1700" spc="40">
                <a:latin typeface="Arial"/>
              </a:rPr>
              <a:t>• R or S in limb leads &gt; 20</a:t>
            </a:r>
          </a:p>
          <a:p>
            <a:pPr marL="914400" indent="0" algn="just">
              <a:lnSpc>
                <a:spcPts val="2712"/>
              </a:lnSpc>
              <a:spcAft>
                <a:spcPts val="2520"/>
              </a:spcAft>
            </a:pPr>
            <a:r>
              <a:rPr lang="en-US" sz="1700" spc="40">
                <a:latin typeface="Arial"/>
              </a:rPr>
              <a:t>• S VI &gt; 30 or R V6 &gt; 30 mm</a:t>
            </a:r>
          </a:p>
          <a:p>
            <a:pPr indent="0" algn="just">
              <a:spcAft>
                <a:spcPts val="840"/>
              </a:spcAft>
            </a:pPr>
            <a:r>
              <a:rPr lang="en-US" sz="2200" spc="70">
                <a:latin typeface="Arial"/>
              </a:rPr>
              <a:t>• The Talbot criterion</a:t>
            </a:r>
          </a:p>
          <a:p>
            <a:pPr marL="457200" indent="0" algn="just">
              <a:spcAft>
                <a:spcPts val="3360"/>
              </a:spcAft>
            </a:pPr>
            <a:r>
              <a:rPr lang="en-US" sz="1900" spc="30">
                <a:latin typeface="Arial"/>
              </a:rPr>
              <a:t>• R aVL &gt; 16 mm</a:t>
            </a:r>
          </a:p>
        </p:txBody>
      </p:sp>
      <p:sp>
        <p:nvSpPr>
          <p:cNvPr id="4" name="Rectangle 3"/>
          <p:cNvSpPr/>
          <p:nvPr/>
        </p:nvSpPr>
        <p:spPr>
          <a:xfrm>
            <a:off x="941832" y="5114544"/>
            <a:ext cx="5870448" cy="68884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57200" marR="1181100" indent="-241300">
              <a:lnSpc>
                <a:spcPts val="3192"/>
              </a:lnSpc>
              <a:spcBef>
                <a:spcPts val="3360"/>
              </a:spcBef>
            </a:pPr>
            <a:r>
              <a:rPr lang="en-US" sz="2200" spc="70">
                <a:latin typeface="Arial"/>
              </a:rPr>
              <a:t>The Koito and Spodick criterion</a:t>
            </a:r>
            <a:r>
              <a:t/>
            </a:r>
            <a:br/>
            <a:r>
              <a:rPr lang="en-US" sz="1900" spc="30">
                <a:latin typeface="Arial"/>
              </a:rPr>
              <a:t>• R V6 &gt; R V5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8264" y="762000"/>
            <a:ext cx="9704832" cy="55991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5400" indent="0">
              <a:spcAft>
                <a:spcPts val="2100"/>
              </a:spcAft>
            </a:pPr>
            <a:r>
              <a:rPr lang="en-US" sz="2800" spc="-145">
                <a:latin typeface="Arial"/>
              </a:rPr>
              <a:t>LVH with LBBB</a:t>
            </a:r>
          </a:p>
          <a:p>
            <a:pPr marL="355600" indent="0" algn="just">
              <a:lnSpc>
                <a:spcPts val="4032"/>
              </a:lnSpc>
            </a:pPr>
            <a:r>
              <a:rPr lang="en-US" sz="2200" spc="70">
                <a:latin typeface="Arial"/>
              </a:rPr>
              <a:t>• concomitant left atrial abnormality</a:t>
            </a:r>
          </a:p>
          <a:p>
            <a:pPr marL="355600" indent="0" algn="just">
              <a:lnSpc>
                <a:spcPts val="4032"/>
              </a:lnSpc>
            </a:pPr>
            <a:r>
              <a:rPr lang="en-US" sz="2200" spc="-40">
                <a:latin typeface="Arial"/>
              </a:rPr>
              <a:t>• QRS duration &gt; 160 ms</a:t>
            </a:r>
          </a:p>
          <a:p>
            <a:pPr marL="355600" indent="0" algn="just">
              <a:lnSpc>
                <a:spcPts val="4032"/>
              </a:lnSpc>
              <a:spcAft>
                <a:spcPts val="4620"/>
              </a:spcAft>
            </a:pPr>
            <a:r>
              <a:rPr lang="en-US" sz="2200" spc="-40">
                <a:latin typeface="Arial"/>
              </a:rPr>
              <a:t>• SV1-2 + RV5-6 &gt; 45 mm (sensitivity 86% and specificity 100%)</a:t>
            </a:r>
          </a:p>
          <a:p>
            <a:pPr marL="25400" indent="0">
              <a:spcAft>
                <a:spcPts val="2100"/>
              </a:spcAft>
            </a:pPr>
            <a:r>
              <a:rPr lang="en-US" sz="2800" spc="-145">
                <a:latin typeface="Arial"/>
              </a:rPr>
              <a:t>LVH with LAHB</a:t>
            </a:r>
          </a:p>
          <a:p>
            <a:pPr marL="355600" indent="0" algn="just">
              <a:lnSpc>
                <a:spcPts val="4008"/>
              </a:lnSpc>
            </a:pPr>
            <a:r>
              <a:rPr lang="en-US" sz="2200" spc="70">
                <a:latin typeface="Arial"/>
              </a:rPr>
              <a:t>• Max R/S in precordial leads + S3 &gt;30 (men) / &gt; 28 (women)</a:t>
            </a:r>
          </a:p>
          <a:p>
            <a:pPr marL="355600" indent="0" algn="just">
              <a:lnSpc>
                <a:spcPts val="4008"/>
              </a:lnSpc>
            </a:pPr>
            <a:r>
              <a:rPr lang="en-US" sz="2200" spc="70">
                <a:latin typeface="Arial"/>
              </a:rPr>
              <a:t>• Specificity 87% , Sensitivity 96%, PPV 89% and NPV 95%</a:t>
            </a:r>
          </a:p>
          <a:p>
            <a:pPr marL="355600" indent="0" algn="just">
              <a:lnSpc>
                <a:spcPts val="4008"/>
              </a:lnSpc>
            </a:pPr>
            <a:r>
              <a:rPr lang="en-US" sz="2200" spc="70">
                <a:latin typeface="Arial"/>
              </a:rPr>
              <a:t>• S V1/2 + (R +S)V5/V6 &gt; 25</a:t>
            </a:r>
          </a:p>
          <a:p>
            <a:pPr marL="355600" indent="0" algn="just">
              <a:lnSpc>
                <a:spcPts val="4008"/>
              </a:lnSpc>
            </a:pPr>
            <a:r>
              <a:rPr lang="en-US" sz="2200" spc="70">
                <a:latin typeface="Arial"/>
              </a:rPr>
              <a:t>• R Avl &gt; 13 mm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7928" y="792480"/>
            <a:ext cx="6784848" cy="4358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Aft>
                <a:spcPts val="3780"/>
              </a:spcAft>
            </a:pPr>
            <a:r>
              <a:rPr lang="en-US" sz="3600" spc="-215">
                <a:latin typeface="Arial"/>
              </a:rPr>
              <a:t>LVH with RBBB</a:t>
            </a:r>
          </a:p>
        </p:txBody>
      </p:sp>
      <p:sp>
        <p:nvSpPr>
          <p:cNvPr id="3" name="Rectangle 2"/>
          <p:cNvSpPr/>
          <p:nvPr/>
        </p:nvSpPr>
        <p:spPr>
          <a:xfrm>
            <a:off x="947928" y="1901952"/>
            <a:ext cx="6784848" cy="335889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4008"/>
              </a:lnSpc>
              <a:spcBef>
                <a:spcPts val="3780"/>
              </a:spcBef>
            </a:pPr>
            <a:r>
              <a:rPr lang="en-US" sz="2200" spc="70">
                <a:latin typeface="Arial"/>
              </a:rPr>
              <a:t>• Max R/S precordial lead (with LAD) &gt;29mm</a:t>
            </a:r>
          </a:p>
          <a:p>
            <a:pPr indent="0" algn="just">
              <a:lnSpc>
                <a:spcPts val="4008"/>
              </a:lnSpc>
            </a:pPr>
            <a:r>
              <a:rPr lang="en-US" sz="2200" spc="70">
                <a:latin typeface="Arial"/>
              </a:rPr>
              <a:t>• S III+max R/S precordial (with LAD) &gt;40 mm</a:t>
            </a:r>
          </a:p>
          <a:p>
            <a:pPr indent="0" algn="just">
              <a:lnSpc>
                <a:spcPts val="4008"/>
              </a:lnSpc>
            </a:pPr>
            <a:r>
              <a:rPr lang="en-US" sz="2200" spc="70">
                <a:latin typeface="Arial"/>
              </a:rPr>
              <a:t>• S V1 &gt;2mm</a:t>
            </a:r>
          </a:p>
          <a:p>
            <a:pPr indent="0" algn="just">
              <a:lnSpc>
                <a:spcPts val="4008"/>
              </a:lnSpc>
            </a:pPr>
            <a:r>
              <a:rPr lang="en-US" sz="2200" spc="-40">
                <a:latin typeface="Arial"/>
              </a:rPr>
              <a:t>• R 1 &gt;11 mm</a:t>
            </a:r>
          </a:p>
          <a:p>
            <a:pPr indent="0" algn="just">
              <a:lnSpc>
                <a:spcPts val="4008"/>
              </a:lnSpc>
            </a:pPr>
            <a:r>
              <a:rPr lang="en-US" sz="2200" spc="-40">
                <a:latin typeface="Arial"/>
              </a:rPr>
              <a:t>• R V5/6 &gt;15 mm</a:t>
            </a:r>
          </a:p>
          <a:p>
            <a:pPr indent="0" algn="just">
              <a:lnSpc>
                <a:spcPts val="4008"/>
              </a:lnSpc>
            </a:pPr>
            <a:r>
              <a:rPr lang="en-US" sz="2200" spc="70">
                <a:latin typeface="Arial"/>
              </a:rPr>
              <a:t>• Sokolow index &gt; 35 mm ( Specificity 100% )</a:t>
            </a:r>
          </a:p>
          <a:p>
            <a:pPr indent="0" algn="just">
              <a:lnSpc>
                <a:spcPts val="4008"/>
              </a:lnSpc>
            </a:pPr>
            <a:r>
              <a:rPr lang="en-US" sz="2200" spc="70">
                <a:latin typeface="Arial"/>
              </a:rPr>
              <a:t>• LAE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832</Words>
  <Application>Microsoft Office PowerPoint</Application>
  <PresentationFormat>Custom</PresentationFormat>
  <Paragraphs>177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Anish Nair</cp:lastModifiedBy>
  <cp:revision>3</cp:revision>
  <dcterms:modified xsi:type="dcterms:W3CDTF">2015-06-13T18:15:24Z</dcterms:modified>
</cp:coreProperties>
</file>