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470" r:id="rId3"/>
    <p:sldId id="408" r:id="rId4"/>
    <p:sldId id="409" r:id="rId5"/>
    <p:sldId id="410" r:id="rId6"/>
    <p:sldId id="411" r:id="rId7"/>
    <p:sldId id="471" r:id="rId8"/>
    <p:sldId id="379" r:id="rId9"/>
    <p:sldId id="385" r:id="rId10"/>
    <p:sldId id="524" r:id="rId11"/>
    <p:sldId id="383" r:id="rId12"/>
    <p:sldId id="478" r:id="rId13"/>
    <p:sldId id="413" r:id="rId14"/>
    <p:sldId id="486" r:id="rId15"/>
    <p:sldId id="389" r:id="rId16"/>
    <p:sldId id="392" r:id="rId17"/>
    <p:sldId id="391" r:id="rId18"/>
    <p:sldId id="490" r:id="rId19"/>
    <p:sldId id="415" r:id="rId20"/>
    <p:sldId id="399" r:id="rId21"/>
    <p:sldId id="400" r:id="rId22"/>
    <p:sldId id="406" r:id="rId23"/>
    <p:sldId id="360" r:id="rId24"/>
    <p:sldId id="363" r:id="rId25"/>
    <p:sldId id="361" r:id="rId26"/>
    <p:sldId id="538" r:id="rId27"/>
    <p:sldId id="539" r:id="rId28"/>
    <p:sldId id="541" r:id="rId29"/>
    <p:sldId id="419" r:id="rId30"/>
    <p:sldId id="257" r:id="rId31"/>
    <p:sldId id="258" r:id="rId32"/>
    <p:sldId id="263" r:id="rId33"/>
    <p:sldId id="265" r:id="rId34"/>
    <p:sldId id="266" r:id="rId35"/>
    <p:sldId id="476" r:id="rId36"/>
    <p:sldId id="311" r:id="rId37"/>
    <p:sldId id="525" r:id="rId38"/>
    <p:sldId id="527" r:id="rId39"/>
    <p:sldId id="460" r:id="rId40"/>
    <p:sldId id="516" r:id="rId41"/>
    <p:sldId id="443" r:id="rId42"/>
    <p:sldId id="463" r:id="rId43"/>
    <p:sldId id="461" r:id="rId44"/>
    <p:sldId id="464" r:id="rId45"/>
    <p:sldId id="270" r:id="rId46"/>
    <p:sldId id="462" r:id="rId47"/>
    <p:sldId id="439" r:id="rId48"/>
    <p:sldId id="467" r:id="rId49"/>
    <p:sldId id="480" r:id="rId50"/>
    <p:sldId id="503" r:id="rId51"/>
    <p:sldId id="499" r:id="rId52"/>
    <p:sldId id="268" r:id="rId53"/>
    <p:sldId id="267" r:id="rId54"/>
    <p:sldId id="272" r:id="rId55"/>
    <p:sldId id="504" r:id="rId56"/>
    <p:sldId id="273" r:id="rId57"/>
    <p:sldId id="274" r:id="rId58"/>
    <p:sldId id="451" r:id="rId59"/>
    <p:sldId id="421" r:id="rId60"/>
    <p:sldId id="292" r:id="rId61"/>
    <p:sldId id="422" r:id="rId62"/>
    <p:sldId id="275" r:id="rId63"/>
    <p:sldId id="276" r:id="rId64"/>
    <p:sldId id="277" r:id="rId65"/>
    <p:sldId id="284" r:id="rId66"/>
    <p:sldId id="290" r:id="rId67"/>
    <p:sldId id="288" r:id="rId68"/>
    <p:sldId id="289" r:id="rId69"/>
    <p:sldId id="435" r:id="rId70"/>
    <p:sldId id="436" r:id="rId71"/>
    <p:sldId id="298" r:id="rId72"/>
    <p:sldId id="299" r:id="rId73"/>
    <p:sldId id="300" r:id="rId74"/>
    <p:sldId id="301" r:id="rId75"/>
    <p:sldId id="302" r:id="rId76"/>
    <p:sldId id="433" r:id="rId77"/>
    <p:sldId id="432" r:id="rId78"/>
    <p:sldId id="505" r:id="rId79"/>
    <p:sldId id="431" r:id="rId80"/>
    <p:sldId id="303" r:id="rId81"/>
    <p:sldId id="305" r:id="rId82"/>
    <p:sldId id="306" r:id="rId83"/>
    <p:sldId id="307" r:id="rId84"/>
    <p:sldId id="434" r:id="rId85"/>
    <p:sldId id="309" r:id="rId86"/>
    <p:sldId id="320" r:id="rId87"/>
    <p:sldId id="321" r:id="rId88"/>
    <p:sldId id="322" r:id="rId89"/>
    <p:sldId id="509" r:id="rId90"/>
    <p:sldId id="507" r:id="rId91"/>
    <p:sldId id="330" r:id="rId92"/>
    <p:sldId id="331" r:id="rId93"/>
    <p:sldId id="513" r:id="rId94"/>
    <p:sldId id="335" r:id="rId95"/>
    <p:sldId id="339" r:id="rId96"/>
    <p:sldId id="510" r:id="rId97"/>
    <p:sldId id="514" r:id="rId98"/>
    <p:sldId id="340" r:id="rId99"/>
    <p:sldId id="341" r:id="rId100"/>
    <p:sldId id="345" r:id="rId101"/>
    <p:sldId id="346" r:id="rId102"/>
    <p:sldId id="350" r:id="rId103"/>
    <p:sldId id="511" r:id="rId104"/>
    <p:sldId id="353" r:id="rId105"/>
    <p:sldId id="407" r:id="rId106"/>
    <p:sldId id="528" r:id="rId107"/>
    <p:sldId id="517" r:id="rId108"/>
    <p:sldId id="520" r:id="rId109"/>
    <p:sldId id="521" r:id="rId110"/>
    <p:sldId id="523" r:id="rId111"/>
    <p:sldId id="529" r:id="rId112"/>
    <p:sldId id="530" r:id="rId113"/>
    <p:sldId id="531" r:id="rId114"/>
    <p:sldId id="532" r:id="rId115"/>
    <p:sldId id="533" r:id="rId116"/>
    <p:sldId id="534" r:id="rId117"/>
    <p:sldId id="535" r:id="rId118"/>
    <p:sldId id="536" r:id="rId119"/>
    <p:sldId id="537" r:id="rId120"/>
    <p:sldId id="540"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FF66"/>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09E98-BA34-4971-A15A-7DA9861837E3}" type="datetimeFigureOut">
              <a:rPr lang="en-US" smtClean="0"/>
              <a:pPr/>
              <a:t>3/29/2015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C6CD6-0DEB-42CB-A4AF-97D6A61E394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80FD8DD-68F4-45B9-B8D9-78B7A4B8A14D}"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50065E-E1A7-4A3E-8532-9AAA9D07EF9A}"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measurementis</a:t>
            </a:r>
          </a:p>
          <a:p>
            <a:pPr>
              <a:spcBef>
                <a:spcPct val="0"/>
              </a:spcBef>
            </a:pPr>
            <a:r>
              <a:rPr lang="en-IN" smtClean="0"/>
              <a:t>often difficult because of the reverberations and</a:t>
            </a:r>
          </a:p>
          <a:p>
            <a:pPr>
              <a:spcBef>
                <a:spcPct val="0"/>
              </a:spcBef>
            </a:pPr>
            <a:r>
              <a:rPr lang="en-IN" smtClean="0"/>
              <a:t>artefactscausedbythe prosthesisstentorsewing</a:t>
            </a:r>
          </a:p>
          <a:p>
            <a:pPr>
              <a:spcBef>
                <a:spcPct val="0"/>
              </a:spcBef>
            </a:pPr>
            <a:r>
              <a:rPr lang="en-IN" smtClean="0"/>
              <a:t>ring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174002-B078-4870-B57B-65F2357829A2}" type="slidenum">
              <a:rPr lang="en-IN"/>
              <a:pPr fontAlgn="base">
                <a:spcBef>
                  <a:spcPct val="0"/>
                </a:spcBef>
                <a:spcAft>
                  <a:spcPct val="0"/>
                </a:spcAft>
              </a:pPr>
              <a:t>62</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Schematic representation of the concept of the DVI.</a:t>
            </a:r>
          </a:p>
          <a:p>
            <a:pPr>
              <a:spcBef>
                <a:spcPct val="0"/>
              </a:spcBef>
            </a:pPr>
            <a:r>
              <a:rPr lang="en-IN" dirty="0" smtClean="0"/>
              <a:t>Velocity across the prosthesis is accelerated through the jet</a:t>
            </a:r>
          </a:p>
          <a:p>
            <a:pPr>
              <a:spcBef>
                <a:spcPct val="0"/>
              </a:spcBef>
            </a:pPr>
            <a:r>
              <a:rPr lang="en-IN" dirty="0" smtClean="0"/>
              <a:t>from the LVO tract. DVI is the ratio velocity in the LVO (</a:t>
            </a:r>
            <a:r>
              <a:rPr lang="en-IN" dirty="0" err="1" smtClean="0"/>
              <a:t>Vlvo</a:t>
            </a:r>
            <a:r>
              <a:rPr lang="en-IN" dirty="0" smtClean="0"/>
              <a:t>)to</a:t>
            </a:r>
          </a:p>
          <a:p>
            <a:pPr>
              <a:spcBef>
                <a:spcPct val="0"/>
              </a:spcBef>
            </a:pPr>
            <a:r>
              <a:rPr lang="en-IN" dirty="0" smtClean="0"/>
              <a:t>that of the jet (</a:t>
            </a:r>
            <a:r>
              <a:rPr lang="en-IN" dirty="0" err="1" smtClean="0"/>
              <a:t>Vjet</a:t>
            </a:r>
            <a:endParaRPr lang="en-IN" dirty="0" smtClean="0"/>
          </a:p>
          <a:p>
            <a:pPr>
              <a:spcBef>
                <a:spcPct val="0"/>
              </a:spcBef>
            </a:pPr>
            <a:r>
              <a:rPr lang="en-IN" dirty="0" smtClean="0"/>
              <a:t>)</a:t>
            </a: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7DFC81-E6C4-4FF5-84CD-13206F0DB2B2}" type="slidenum">
              <a:rPr lang="en-IN"/>
              <a:pPr fontAlgn="base">
                <a:spcBef>
                  <a:spcPct val="0"/>
                </a:spcBef>
                <a:spcAft>
                  <a:spcPct val="0"/>
                </a:spcAft>
              </a:pPr>
              <a:t>66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DVI is always less than unity, because velocity will always</a:t>
            </a:r>
          </a:p>
          <a:p>
            <a:pPr>
              <a:spcBef>
                <a:spcPct val="0"/>
              </a:spcBef>
            </a:pPr>
            <a:r>
              <a:rPr lang="en-IN" dirty="0" smtClean="0"/>
              <a:t>accelerate through the prosthesis. A DVI &lt; 0.25 is highly suggestive of</a:t>
            </a:r>
          </a:p>
          <a:p>
            <a:pPr>
              <a:spcBef>
                <a:spcPct val="0"/>
              </a:spcBef>
            </a:pPr>
            <a:r>
              <a:rPr lang="en-IN" dirty="0" smtClean="0"/>
              <a:t>significant valve obstruction.</a:t>
            </a:r>
          </a:p>
          <a:p>
            <a:pPr>
              <a:spcBef>
                <a:spcPct val="0"/>
              </a:spcBef>
            </a:pPr>
            <a:r>
              <a:rPr lang="en-IN" dirty="0" smtClean="0"/>
              <a:t>Similar to EOA, DVI is not affected</a:t>
            </a:r>
          </a:p>
          <a:p>
            <a:pPr>
              <a:spcBef>
                <a:spcPct val="0"/>
              </a:spcBef>
            </a:pPr>
            <a:r>
              <a:rPr lang="en-IN" dirty="0" smtClean="0"/>
              <a:t>by high flow conditions through the valve, including AR, whereas blood</a:t>
            </a:r>
          </a:p>
          <a:p>
            <a:pPr>
              <a:spcBef>
                <a:spcPct val="0"/>
              </a:spcBef>
            </a:pPr>
            <a:r>
              <a:rPr lang="en-IN" dirty="0" smtClean="0"/>
              <a:t>velocity and gradient across the valve are.</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7A44C-1618-4353-A9F8-A2986FA347EA}" type="slidenum">
              <a:rPr lang="en-IN"/>
              <a:pPr fontAlgn="base">
                <a:spcBef>
                  <a:spcPct val="0"/>
                </a:spcBef>
                <a:spcAft>
                  <a:spcPct val="0"/>
                </a:spcAft>
              </a:pPr>
              <a:t>68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A7D4C-C315-4496-AC13-72B14E9990BF}" type="slidenum">
              <a:rPr lang="en-IN"/>
              <a:pPr fontAlgn="base">
                <a:spcBef>
                  <a:spcPct val="0"/>
                </a:spcBef>
                <a:spcAft>
                  <a:spcPct val="0"/>
                </a:spcAft>
              </a:pPr>
              <a:t>71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IN" sz="1200" kern="1200" dirty="0" smtClean="0">
                <a:solidFill>
                  <a:schemeClr val="tx1"/>
                </a:solidFill>
                <a:latin typeface="+mn-lt"/>
                <a:ea typeface="+mn-ea"/>
                <a:cs typeface="+mn-cs"/>
              </a:rPr>
              <a:t>(</a:t>
            </a:r>
          </a:p>
          <a:p>
            <a:r>
              <a:rPr lang="en-IN" sz="1200" kern="1200" dirty="0" smtClean="0">
                <a:solidFill>
                  <a:schemeClr val="tx1"/>
                </a:solidFill>
                <a:latin typeface="+mn-lt"/>
                <a:ea typeface="+mn-ea"/>
                <a:cs typeface="+mn-cs"/>
              </a:rPr>
              <a:t>A</a:t>
            </a:r>
          </a:p>
          <a:p>
            <a:r>
              <a:rPr lang="en-IN" sz="1200" kern="1200" dirty="0" smtClean="0">
                <a:solidFill>
                  <a:schemeClr val="tx1"/>
                </a:solidFill>
                <a:latin typeface="+mn-lt"/>
                <a:ea typeface="+mn-ea"/>
                <a:cs typeface="+mn-cs"/>
              </a:rPr>
              <a:t>) Continuous-wave Doppler recording from the cardiac</a:t>
            </a:r>
          </a:p>
          <a:p>
            <a:r>
              <a:rPr lang="en-IN" sz="1200" kern="1200" dirty="0" smtClean="0">
                <a:solidFill>
                  <a:schemeClr val="tx1"/>
                </a:solidFill>
                <a:latin typeface="+mn-lt"/>
                <a:ea typeface="+mn-ea"/>
                <a:cs typeface="+mn-cs"/>
              </a:rPr>
              <a:t>apex. An elevated peak-systolic </a:t>
            </a:r>
            <a:r>
              <a:rPr lang="en-IN" sz="1200" kern="1200" dirty="0" err="1" smtClean="0">
                <a:solidFill>
                  <a:schemeClr val="tx1"/>
                </a:solidFill>
                <a:latin typeface="+mn-lt"/>
                <a:ea typeface="+mn-ea"/>
                <a:cs typeface="+mn-cs"/>
              </a:rPr>
              <a:t>transprosthetic</a:t>
            </a:r>
            <a:r>
              <a:rPr lang="en-IN" sz="1200" kern="1200" dirty="0" smtClean="0">
                <a:solidFill>
                  <a:schemeClr val="tx1"/>
                </a:solidFill>
                <a:latin typeface="+mn-lt"/>
                <a:ea typeface="+mn-ea"/>
                <a:cs typeface="+mn-cs"/>
              </a:rPr>
              <a:t> gradient of</a:t>
            </a:r>
          </a:p>
          <a:p>
            <a:r>
              <a:rPr lang="en-IN" sz="1200" kern="1200" dirty="0" smtClean="0">
                <a:solidFill>
                  <a:schemeClr val="tx1"/>
                </a:solidFill>
                <a:latin typeface="+mn-lt"/>
                <a:ea typeface="+mn-ea"/>
                <a:cs typeface="+mn-cs"/>
              </a:rPr>
              <a:t>64 mmHg is noted in the three beats, indicating prosthetic valve</a:t>
            </a:r>
          </a:p>
          <a:p>
            <a:r>
              <a:rPr lang="en-IN" sz="1200" kern="1200" dirty="0" smtClean="0">
                <a:solidFill>
                  <a:schemeClr val="tx1"/>
                </a:solidFill>
                <a:latin typeface="+mn-lt"/>
                <a:ea typeface="+mn-ea"/>
                <a:cs typeface="+mn-cs"/>
              </a:rPr>
              <a:t>obstruction. In the second beat, an acute and severe intermittent</a:t>
            </a:r>
          </a:p>
          <a:p>
            <a:r>
              <a:rPr lang="en-IN" sz="1200" kern="1200" dirty="0" smtClean="0">
                <a:solidFill>
                  <a:schemeClr val="tx1"/>
                </a:solidFill>
                <a:latin typeface="+mn-lt"/>
                <a:ea typeface="+mn-ea"/>
                <a:cs typeface="+mn-cs"/>
              </a:rPr>
              <a:t>aortic </a:t>
            </a:r>
            <a:r>
              <a:rPr lang="en-IN" sz="1200" kern="1200" dirty="0" err="1" smtClean="0">
                <a:solidFill>
                  <a:schemeClr val="tx1"/>
                </a:solidFill>
                <a:latin typeface="+mn-lt"/>
                <a:ea typeface="+mn-ea"/>
                <a:cs typeface="+mn-cs"/>
              </a:rPr>
              <a:t>regurgitant</a:t>
            </a:r>
            <a:r>
              <a:rPr lang="en-IN" sz="1200" kern="1200" dirty="0" smtClean="0">
                <a:solidFill>
                  <a:schemeClr val="tx1"/>
                </a:solidFill>
                <a:latin typeface="+mn-lt"/>
                <a:ea typeface="+mn-ea"/>
                <a:cs typeface="+mn-cs"/>
              </a:rPr>
              <a:t> flow (arrow) is seen with a triangular velocity</a:t>
            </a:r>
          </a:p>
          <a:p>
            <a:r>
              <a:rPr lang="en-IN" sz="1200" kern="1200" dirty="0" smtClean="0">
                <a:solidFill>
                  <a:schemeClr val="tx1"/>
                </a:solidFill>
                <a:latin typeface="+mn-lt"/>
                <a:ea typeface="+mn-ea"/>
                <a:cs typeface="+mn-cs"/>
              </a:rPr>
              <a:t>profile and a rapid deceleration slope, indicating a quick </a:t>
            </a:r>
            <a:r>
              <a:rPr lang="en-IN" sz="1200" kern="1200" dirty="0" err="1" smtClean="0">
                <a:solidFill>
                  <a:schemeClr val="tx1"/>
                </a:solidFill>
                <a:latin typeface="+mn-lt"/>
                <a:ea typeface="+mn-ea"/>
                <a:cs typeface="+mn-cs"/>
              </a:rPr>
              <a:t>equili</a:t>
            </a:r>
            <a:r>
              <a:rPr lang="en-IN" sz="1200" kern="1200" dirty="0" smtClean="0">
                <a:solidFill>
                  <a:schemeClr val="tx1"/>
                </a:solidFill>
                <a:latin typeface="+mn-lt"/>
                <a:ea typeface="+mn-ea"/>
                <a:cs typeface="+mn-cs"/>
              </a:rPr>
              <a:t>-</a:t>
            </a:r>
          </a:p>
          <a:p>
            <a:r>
              <a:rPr lang="en-IN" sz="1200" kern="1200" dirty="0" err="1" smtClean="0">
                <a:solidFill>
                  <a:schemeClr val="tx1"/>
                </a:solidFill>
                <a:latin typeface="+mn-lt"/>
                <a:ea typeface="+mn-ea"/>
                <a:cs typeface="+mn-cs"/>
              </a:rPr>
              <a:t>bration</a:t>
            </a:r>
            <a:r>
              <a:rPr lang="en-IN" sz="1200" kern="1200" dirty="0" smtClean="0">
                <a:solidFill>
                  <a:schemeClr val="tx1"/>
                </a:solidFill>
                <a:latin typeface="+mn-lt"/>
                <a:ea typeface="+mn-ea"/>
                <a:cs typeface="+mn-cs"/>
              </a:rPr>
              <a:t> between left ventricular and aortic-diastolic pressures. In</a:t>
            </a:r>
          </a:p>
          <a:p>
            <a:r>
              <a:rPr lang="en-IN" sz="1200" kern="1200" dirty="0" smtClean="0">
                <a:solidFill>
                  <a:schemeClr val="tx1"/>
                </a:solidFill>
                <a:latin typeface="+mn-lt"/>
                <a:ea typeface="+mn-ea"/>
                <a:cs typeface="+mn-cs"/>
              </a:rPr>
              <a:t>this beat, closing signals cannot be seen and the valve stays open</a:t>
            </a:r>
          </a:p>
          <a:p>
            <a:r>
              <a:rPr lang="en-IN" sz="1200" kern="1200" dirty="0" smtClean="0">
                <a:solidFill>
                  <a:schemeClr val="tx1"/>
                </a:solidFill>
                <a:latin typeface="+mn-lt"/>
                <a:ea typeface="+mn-ea"/>
                <a:cs typeface="+mn-cs"/>
              </a:rPr>
              <a:t>causing free aortic regurgitation. In the next beat, an increase in</a:t>
            </a:r>
          </a:p>
          <a:p>
            <a:r>
              <a:rPr lang="en-IN" sz="1200" kern="1200" dirty="0" smtClean="0">
                <a:solidFill>
                  <a:schemeClr val="tx1"/>
                </a:solidFill>
                <a:latin typeface="+mn-lt"/>
                <a:ea typeface="+mn-ea"/>
                <a:cs typeface="+mn-cs"/>
              </a:rPr>
              <a:t>the systolic aortic flow velocity is seen.</a:t>
            </a:r>
          </a:p>
          <a:p>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Intermittent aortic regurgitation (AR) is an unusual complication after a mechanical prosthetic replace-</a:t>
            </a:r>
          </a:p>
          <a:p>
            <a:r>
              <a:rPr lang="en-IN" sz="1200" kern="1200" dirty="0" err="1" smtClean="0">
                <a:solidFill>
                  <a:schemeClr val="tx1"/>
                </a:solidFill>
                <a:latin typeface="+mn-lt"/>
                <a:ea typeface="+mn-ea"/>
                <a:cs typeface="+mn-cs"/>
              </a:rPr>
              <a:t>ment</a:t>
            </a:r>
            <a:r>
              <a:rPr lang="en-IN" sz="1200" kern="1200" dirty="0" smtClean="0">
                <a:solidFill>
                  <a:schemeClr val="tx1"/>
                </a:solidFill>
                <a:latin typeface="+mn-lt"/>
                <a:ea typeface="+mn-ea"/>
                <a:cs typeface="+mn-cs"/>
              </a:rPr>
              <a:t>. We describe a rare case of intermittent dysfunction of a </a:t>
            </a:r>
            <a:r>
              <a:rPr lang="en-IN" sz="1200" kern="1200" dirty="0" err="1" smtClean="0">
                <a:solidFill>
                  <a:schemeClr val="tx1"/>
                </a:solidFill>
                <a:latin typeface="+mn-lt"/>
                <a:ea typeface="+mn-ea"/>
                <a:cs typeface="+mn-cs"/>
              </a:rPr>
              <a:t>bileaflet</a:t>
            </a:r>
            <a:r>
              <a:rPr lang="en-IN" sz="1200" kern="1200" dirty="0" smtClean="0">
                <a:solidFill>
                  <a:schemeClr val="tx1"/>
                </a:solidFill>
                <a:latin typeface="+mn-lt"/>
                <a:ea typeface="+mn-ea"/>
                <a:cs typeface="+mn-cs"/>
              </a:rPr>
              <a:t> mechanical aortic prosthetic</a:t>
            </a:r>
          </a:p>
          <a:p>
            <a:r>
              <a:rPr lang="en-IN" sz="1200" kern="1200" dirty="0" smtClean="0">
                <a:solidFill>
                  <a:schemeClr val="tx1"/>
                </a:solidFill>
                <a:latin typeface="+mn-lt"/>
                <a:ea typeface="+mn-ea"/>
                <a:cs typeface="+mn-cs"/>
              </a:rPr>
              <a:t>valve in a 41-year-old man with a 21 mm Tri-technologies prosthetic valve implanted 4 years before.</a:t>
            </a:r>
          </a:p>
          <a:p>
            <a:r>
              <a:rPr lang="en-IN" sz="1200" kern="1200" dirty="0" err="1" smtClean="0">
                <a:solidFill>
                  <a:schemeClr val="tx1"/>
                </a:solidFill>
                <a:latin typeface="+mn-lt"/>
                <a:ea typeface="+mn-ea"/>
                <a:cs typeface="+mn-cs"/>
              </a:rPr>
              <a:t>Transthoracic</a:t>
            </a:r>
            <a:r>
              <a:rPr lang="en-IN" sz="1200" kern="1200" dirty="0" smtClean="0">
                <a:solidFill>
                  <a:schemeClr val="tx1"/>
                </a:solidFill>
                <a:latin typeface="+mn-lt"/>
                <a:ea typeface="+mn-ea"/>
                <a:cs typeface="+mn-cs"/>
              </a:rPr>
              <a:t> echocardiography (TTE) before discharge was normal and prosthesis</a:t>
            </a:r>
          </a:p>
          <a:p>
            <a:r>
              <a:rPr lang="en-IN" sz="1200" kern="1200" dirty="0" smtClean="0">
                <a:solidFill>
                  <a:schemeClr val="tx1"/>
                </a:solidFill>
                <a:latin typeface="+mn-lt"/>
                <a:ea typeface="+mn-ea"/>
                <a:cs typeface="+mn-cs"/>
              </a:rPr>
              <a:t>–</a:t>
            </a:r>
          </a:p>
          <a:p>
            <a:r>
              <a:rPr lang="en-IN" sz="1200" kern="1200" dirty="0" smtClean="0">
                <a:solidFill>
                  <a:schemeClr val="tx1"/>
                </a:solidFill>
                <a:latin typeface="+mn-lt"/>
                <a:ea typeface="+mn-ea"/>
                <a:cs typeface="+mn-cs"/>
              </a:rPr>
              <a:t>patient mismatch</a:t>
            </a:r>
          </a:p>
          <a:p>
            <a:r>
              <a:rPr lang="en-IN" sz="1200" kern="1200" dirty="0" smtClean="0">
                <a:solidFill>
                  <a:schemeClr val="tx1"/>
                </a:solidFill>
                <a:latin typeface="+mn-lt"/>
                <a:ea typeface="+mn-ea"/>
                <a:cs typeface="+mn-cs"/>
              </a:rPr>
              <a:t>was ruled out. He was admitted to our hospital because of mild dyspnoea at effort. TTE revealed</a:t>
            </a:r>
          </a:p>
          <a:p>
            <a:r>
              <a:rPr lang="en-IN" sz="1200" kern="1200" dirty="0" smtClean="0">
                <a:solidFill>
                  <a:schemeClr val="tx1"/>
                </a:solidFill>
                <a:latin typeface="+mn-lt"/>
                <a:ea typeface="+mn-ea"/>
                <a:cs typeface="+mn-cs"/>
              </a:rPr>
              <a:t>acute and severe intermittent AR. The patient underwent surgery, during which abnormal proliferation</a:t>
            </a:r>
          </a:p>
          <a:p>
            <a:r>
              <a:rPr lang="en-IN" sz="1200" kern="1200" dirty="0" smtClean="0">
                <a:solidFill>
                  <a:schemeClr val="tx1"/>
                </a:solidFill>
                <a:latin typeface="+mn-lt"/>
                <a:ea typeface="+mn-ea"/>
                <a:cs typeface="+mn-cs"/>
              </a:rPr>
              <a:t>of subvalvular </a:t>
            </a:r>
            <a:r>
              <a:rPr lang="en-IN" sz="1200" kern="1200" dirty="0" err="1" smtClean="0">
                <a:solidFill>
                  <a:schemeClr val="tx1"/>
                </a:solidFill>
                <a:latin typeface="+mn-lt"/>
                <a:ea typeface="+mn-ea"/>
                <a:cs typeface="+mn-cs"/>
              </a:rPr>
              <a:t>pannus</a:t>
            </a:r>
            <a:r>
              <a:rPr lang="en-IN" sz="1200" kern="1200" dirty="0" smtClean="0">
                <a:solidFill>
                  <a:schemeClr val="tx1"/>
                </a:solidFill>
                <a:latin typeface="+mn-lt"/>
                <a:ea typeface="+mn-ea"/>
                <a:cs typeface="+mn-cs"/>
              </a:rPr>
              <a:t> overgrowth on the inflow aspect of the prosthesis was found impeding the normal</a:t>
            </a:r>
          </a:p>
          <a:p>
            <a:r>
              <a:rPr lang="en-IN" sz="1200" kern="1200" dirty="0" smtClean="0">
                <a:solidFill>
                  <a:schemeClr val="tx1"/>
                </a:solidFill>
                <a:latin typeface="+mn-lt"/>
                <a:ea typeface="+mn-ea"/>
                <a:cs typeface="+mn-cs"/>
              </a:rPr>
              <a:t>closure of one of the discs of the prosthesis. The </a:t>
            </a:r>
            <a:r>
              <a:rPr lang="en-IN" sz="1200" kern="1200" dirty="0" err="1" smtClean="0">
                <a:solidFill>
                  <a:schemeClr val="tx1"/>
                </a:solidFill>
                <a:latin typeface="+mn-lt"/>
                <a:ea typeface="+mn-ea"/>
                <a:cs typeface="+mn-cs"/>
              </a:rPr>
              <a:t>pannus</a:t>
            </a:r>
            <a:r>
              <a:rPr lang="en-IN" sz="1200" kern="1200" dirty="0" smtClean="0">
                <a:solidFill>
                  <a:schemeClr val="tx1"/>
                </a:solidFill>
                <a:latin typeface="+mn-lt"/>
                <a:ea typeface="+mn-ea"/>
                <a:cs typeface="+mn-cs"/>
              </a:rPr>
              <a:t> formation was </a:t>
            </a:r>
            <a:r>
              <a:rPr lang="en-IN" sz="1200" kern="1200" dirty="0" err="1" smtClean="0">
                <a:solidFill>
                  <a:schemeClr val="tx1"/>
                </a:solidFill>
                <a:latin typeface="+mn-lt"/>
                <a:ea typeface="+mn-ea"/>
                <a:cs typeface="+mn-cs"/>
              </a:rPr>
              <a:t>resected</a:t>
            </a:r>
            <a:r>
              <a:rPr lang="en-IN" sz="1200" kern="1200" dirty="0" smtClean="0">
                <a:solidFill>
                  <a:schemeClr val="tx1"/>
                </a:solidFill>
                <a:latin typeface="+mn-lt"/>
                <a:ea typeface="+mn-ea"/>
                <a:cs typeface="+mn-cs"/>
              </a:rPr>
              <a:t>, the Tri-technologies</a:t>
            </a:r>
          </a:p>
          <a:p>
            <a:r>
              <a:rPr lang="en-IN" sz="1200" kern="1200" dirty="0" smtClean="0">
                <a:solidFill>
                  <a:schemeClr val="tx1"/>
                </a:solidFill>
                <a:latin typeface="+mn-lt"/>
                <a:ea typeface="+mn-ea"/>
                <a:cs typeface="+mn-cs"/>
              </a:rPr>
              <a:t>prosthetic valve was prophylactic explanted and a 23 mm St Jude Medical </a:t>
            </a:r>
            <a:r>
              <a:rPr lang="en-IN" sz="1200" kern="1200" dirty="0" err="1" smtClean="0">
                <a:solidFill>
                  <a:schemeClr val="tx1"/>
                </a:solidFill>
                <a:latin typeface="+mn-lt"/>
                <a:ea typeface="+mn-ea"/>
                <a:cs typeface="+mn-cs"/>
              </a:rPr>
              <a:t>bileaflet</a:t>
            </a:r>
            <a:r>
              <a:rPr lang="en-IN" sz="1200" kern="1200" dirty="0" smtClean="0">
                <a:solidFill>
                  <a:schemeClr val="tx1"/>
                </a:solidFill>
                <a:latin typeface="+mn-lt"/>
                <a:ea typeface="+mn-ea"/>
                <a:cs typeface="+mn-cs"/>
              </a:rPr>
              <a:t> mechanical </a:t>
            </a:r>
            <a:r>
              <a:rPr lang="en-IN" sz="1200" kern="1200" dirty="0" err="1" smtClean="0">
                <a:solidFill>
                  <a:schemeClr val="tx1"/>
                </a:solidFill>
                <a:latin typeface="+mn-lt"/>
                <a:ea typeface="+mn-ea"/>
                <a:cs typeface="+mn-cs"/>
              </a:rPr>
              <a:t>prosthe</a:t>
            </a:r>
            <a:r>
              <a:rPr lang="en-IN" sz="1200" kern="1200" dirty="0" smtClean="0">
                <a:solidFill>
                  <a:schemeClr val="tx1"/>
                </a:solidFill>
                <a:latin typeface="+mn-lt"/>
                <a:ea typeface="+mn-ea"/>
                <a:cs typeface="+mn-cs"/>
              </a:rPr>
              <a:t>-</a:t>
            </a:r>
          </a:p>
          <a:p>
            <a:r>
              <a:rPr lang="en-IN" sz="1200" kern="1200" dirty="0" smtClean="0">
                <a:solidFill>
                  <a:schemeClr val="tx1"/>
                </a:solidFill>
                <a:latin typeface="+mn-lt"/>
                <a:ea typeface="+mn-ea"/>
                <a:cs typeface="+mn-cs"/>
              </a:rPr>
              <a:t>sis valve was implanted. We describe the role of TTE and the limitation of the </a:t>
            </a:r>
            <a:r>
              <a:rPr lang="en-IN" sz="1200" kern="1200" dirty="0" err="1" smtClean="0">
                <a:solidFill>
                  <a:schemeClr val="tx1"/>
                </a:solidFill>
                <a:latin typeface="+mn-lt"/>
                <a:ea typeface="+mn-ea"/>
                <a:cs typeface="+mn-cs"/>
              </a:rPr>
              <a:t>cinefluoroscopy</a:t>
            </a:r>
            <a:r>
              <a:rPr lang="en-IN" sz="1200" kern="1200" dirty="0" smtClean="0">
                <a:solidFill>
                  <a:schemeClr val="tx1"/>
                </a:solidFill>
                <a:latin typeface="+mn-lt"/>
                <a:ea typeface="+mn-ea"/>
                <a:cs typeface="+mn-cs"/>
              </a:rPr>
              <a:t> in the</a:t>
            </a:r>
          </a:p>
          <a:p>
            <a:r>
              <a:rPr lang="en-IN" sz="1200" kern="1200" dirty="0" smtClean="0">
                <a:solidFill>
                  <a:schemeClr val="tx1"/>
                </a:solidFill>
                <a:latin typeface="+mn-lt"/>
                <a:ea typeface="+mn-ea"/>
                <a:cs typeface="+mn-cs"/>
              </a:rPr>
              <a:t>diagnosis of Tri-technologies prosthetic dysfunction</a:t>
            </a:r>
          </a:p>
          <a:p>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BCDC6CD6-0DEB-42CB-A4AF-97D6A61E394B}" type="slidenum">
              <a:rPr lang="en-IN" smtClean="0"/>
              <a:pPr/>
              <a:t>110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483BE8-ED7B-433C-8B71-D944B9C49A70}" type="datetimeFigureOut">
              <a:rPr lang="en-US" smtClean="0"/>
              <a:pPr/>
              <a:t>3/29/2015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83BE8-ED7B-433C-8B71-D944B9C49A70}" type="datetimeFigureOut">
              <a:rPr lang="en-US" smtClean="0"/>
              <a:pPr/>
              <a:t>3/29/2015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83BE8-ED7B-433C-8B71-D944B9C49A70}" type="datetimeFigureOut">
              <a:rPr lang="en-US" smtClean="0"/>
              <a:pPr/>
              <a:t>3/29/2015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1"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91101" y="2362200"/>
            <a:ext cx="3924300" cy="3733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fld id="{C5A4ABC0-C6AE-4780-99C6-C9BA63695C95}" type="datetime1">
              <a:rPr lang="en-US" smtClean="0"/>
              <a:pPr>
                <a:defRPr/>
              </a:pPr>
              <a:t>3/29/2015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Prosthetic valves Past,Present &amp; Future</a:t>
            </a: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094A397-217C-412F-B15F-46375A94FA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83BE8-ED7B-433C-8B71-D944B9C49A70}" type="datetimeFigureOut">
              <a:rPr lang="en-US" smtClean="0"/>
              <a:pPr/>
              <a:t>3/29/2015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83BE8-ED7B-433C-8B71-D944B9C49A70}" type="datetimeFigureOut">
              <a:rPr lang="en-US" smtClean="0"/>
              <a:pPr/>
              <a:t>3/29/2015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483BE8-ED7B-433C-8B71-D944B9C49A70}" type="datetimeFigureOut">
              <a:rPr lang="en-US" smtClean="0"/>
              <a:pPr/>
              <a:t>3/29/2015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483BE8-ED7B-433C-8B71-D944B9C49A70}" type="datetimeFigureOut">
              <a:rPr lang="en-US" smtClean="0"/>
              <a:pPr/>
              <a:t>3/29/2015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483BE8-ED7B-433C-8B71-D944B9C49A70}" type="datetimeFigureOut">
              <a:rPr lang="en-US" smtClean="0"/>
              <a:pPr/>
              <a:t>3/29/2015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83BE8-ED7B-433C-8B71-D944B9C49A70}" type="datetimeFigureOut">
              <a:rPr lang="en-US" smtClean="0"/>
              <a:pPr/>
              <a:t>3/29/2015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83BE8-ED7B-433C-8B71-D944B9C49A70}" type="datetimeFigureOut">
              <a:rPr lang="en-US" smtClean="0"/>
              <a:pPr/>
              <a:t>3/29/2015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83BE8-ED7B-433C-8B71-D944B9C49A70}" type="datetimeFigureOut">
              <a:rPr lang="en-US" smtClean="0"/>
              <a:pPr/>
              <a:t>3/29/2015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618727-7170-4094-B2E9-EB706E5907F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83BE8-ED7B-433C-8B71-D944B9C49A70}" type="datetimeFigureOut">
              <a:rPr lang="en-US" smtClean="0"/>
              <a:pPr/>
              <a:t>3/29/2015</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18727-7170-4094-B2E9-EB706E5907F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irc.ahajournals.org/content/vol108/issue90101/images/large/15FF1.jpeg" TargetMode="External"/><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5" name="Content Placeholder 4"/>
          <p:cNvSpPr>
            <a:spLocks noGrp="1"/>
          </p:cNvSpPr>
          <p:nvPr>
            <p:ph idx="1"/>
          </p:nvPr>
        </p:nvSpPr>
        <p:spPr>
          <a:xfrm>
            <a:off x="457200" y="1600201"/>
            <a:ext cx="8972584" cy="4525963"/>
          </a:xfrm>
        </p:spPr>
        <p:txBody>
          <a:bodyPr>
            <a:normAutofit/>
          </a:bodyPr>
          <a:lstStyle/>
          <a:p>
            <a:endParaRPr lang="en-US" dirty="0" smtClean="0"/>
          </a:p>
          <a:p>
            <a:endParaRPr lang="en-US" dirty="0"/>
          </a:p>
          <a:p>
            <a:pPr>
              <a:buNone/>
            </a:pPr>
            <a:r>
              <a:rPr lang="en-US" dirty="0" smtClean="0"/>
              <a:t>    PROSTHETIC HEART VALVE :</a:t>
            </a:r>
          </a:p>
          <a:p>
            <a:pPr>
              <a:buNone/>
            </a:pPr>
            <a:r>
              <a:rPr lang="en-US" dirty="0"/>
              <a:t> </a:t>
            </a:r>
            <a:r>
              <a:rPr lang="en-US" dirty="0" smtClean="0"/>
              <a:t>           Types, Selection, and Functional assessment</a:t>
            </a:r>
          </a:p>
          <a:p>
            <a:pPr>
              <a:buNone/>
            </a:pPr>
            <a:r>
              <a:rPr lang="en-US" dirty="0" smtClean="0"/>
              <a:t> </a:t>
            </a:r>
          </a:p>
          <a:p>
            <a:pPr>
              <a:buNone/>
            </a:pPr>
            <a:r>
              <a:rPr lang="en-US" dirty="0" smtClean="0"/>
              <a:t>                                             Dr SHAJUDEEN</a:t>
            </a:r>
          </a:p>
          <a:p>
            <a:pPr>
              <a:buNone/>
            </a:pPr>
            <a:r>
              <a:rPr lang="en-US" dirty="0"/>
              <a:t> </a:t>
            </a:r>
            <a:r>
              <a:rPr lang="en-US" dirty="0" smtClean="0"/>
              <a:t>                                            2</a:t>
            </a:r>
            <a:r>
              <a:rPr lang="en-US" baseline="30000" dirty="0" smtClean="0"/>
              <a:t>nd</a:t>
            </a:r>
            <a:r>
              <a:rPr lang="en-US" dirty="0" smtClean="0"/>
              <a:t> Year DM Resident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PHV Basic structure</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0" y="1428736"/>
            <a:ext cx="3357554" cy="2786058"/>
          </a:xfrm>
          <a:prstGeom prst="rect">
            <a:avLst/>
          </a:prstGeom>
          <a:noFill/>
          <a:ln w="9525">
            <a:noFill/>
            <a:miter lim="800000"/>
            <a:headEnd/>
            <a:tailEnd/>
          </a:ln>
          <a:effectLst/>
        </p:spPr>
      </p:pic>
      <p:sp>
        <p:nvSpPr>
          <p:cNvPr id="5" name="Rectangle 4"/>
          <p:cNvSpPr/>
          <p:nvPr/>
        </p:nvSpPr>
        <p:spPr>
          <a:xfrm>
            <a:off x="0" y="4286256"/>
            <a:ext cx="3357554" cy="2169825"/>
          </a:xfrm>
          <a:prstGeom prst="rect">
            <a:avLst/>
          </a:prstGeom>
        </p:spPr>
        <p:txBody>
          <a:bodyPr wrap="square">
            <a:spAutoFit/>
          </a:bodyPr>
          <a:lstStyle/>
          <a:p>
            <a:pPr algn="just">
              <a:lnSpc>
                <a:spcPct val="150000"/>
              </a:lnSpc>
            </a:pPr>
            <a:r>
              <a:rPr lang="en-IN" dirty="0" smtClean="0"/>
              <a:t>The ball is a </a:t>
            </a:r>
            <a:r>
              <a:rPr lang="en-IN" dirty="0" smtClean="0">
                <a:solidFill>
                  <a:srgbClr val="FFFF00"/>
                </a:solidFill>
              </a:rPr>
              <a:t>silicone rubber polymer</a:t>
            </a:r>
            <a:r>
              <a:rPr lang="en-IN" dirty="0" smtClean="0"/>
              <a:t>, impregnated with </a:t>
            </a:r>
            <a:r>
              <a:rPr lang="en-IN" dirty="0" smtClean="0">
                <a:solidFill>
                  <a:srgbClr val="FFFF00"/>
                </a:solidFill>
              </a:rPr>
              <a:t>barium </a:t>
            </a:r>
            <a:r>
              <a:rPr lang="en-IN" dirty="0" err="1" smtClean="0">
                <a:solidFill>
                  <a:srgbClr val="FFFF00"/>
                </a:solidFill>
              </a:rPr>
              <a:t>sulfate</a:t>
            </a:r>
            <a:r>
              <a:rPr lang="en-IN" dirty="0" smtClean="0">
                <a:solidFill>
                  <a:srgbClr val="FFFF00"/>
                </a:solidFill>
              </a:rPr>
              <a:t> </a:t>
            </a:r>
            <a:r>
              <a:rPr lang="en-IN" dirty="0" smtClean="0"/>
              <a:t>for </a:t>
            </a:r>
            <a:r>
              <a:rPr lang="en-IN" dirty="0" err="1" smtClean="0"/>
              <a:t>radiopacity</a:t>
            </a:r>
            <a:r>
              <a:rPr lang="en-IN" dirty="0" smtClean="0"/>
              <a:t>, which oscillates in a cage of </a:t>
            </a:r>
            <a:r>
              <a:rPr lang="en-IN" dirty="0" smtClean="0">
                <a:solidFill>
                  <a:srgbClr val="FFFF00"/>
                </a:solidFill>
              </a:rPr>
              <a:t>cobalt-chromium alloy</a:t>
            </a:r>
          </a:p>
        </p:txBody>
      </p:sp>
      <p:pic>
        <p:nvPicPr>
          <p:cNvPr id="6" name="Picture 2"/>
          <p:cNvPicPr>
            <a:picLocks noChangeAspect="1" noChangeArrowheads="1"/>
          </p:cNvPicPr>
          <p:nvPr/>
        </p:nvPicPr>
        <p:blipFill>
          <a:blip r:embed="rId3"/>
          <a:srcRect/>
          <a:stretch>
            <a:fillRect/>
          </a:stretch>
        </p:blipFill>
        <p:spPr bwMode="auto">
          <a:xfrm>
            <a:off x="0" y="4286232"/>
            <a:ext cx="3357554" cy="2571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572132" y="1428736"/>
            <a:ext cx="3571868" cy="28765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2790825" y="2357430"/>
            <a:ext cx="6353175" cy="4076700"/>
          </a:xfrm>
          <a:prstGeom prst="rect">
            <a:avLst/>
          </a:prstGeom>
          <a:noFill/>
          <a:ln w="9525">
            <a:noFill/>
            <a:miter lim="800000"/>
            <a:headEnd/>
            <a:tailEnd/>
          </a:ln>
          <a:effectLst/>
        </p:spPr>
      </p:pic>
      <p:sp>
        <p:nvSpPr>
          <p:cNvPr id="10" name="Rectangle 9"/>
          <p:cNvSpPr/>
          <p:nvPr/>
        </p:nvSpPr>
        <p:spPr>
          <a:xfrm>
            <a:off x="4857752" y="1785926"/>
            <a:ext cx="2714644" cy="584775"/>
          </a:xfrm>
          <a:prstGeom prst="rect">
            <a:avLst/>
          </a:prstGeom>
        </p:spPr>
        <p:txBody>
          <a:bodyPr wrap="square">
            <a:spAutoFit/>
          </a:bodyPr>
          <a:lstStyle/>
          <a:p>
            <a:r>
              <a:rPr lang="en-US" sz="3200" b="1" dirty="0" smtClean="0">
                <a:solidFill>
                  <a:srgbClr val="FFC000"/>
                </a:solidFill>
                <a:latin typeface="Perpetua" pitchFamily="18" charset="0"/>
              </a:rPr>
              <a:t>TTK-CHITRA</a:t>
            </a:r>
            <a:endParaRPr lang="en-IN" sz="3200" b="1" dirty="0">
              <a:solidFill>
                <a:srgbClr val="FFC000"/>
              </a:solidFill>
            </a:endParaRPr>
          </a:p>
        </p:txBody>
      </p:sp>
      <p:pic>
        <p:nvPicPr>
          <p:cNvPr id="1030" name="Picture 6"/>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1000"/>
                                        <p:tgtEl>
                                          <p:spTgt spid="1030"/>
                                        </p:tgtEl>
                                      </p:cBhvr>
                                    </p:animEffect>
                                    <p:anim calcmode="lin" valueType="num">
                                      <p:cBhvr>
                                        <p:cTn id="43" dur="1000" fill="hold"/>
                                        <p:tgtEl>
                                          <p:spTgt spid="1030"/>
                                        </p:tgtEl>
                                        <p:attrNameLst>
                                          <p:attrName>ppt_x</p:attrName>
                                        </p:attrNameLst>
                                      </p:cBhvr>
                                      <p:tavLst>
                                        <p:tav tm="0">
                                          <p:val>
                                            <p:strVal val="#ppt_x"/>
                                          </p:val>
                                        </p:tav>
                                        <p:tav tm="100000">
                                          <p:val>
                                            <p:strVal val="#ppt_x"/>
                                          </p:val>
                                        </p:tav>
                                      </p:tavLst>
                                    </p:anim>
                                    <p:anim calcmode="lin" valueType="num">
                                      <p:cBhvr>
                                        <p:cTn id="4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US" sz="3600" dirty="0" smtClean="0"/>
          </a:p>
          <a:p>
            <a:pPr>
              <a:buNone/>
            </a:pPr>
            <a:endParaRPr lang="en-US" sz="3600" dirty="0" smtClean="0"/>
          </a:p>
          <a:p>
            <a:pPr>
              <a:buNone/>
            </a:pPr>
            <a:r>
              <a:rPr lang="en-US" sz="3600" dirty="0" smtClean="0"/>
              <a:t>    Prosthetic valve infective </a:t>
            </a:r>
            <a:r>
              <a:rPr lang="en-US" sz="3600" dirty="0" err="1" smtClean="0"/>
              <a:t>endocarditis</a:t>
            </a:r>
            <a:endParaRPr lang="en-IN" sz="36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14290"/>
            <a:ext cx="9296400" cy="6643710"/>
          </a:xfrm>
        </p:spPr>
        <p:txBody>
          <a:bodyPr>
            <a:normAutofit/>
          </a:bodyPr>
          <a:lstStyle/>
          <a:p>
            <a:pPr>
              <a:lnSpc>
                <a:spcPct val="150000"/>
              </a:lnSpc>
            </a:pPr>
            <a:r>
              <a:rPr lang="en-US" sz="2800" i="1" dirty="0" smtClean="0">
                <a:solidFill>
                  <a:srgbClr val="FFFF00"/>
                </a:solidFill>
              </a:rPr>
              <a:t>Early  </a:t>
            </a:r>
            <a:r>
              <a:rPr lang="en-US" sz="2800" i="1" dirty="0" err="1" smtClean="0">
                <a:solidFill>
                  <a:srgbClr val="FFFF00"/>
                </a:solidFill>
              </a:rPr>
              <a:t>endocarditis</a:t>
            </a:r>
            <a:r>
              <a:rPr lang="en-US" sz="2800" i="1" dirty="0" smtClean="0">
                <a:solidFill>
                  <a:srgbClr val="FFFF00"/>
                </a:solidFill>
              </a:rPr>
              <a:t> </a:t>
            </a:r>
            <a:r>
              <a:rPr lang="en-US" sz="2800" dirty="0" smtClean="0"/>
              <a:t>&lt; 60 days P.O.D- </a:t>
            </a:r>
            <a:r>
              <a:rPr lang="en-US" sz="2800" dirty="0" err="1" smtClean="0"/>
              <a:t>perioperative</a:t>
            </a:r>
            <a:r>
              <a:rPr lang="en-US" sz="2800" dirty="0" smtClean="0"/>
              <a:t> </a:t>
            </a:r>
            <a:r>
              <a:rPr lang="en-US" sz="2800" dirty="0" err="1" smtClean="0"/>
              <a:t>bacteremia</a:t>
            </a:r>
            <a:r>
              <a:rPr lang="en-US" sz="2800" dirty="0" smtClean="0"/>
              <a:t> from skin/wound infections/contaminated intravascular devices. </a:t>
            </a:r>
          </a:p>
          <a:p>
            <a:pPr>
              <a:lnSpc>
                <a:spcPct val="150000"/>
              </a:lnSpc>
              <a:buNone/>
            </a:pPr>
            <a:r>
              <a:rPr lang="en-US" sz="2800" i="1" dirty="0" smtClean="0"/>
              <a:t>    Organisms: Staphylococcus </a:t>
            </a:r>
            <a:r>
              <a:rPr lang="en-US" sz="2800" i="1" dirty="0" err="1" smtClean="0"/>
              <a:t>epidermidis</a:t>
            </a:r>
            <a:r>
              <a:rPr lang="en-US" sz="2800" i="1" dirty="0" smtClean="0"/>
              <a:t>, S. </a:t>
            </a:r>
            <a:r>
              <a:rPr lang="en-US" sz="2800" i="1" dirty="0" err="1" smtClean="0"/>
              <a:t>aureus</a:t>
            </a:r>
            <a:r>
              <a:rPr lang="en-US" sz="2800" i="1" dirty="0" smtClean="0"/>
              <a:t>, </a:t>
            </a:r>
            <a:r>
              <a:rPr lang="en-US" sz="2800" dirty="0" smtClean="0"/>
              <a:t>gram-negative bacteria, </a:t>
            </a:r>
            <a:r>
              <a:rPr lang="en-US" sz="2800" dirty="0" err="1" smtClean="0"/>
              <a:t>diphtheroids</a:t>
            </a:r>
            <a:r>
              <a:rPr lang="en-US" sz="2800" dirty="0" smtClean="0"/>
              <a:t>, and fungi.</a:t>
            </a:r>
          </a:p>
          <a:p>
            <a:pPr>
              <a:lnSpc>
                <a:spcPct val="150000"/>
              </a:lnSpc>
              <a:buNone/>
            </a:pPr>
            <a:r>
              <a:rPr lang="en-US" sz="2800" i="1" dirty="0" smtClean="0">
                <a:solidFill>
                  <a:srgbClr val="FFFF00"/>
                </a:solidFill>
              </a:rPr>
              <a:t>    </a:t>
            </a:r>
          </a:p>
          <a:p>
            <a:pPr>
              <a:lnSpc>
                <a:spcPct val="150000"/>
              </a:lnSpc>
              <a:buNone/>
            </a:pPr>
            <a:r>
              <a:rPr lang="en-US" sz="2800" i="1" dirty="0" smtClean="0">
                <a:solidFill>
                  <a:srgbClr val="FFFF00"/>
                </a:solidFill>
              </a:rPr>
              <a:t>   Late prosthetic-valve </a:t>
            </a:r>
            <a:r>
              <a:rPr lang="en-US" sz="2800" i="1" dirty="0" err="1" smtClean="0">
                <a:solidFill>
                  <a:srgbClr val="FFFF00"/>
                </a:solidFill>
              </a:rPr>
              <a:t>endocarditis</a:t>
            </a:r>
            <a:r>
              <a:rPr lang="en-US" sz="2800" i="1" dirty="0" smtClean="0">
                <a:solidFill>
                  <a:srgbClr val="FFFF00"/>
                </a:solidFill>
              </a:rPr>
              <a:t> </a:t>
            </a:r>
            <a:r>
              <a:rPr lang="en-US" sz="2800" dirty="0" smtClean="0"/>
              <a:t>(&gt;60 days POD) is usually caused by the organisms responsible for native-valve </a:t>
            </a:r>
            <a:r>
              <a:rPr lang="en-US" sz="2800" dirty="0" err="1" smtClean="0"/>
              <a:t>endocarditis</a:t>
            </a:r>
            <a:r>
              <a:rPr lang="en-US" sz="2800" dirty="0" smtClean="0"/>
              <a:t>, most often streptococci. </a:t>
            </a:r>
          </a:p>
          <a:p>
            <a:pPr>
              <a:lnSpc>
                <a:spcPct val="150000"/>
              </a:lnSpc>
              <a:buNone/>
            </a:pPr>
            <a:endParaRPr lang="en-US" sz="2800" dirty="0" smtClean="0"/>
          </a:p>
        </p:txBody>
      </p:sp>
      <p:pic>
        <p:nvPicPr>
          <p:cNvPr id="19459" name="Picture 3"/>
          <p:cNvPicPr>
            <a:picLocks noChangeAspect="1" noChangeArrowheads="1"/>
          </p:cNvPicPr>
          <p:nvPr/>
        </p:nvPicPr>
        <p:blipFill>
          <a:blip r:embed="rId2"/>
          <a:srcRect/>
          <a:stretch>
            <a:fillRect/>
          </a:stretch>
        </p:blipFill>
        <p:spPr bwMode="auto">
          <a:xfrm>
            <a:off x="214282" y="285728"/>
            <a:ext cx="8929718" cy="60007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anim calcmode="lin" valueType="num">
                                      <p:cBhvr>
                                        <p:cTn id="8" dur="500" fill="hold"/>
                                        <p:tgtEl>
                                          <p:spTgt spid="19459"/>
                                        </p:tgtEl>
                                        <p:attrNameLst>
                                          <p:attrName>ppt_x</p:attrName>
                                        </p:attrNameLst>
                                      </p:cBhvr>
                                      <p:tavLst>
                                        <p:tav tm="0">
                                          <p:val>
                                            <p:strVal val="#ppt_x"/>
                                          </p:val>
                                        </p:tav>
                                        <p:tav tm="100000">
                                          <p:val>
                                            <p:strVal val="#ppt_x"/>
                                          </p:val>
                                        </p:tav>
                                      </p:tavLst>
                                    </p:anim>
                                    <p:anim calcmode="lin" valueType="num">
                                      <p:cBhvr>
                                        <p:cTn id="9" dur="5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Site of vegetation</a:t>
            </a:r>
            <a:endParaRPr lang="en-IN" dirty="0">
              <a:solidFill>
                <a:srgbClr val="FFC000"/>
              </a:solidFill>
            </a:endParaRPr>
          </a:p>
        </p:txBody>
      </p:sp>
      <p:sp>
        <p:nvSpPr>
          <p:cNvPr id="3" name="Content Placeholder 2"/>
          <p:cNvSpPr>
            <a:spLocks noGrp="1"/>
          </p:cNvSpPr>
          <p:nvPr>
            <p:ph idx="1"/>
          </p:nvPr>
        </p:nvSpPr>
        <p:spPr>
          <a:xfrm>
            <a:off x="457200" y="1600200"/>
            <a:ext cx="8534400" cy="5105400"/>
          </a:xfrm>
        </p:spPr>
        <p:txBody>
          <a:bodyPr/>
          <a:lstStyle/>
          <a:p>
            <a:pPr algn="just"/>
            <a:r>
              <a:rPr lang="en-US" dirty="0" smtClean="0">
                <a:solidFill>
                  <a:srgbClr val="FFC000"/>
                </a:solidFill>
              </a:rPr>
              <a:t>Mechanical valves</a:t>
            </a:r>
            <a:r>
              <a:rPr lang="en-US" dirty="0" smtClean="0"/>
              <a:t>:  </a:t>
            </a:r>
          </a:p>
          <a:p>
            <a:pPr algn="just">
              <a:buNone/>
            </a:pPr>
            <a:r>
              <a:rPr lang="en-US" dirty="0" smtClean="0"/>
              <a:t>        Between the sewing ring &amp; annulus and   </a:t>
            </a:r>
          </a:p>
          <a:p>
            <a:pPr algn="just">
              <a:buNone/>
            </a:pPr>
            <a:r>
              <a:rPr lang="en-US" dirty="0" smtClean="0"/>
              <a:t>        cause </a:t>
            </a:r>
            <a:r>
              <a:rPr lang="en-US" dirty="0" err="1" smtClean="0"/>
              <a:t>paravalvular</a:t>
            </a:r>
            <a:r>
              <a:rPr lang="en-US" dirty="0" smtClean="0"/>
              <a:t> abscess, dehiscence,  </a:t>
            </a:r>
          </a:p>
          <a:p>
            <a:pPr algn="just">
              <a:buNone/>
            </a:pPr>
            <a:r>
              <a:rPr lang="en-US" dirty="0" smtClean="0"/>
              <a:t>        </a:t>
            </a:r>
            <a:r>
              <a:rPr lang="en-US" dirty="0" err="1" smtClean="0"/>
              <a:t>peudonaeurysm</a:t>
            </a:r>
            <a:r>
              <a:rPr lang="en-US" dirty="0" smtClean="0"/>
              <a:t>, fistulas</a:t>
            </a:r>
          </a:p>
          <a:p>
            <a:pPr algn="just">
              <a:buNone/>
            </a:pPr>
            <a:r>
              <a:rPr lang="en-US" dirty="0" smtClean="0"/>
              <a:t>  </a:t>
            </a:r>
          </a:p>
          <a:p>
            <a:pPr algn="just"/>
            <a:r>
              <a:rPr lang="en-US" dirty="0" smtClean="0">
                <a:solidFill>
                  <a:srgbClr val="FFC000"/>
                </a:solidFill>
              </a:rPr>
              <a:t>Bioprosthetic valve</a:t>
            </a:r>
            <a:r>
              <a:rPr lang="en-US" dirty="0" smtClean="0"/>
              <a:t>: </a:t>
            </a:r>
          </a:p>
          <a:p>
            <a:pPr algn="just">
              <a:buNone/>
            </a:pPr>
            <a:r>
              <a:rPr lang="en-US" dirty="0" smtClean="0"/>
              <a:t>           IE  effects the valve leaflets and cause </a:t>
            </a:r>
          </a:p>
          <a:p>
            <a:pPr algn="just">
              <a:buNone/>
            </a:pPr>
            <a:r>
              <a:rPr lang="en-US" dirty="0" smtClean="0"/>
              <a:t>           cusp tear  perforation, and vegetation </a:t>
            </a:r>
            <a:endParaRPr lang="en-IN" dirty="0" smtClean="0"/>
          </a:p>
          <a:p>
            <a:endParaRPr lang="en-IN" dirty="0"/>
          </a:p>
        </p:txBody>
      </p:sp>
      <p:pic>
        <p:nvPicPr>
          <p:cNvPr id="20482" name="Picture 2"/>
          <p:cNvPicPr>
            <a:picLocks noChangeAspect="1" noChangeArrowheads="1"/>
          </p:cNvPicPr>
          <p:nvPr/>
        </p:nvPicPr>
        <p:blipFill>
          <a:blip r:embed="rId2"/>
          <a:srcRect/>
          <a:stretch>
            <a:fillRect/>
          </a:stretch>
        </p:blipFill>
        <p:spPr bwMode="auto">
          <a:xfrm>
            <a:off x="428596" y="428604"/>
            <a:ext cx="8429684" cy="600079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0" y="285728"/>
            <a:ext cx="9001156" cy="63579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solidFill>
                <a:srgbClr val="FFFF00"/>
              </a:solidFill>
            </a:endParaRPr>
          </a:p>
          <a:p>
            <a:pPr>
              <a:buNone/>
            </a:pPr>
            <a:endParaRPr lang="en-US" dirty="0" smtClean="0">
              <a:solidFill>
                <a:srgbClr val="FFFF00"/>
              </a:solidFill>
            </a:endParaRPr>
          </a:p>
          <a:p>
            <a:pPr>
              <a:buNone/>
            </a:pPr>
            <a:endParaRPr lang="en-US" dirty="0" smtClean="0">
              <a:solidFill>
                <a:srgbClr val="FFFF00"/>
              </a:solidFill>
            </a:endParaRPr>
          </a:p>
          <a:p>
            <a:pPr>
              <a:buNone/>
            </a:pPr>
            <a:r>
              <a:rPr lang="en-US" dirty="0" smtClean="0">
                <a:solidFill>
                  <a:srgbClr val="FFFF00"/>
                </a:solidFill>
              </a:rPr>
              <a:t>                     </a:t>
            </a:r>
            <a:r>
              <a:rPr lang="en-US" dirty="0" err="1" smtClean="0">
                <a:solidFill>
                  <a:srgbClr val="FFFF00"/>
                </a:solidFill>
              </a:rPr>
              <a:t>Paravalvular</a:t>
            </a:r>
            <a:r>
              <a:rPr lang="en-US" dirty="0" smtClean="0">
                <a:solidFill>
                  <a:srgbClr val="FFFF00"/>
                </a:solidFill>
              </a:rPr>
              <a:t> regurgitation</a:t>
            </a:r>
            <a:endParaRPr lang="en-IN"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Paravalvular</a:t>
            </a:r>
            <a:r>
              <a:rPr lang="en-US" dirty="0" smtClean="0">
                <a:solidFill>
                  <a:srgbClr val="FFFF00"/>
                </a:solidFill>
              </a:rPr>
              <a:t> regurgitation</a:t>
            </a:r>
            <a:endParaRPr lang="en-IN" dirty="0">
              <a:solidFill>
                <a:srgbClr val="FFFF00"/>
              </a:solidFill>
            </a:endParaRPr>
          </a:p>
        </p:txBody>
      </p:sp>
      <p:sp>
        <p:nvSpPr>
          <p:cNvPr id="3" name="Content Placeholder 2"/>
          <p:cNvSpPr>
            <a:spLocks noGrp="1"/>
          </p:cNvSpPr>
          <p:nvPr>
            <p:ph idx="1"/>
          </p:nvPr>
        </p:nvSpPr>
        <p:spPr>
          <a:xfrm>
            <a:off x="0" y="1600200"/>
            <a:ext cx="9829800" cy="5257800"/>
          </a:xfrm>
        </p:spPr>
        <p:txBody>
          <a:bodyPr>
            <a:normAutofit fontScale="92500" lnSpcReduction="10000"/>
          </a:bodyPr>
          <a:lstStyle/>
          <a:p>
            <a:pPr>
              <a:buNone/>
            </a:pPr>
            <a:r>
              <a:rPr lang="en-US" dirty="0" smtClean="0">
                <a:solidFill>
                  <a:srgbClr val="FFFF00"/>
                </a:solidFill>
              </a:rPr>
              <a:t>Causes</a:t>
            </a:r>
          </a:p>
          <a:p>
            <a:r>
              <a:rPr lang="en-US" dirty="0" smtClean="0"/>
              <a:t>     Infection</a:t>
            </a:r>
          </a:p>
          <a:p>
            <a:r>
              <a:rPr lang="en-US" dirty="0" smtClean="0"/>
              <a:t>     Suture dehiscence or fibrosis</a:t>
            </a:r>
          </a:p>
          <a:p>
            <a:r>
              <a:rPr lang="en-US" dirty="0" smtClean="0"/>
              <a:t>     Calcification of native annulus causing inadequate  </a:t>
            </a:r>
          </a:p>
          <a:p>
            <a:pPr>
              <a:buNone/>
            </a:pPr>
            <a:r>
              <a:rPr lang="en-US" dirty="0" smtClean="0"/>
              <a:t>                 contact between the sewing ring and annulus</a:t>
            </a:r>
          </a:p>
          <a:p>
            <a:endParaRPr lang="en-US" dirty="0"/>
          </a:p>
          <a:p>
            <a:r>
              <a:rPr lang="en-US" dirty="0" smtClean="0"/>
              <a:t>More common with the trans catheter aortic valve implantation</a:t>
            </a:r>
          </a:p>
          <a:p>
            <a:r>
              <a:rPr lang="en-US" dirty="0" smtClean="0">
                <a:solidFill>
                  <a:srgbClr val="FFFF00"/>
                </a:solidFill>
              </a:rPr>
              <a:t>Mild</a:t>
            </a:r>
            <a:r>
              <a:rPr lang="en-US" dirty="0" smtClean="0"/>
              <a:t> </a:t>
            </a:r>
            <a:r>
              <a:rPr lang="en-US" dirty="0" err="1" smtClean="0"/>
              <a:t>Paravalvular</a:t>
            </a:r>
            <a:r>
              <a:rPr lang="en-US" dirty="0" smtClean="0"/>
              <a:t> Regurgitation </a:t>
            </a:r>
            <a:r>
              <a:rPr lang="en-US" dirty="0" smtClean="0">
                <a:solidFill>
                  <a:srgbClr val="FFFF00"/>
                </a:solidFill>
              </a:rPr>
              <a:t>good prognosis </a:t>
            </a:r>
            <a:r>
              <a:rPr lang="en-US" dirty="0" smtClean="0"/>
              <a:t>require frequent monitoring</a:t>
            </a:r>
          </a:p>
        </p:txBody>
      </p:sp>
      <p:pic>
        <p:nvPicPr>
          <p:cNvPr id="10243" name="Picture 3"/>
          <p:cNvPicPr>
            <a:picLocks noChangeAspect="1" noChangeArrowheads="1"/>
          </p:cNvPicPr>
          <p:nvPr/>
        </p:nvPicPr>
        <p:blipFill>
          <a:blip r:embed="rId2"/>
          <a:srcRect/>
          <a:stretch>
            <a:fillRect/>
          </a:stretch>
        </p:blipFill>
        <p:spPr bwMode="auto">
          <a:xfrm>
            <a:off x="0" y="1643050"/>
            <a:ext cx="9144000" cy="49292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US" sz="7200" dirty="0" smtClean="0"/>
          </a:p>
          <a:p>
            <a:pPr>
              <a:buNone/>
            </a:pPr>
            <a:r>
              <a:rPr lang="en-US" sz="7200" dirty="0"/>
              <a:t> </a:t>
            </a:r>
            <a:r>
              <a:rPr lang="en-US" sz="7200" dirty="0" smtClean="0"/>
              <a:t>           Thank u</a:t>
            </a:r>
            <a:endParaRPr lang="en-IN" sz="72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sz="4800" dirty="0" smtClean="0"/>
              <a:t>                     QUIZ</a:t>
            </a:r>
            <a:endParaRPr lang="en-IN" sz="4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6" name="Content Placeholder 5"/>
          <p:cNvSpPr>
            <a:spLocks noGrp="1"/>
          </p:cNvSpPr>
          <p:nvPr>
            <p:ph idx="1"/>
          </p:nvPr>
        </p:nvSpPr>
        <p:spPr/>
        <p:txBody>
          <a:bodyPr/>
          <a:lstStyle/>
          <a:p>
            <a:r>
              <a:rPr lang="en-US" dirty="0" smtClean="0"/>
              <a:t>Q No .1</a:t>
            </a:r>
          </a:p>
          <a:p>
            <a:pPr>
              <a:buNone/>
            </a:pPr>
            <a:r>
              <a:rPr lang="en-US" dirty="0" smtClean="0"/>
              <a:t>   Name of this   person? </a:t>
            </a:r>
            <a:endParaRPr lang="en-IN" dirty="0"/>
          </a:p>
        </p:txBody>
      </p:sp>
      <p:pic>
        <p:nvPicPr>
          <p:cNvPr id="13314" name="Picture 2"/>
          <p:cNvPicPr>
            <a:picLocks noChangeAspect="1" noChangeArrowheads="1"/>
          </p:cNvPicPr>
          <p:nvPr/>
        </p:nvPicPr>
        <p:blipFill>
          <a:blip r:embed="rId2"/>
          <a:srcRect/>
          <a:stretch>
            <a:fillRect/>
          </a:stretch>
        </p:blipFill>
        <p:spPr bwMode="auto">
          <a:xfrm>
            <a:off x="714348" y="3071810"/>
            <a:ext cx="2952750" cy="2900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0166" y="2857496"/>
            <a:ext cx="5572165" cy="38115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blipFill dpi="0" rotWithShape="0">
                  <a:blip/>
                  <a:srcRect/>
                  <a:stretch>
                    <a:fillRect/>
                  </a:stretch>
                </a:blipFill>
              </a14:hiddenFill>
            </a:ext>
          </a:extLst>
        </p:spPr>
      </p:pic>
      <p:sp>
        <p:nvSpPr>
          <p:cNvPr id="6" name="TextBox 5"/>
          <p:cNvSpPr txBox="1"/>
          <p:nvPr/>
        </p:nvSpPr>
        <p:spPr>
          <a:xfrm>
            <a:off x="357158" y="1785926"/>
            <a:ext cx="8856527" cy="954107"/>
          </a:xfrm>
          <a:prstGeom prst="rect">
            <a:avLst/>
          </a:prstGeom>
          <a:noFill/>
        </p:spPr>
        <p:txBody>
          <a:bodyPr wrap="none" rtlCol="0">
            <a:spAutoFit/>
          </a:bodyPr>
          <a:lstStyle/>
          <a:p>
            <a:r>
              <a:rPr lang="en-US" sz="2800" dirty="0" err="1" smtClean="0"/>
              <a:t>Q.No</a:t>
            </a:r>
            <a:r>
              <a:rPr lang="en-US" sz="2800" dirty="0" smtClean="0"/>
              <a:t> 2 </a:t>
            </a:r>
          </a:p>
          <a:p>
            <a:r>
              <a:rPr lang="en-US" sz="2800" dirty="0" smtClean="0"/>
              <a:t>      Name  the Complication of this </a:t>
            </a:r>
            <a:r>
              <a:rPr lang="en-US" sz="2800" dirty="0" err="1" smtClean="0"/>
              <a:t>Bileaflet</a:t>
            </a:r>
            <a:r>
              <a:rPr lang="en-US" sz="2800" dirty="0" smtClean="0"/>
              <a:t> prosthetic valve.</a:t>
            </a:r>
            <a:endParaRPr lang="en-IN" sz="28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5720" y="3857628"/>
            <a:ext cx="3071834" cy="26432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4942" y="3857628"/>
            <a:ext cx="3543227" cy="2490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ight Arrow 5"/>
          <p:cNvSpPr/>
          <p:nvPr/>
        </p:nvSpPr>
        <p:spPr>
          <a:xfrm>
            <a:off x="3428992" y="4786322"/>
            <a:ext cx="17145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428596" y="2071678"/>
            <a:ext cx="8257838" cy="1600438"/>
          </a:xfrm>
          <a:prstGeom prst="rect">
            <a:avLst/>
          </a:prstGeom>
          <a:noFill/>
        </p:spPr>
        <p:txBody>
          <a:bodyPr wrap="square" rtlCol="0">
            <a:spAutoFit/>
          </a:bodyPr>
          <a:lstStyle/>
          <a:p>
            <a:r>
              <a:rPr lang="en-US" dirty="0" smtClean="0"/>
              <a:t>Q.No.3</a:t>
            </a:r>
          </a:p>
          <a:p>
            <a:r>
              <a:rPr lang="en-US" dirty="0" smtClean="0"/>
              <a:t>     </a:t>
            </a:r>
            <a:r>
              <a:rPr lang="en-US" sz="2000" dirty="0" smtClean="0"/>
              <a:t>What does this two </a:t>
            </a:r>
            <a:r>
              <a:rPr lang="en-US" sz="2000" dirty="0" err="1" smtClean="0"/>
              <a:t>cinefluroscopy</a:t>
            </a:r>
            <a:r>
              <a:rPr lang="en-US" sz="2000" dirty="0" smtClean="0"/>
              <a:t> images of the Tricuspid </a:t>
            </a:r>
            <a:r>
              <a:rPr lang="en-US" sz="2000" dirty="0" err="1" smtClean="0"/>
              <a:t>Bileaflet</a:t>
            </a:r>
            <a:r>
              <a:rPr lang="en-US" sz="2000" dirty="0" smtClean="0"/>
              <a:t> PHV   </a:t>
            </a:r>
          </a:p>
          <a:p>
            <a:endParaRPr lang="en-US" sz="2000" dirty="0" smtClean="0"/>
          </a:p>
          <a:p>
            <a:r>
              <a:rPr lang="en-US" sz="2000" dirty="0" smtClean="0"/>
              <a:t>     show?    ( pictures are  of the same patient  8 hrs apart?</a:t>
            </a:r>
          </a:p>
          <a:p>
            <a:r>
              <a:rPr lang="en-US" sz="2000" dirty="0" smtClean="0"/>
              <a:t> </a:t>
            </a:r>
            <a:endParaRPr lang="en-I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BIOPROSTHETIC HEART VALVES</a:t>
            </a:r>
            <a:br>
              <a:rPr lang="en-US" sz="3200" dirty="0" smtClean="0"/>
            </a:br>
            <a:endParaRPr lang="en-IN" sz="3200" dirty="0"/>
          </a:p>
        </p:txBody>
      </p:sp>
      <p:sp>
        <p:nvSpPr>
          <p:cNvPr id="8" name="Text Placeholder 7"/>
          <p:cNvSpPr>
            <a:spLocks noGrp="1"/>
          </p:cNvSpPr>
          <p:nvPr>
            <p:ph type="body" idx="1"/>
          </p:nvPr>
        </p:nvSpPr>
        <p:spPr/>
        <p:txBody>
          <a:bodyPr/>
          <a:lstStyle/>
          <a:p>
            <a:r>
              <a:rPr lang="en-IN" dirty="0" smtClean="0"/>
              <a:t>        </a:t>
            </a:r>
            <a:r>
              <a:rPr lang="en-IN" sz="3200" dirty="0" err="1" smtClean="0">
                <a:solidFill>
                  <a:srgbClr val="FFFF00"/>
                </a:solidFill>
              </a:rPr>
              <a:t>Stented</a:t>
            </a:r>
            <a:r>
              <a:rPr lang="en-IN" sz="3200" dirty="0" smtClean="0">
                <a:solidFill>
                  <a:srgbClr val="FFFF00"/>
                </a:solidFill>
              </a:rPr>
              <a:t> Porcine</a:t>
            </a:r>
            <a:endParaRPr lang="en-IN" sz="3200" dirty="0">
              <a:solidFill>
                <a:srgbClr val="FFFF00"/>
              </a:solidFill>
            </a:endParaRPr>
          </a:p>
        </p:txBody>
      </p:sp>
      <p:sp>
        <p:nvSpPr>
          <p:cNvPr id="9" name="Content Placeholder 8"/>
          <p:cNvSpPr>
            <a:spLocks noGrp="1"/>
          </p:cNvSpPr>
          <p:nvPr>
            <p:ph sz="half" idx="2"/>
          </p:nvPr>
        </p:nvSpPr>
        <p:spPr>
          <a:xfrm>
            <a:off x="0" y="2174874"/>
            <a:ext cx="4648200" cy="4683126"/>
          </a:xfrm>
        </p:spPr>
        <p:txBody>
          <a:bodyPr>
            <a:normAutofit/>
          </a:bodyPr>
          <a:lstStyle/>
          <a:p>
            <a:pPr>
              <a:lnSpc>
                <a:spcPct val="150000"/>
              </a:lnSpc>
            </a:pPr>
            <a:r>
              <a:rPr lang="en-IN" dirty="0" smtClean="0"/>
              <a:t>Medtronic Hancock  </a:t>
            </a:r>
          </a:p>
          <a:p>
            <a:pPr>
              <a:lnSpc>
                <a:spcPct val="150000"/>
              </a:lnSpc>
            </a:pPr>
            <a:r>
              <a:rPr lang="en-IN" dirty="0" smtClean="0"/>
              <a:t>Hancock Modified Orifice    </a:t>
            </a:r>
          </a:p>
          <a:p>
            <a:pPr>
              <a:lnSpc>
                <a:spcPct val="150000"/>
              </a:lnSpc>
            </a:pPr>
            <a:r>
              <a:rPr lang="en-IN" dirty="0" err="1" smtClean="0"/>
              <a:t>Carpentier</a:t>
            </a:r>
            <a:r>
              <a:rPr lang="en-IN" dirty="0" smtClean="0"/>
              <a:t>-Edwards Standard   </a:t>
            </a:r>
          </a:p>
          <a:p>
            <a:pPr>
              <a:lnSpc>
                <a:spcPct val="150000"/>
              </a:lnSpc>
            </a:pPr>
            <a:r>
              <a:rPr lang="en-IN" dirty="0" smtClean="0"/>
              <a:t>Medtronic  Hancock II  </a:t>
            </a:r>
          </a:p>
          <a:p>
            <a:pPr>
              <a:lnSpc>
                <a:spcPct val="150000"/>
              </a:lnSpc>
            </a:pPr>
            <a:r>
              <a:rPr lang="en-IN" dirty="0" smtClean="0"/>
              <a:t>Medtronic  Mosaic    </a:t>
            </a:r>
          </a:p>
          <a:p>
            <a:pPr>
              <a:lnSpc>
                <a:spcPct val="150000"/>
              </a:lnSpc>
            </a:pPr>
            <a:r>
              <a:rPr lang="en-IN" dirty="0" err="1" smtClean="0"/>
              <a:t>Carpentier</a:t>
            </a:r>
            <a:r>
              <a:rPr lang="en-IN" dirty="0" smtClean="0"/>
              <a:t>-Edwards Supra-annular    </a:t>
            </a:r>
          </a:p>
        </p:txBody>
      </p:sp>
      <p:sp>
        <p:nvSpPr>
          <p:cNvPr id="10" name="Text Placeholder 9"/>
          <p:cNvSpPr>
            <a:spLocks noGrp="1"/>
          </p:cNvSpPr>
          <p:nvPr>
            <p:ph type="body" sz="quarter" idx="3"/>
          </p:nvPr>
        </p:nvSpPr>
        <p:spPr/>
        <p:txBody>
          <a:bodyPr>
            <a:normAutofit fontScale="92500"/>
          </a:bodyPr>
          <a:lstStyle/>
          <a:p>
            <a:r>
              <a:rPr lang="en-US" dirty="0" smtClean="0">
                <a:solidFill>
                  <a:srgbClr val="FFFF00"/>
                </a:solidFill>
              </a:rPr>
              <a:t>           </a:t>
            </a:r>
            <a:r>
              <a:rPr lang="en-US" sz="3200" dirty="0" smtClean="0">
                <a:solidFill>
                  <a:srgbClr val="FFFF00"/>
                </a:solidFill>
              </a:rPr>
              <a:t>Stented pericardial</a:t>
            </a:r>
            <a:endParaRPr lang="en-IN" sz="3200" dirty="0">
              <a:solidFill>
                <a:srgbClr val="FFFF00"/>
              </a:solidFill>
            </a:endParaRPr>
          </a:p>
        </p:txBody>
      </p:sp>
      <p:sp>
        <p:nvSpPr>
          <p:cNvPr id="11" name="Content Placeholder 10"/>
          <p:cNvSpPr>
            <a:spLocks noGrp="1"/>
          </p:cNvSpPr>
          <p:nvPr>
            <p:ph sz="quarter" idx="4"/>
          </p:nvPr>
        </p:nvSpPr>
        <p:spPr>
          <a:xfrm>
            <a:off x="4572001" y="2174875"/>
            <a:ext cx="5857916" cy="4683125"/>
          </a:xfrm>
        </p:spPr>
        <p:txBody>
          <a:bodyPr/>
          <a:lstStyle/>
          <a:p>
            <a:pPr>
              <a:lnSpc>
                <a:spcPct val="150000"/>
              </a:lnSpc>
            </a:pPr>
            <a:r>
              <a:rPr lang="en-IN" dirty="0" err="1" smtClean="0"/>
              <a:t>Carpentier</a:t>
            </a:r>
            <a:r>
              <a:rPr lang="en-IN" dirty="0" smtClean="0"/>
              <a:t>-Edwards </a:t>
            </a:r>
            <a:r>
              <a:rPr lang="en-IN" dirty="0" err="1" smtClean="0"/>
              <a:t>Perimount</a:t>
            </a:r>
            <a:endParaRPr lang="en-IN" dirty="0" smtClean="0"/>
          </a:p>
          <a:p>
            <a:pPr>
              <a:lnSpc>
                <a:spcPct val="150000"/>
              </a:lnSpc>
              <a:buNone/>
            </a:pPr>
            <a:r>
              <a:rPr lang="en-IN" dirty="0" smtClean="0"/>
              <a:t> </a:t>
            </a:r>
          </a:p>
          <a:p>
            <a:pPr>
              <a:lnSpc>
                <a:spcPct val="150000"/>
              </a:lnSpc>
            </a:pPr>
            <a:r>
              <a:rPr lang="en-IN" dirty="0" err="1" smtClean="0"/>
              <a:t>Carpentier</a:t>
            </a:r>
            <a:r>
              <a:rPr lang="en-IN" dirty="0" smtClean="0"/>
              <a:t>-Edwards  Magna</a:t>
            </a:r>
          </a:p>
          <a:p>
            <a:pPr>
              <a:lnSpc>
                <a:spcPct val="150000"/>
              </a:lnSpc>
              <a:buNone/>
            </a:pPr>
            <a:r>
              <a:rPr lang="en-IN" dirty="0"/>
              <a:t> </a:t>
            </a:r>
            <a:r>
              <a:rPr lang="en-IN" dirty="0" smtClean="0"/>
              <a:t>                                                </a:t>
            </a:r>
            <a:endParaRPr lang="en-IN" dirty="0"/>
          </a:p>
        </p:txBody>
      </p:sp>
      <p:pic>
        <p:nvPicPr>
          <p:cNvPr id="12" name="Picture 5"/>
          <p:cNvPicPr>
            <a:picLocks noChangeAspect="1" noChangeArrowheads="1"/>
          </p:cNvPicPr>
          <p:nvPr/>
        </p:nvPicPr>
        <p:blipFill>
          <a:blip r:embed="rId3" cstate="print"/>
          <a:srcRect/>
          <a:stretch>
            <a:fillRect/>
          </a:stretch>
        </p:blipFill>
        <p:spPr bwMode="auto">
          <a:xfrm>
            <a:off x="3857620" y="5105400"/>
            <a:ext cx="1752600" cy="1752600"/>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3857620" y="5105400"/>
            <a:ext cx="1752600" cy="1752600"/>
          </a:xfrm>
          <a:prstGeom prst="rect">
            <a:avLst/>
          </a:prstGeom>
          <a:noFill/>
          <a:ln w="9525">
            <a:noFill/>
            <a:miter lim="800000"/>
            <a:headEnd/>
            <a:tailEnd/>
          </a:ln>
        </p:spPr>
      </p:pic>
      <p:sp>
        <p:nvSpPr>
          <p:cNvPr id="14" name="TextBox 13"/>
          <p:cNvSpPr txBox="1"/>
          <p:nvPr/>
        </p:nvSpPr>
        <p:spPr>
          <a:xfrm>
            <a:off x="5286380" y="4286256"/>
            <a:ext cx="2541208" cy="553998"/>
          </a:xfrm>
          <a:prstGeom prst="rect">
            <a:avLst/>
          </a:prstGeom>
          <a:noFill/>
        </p:spPr>
        <p:txBody>
          <a:bodyPr wrap="none" rtlCol="0">
            <a:spAutoFit/>
          </a:bodyPr>
          <a:lstStyle/>
          <a:p>
            <a:r>
              <a:rPr lang="en-US" sz="3000" b="1" dirty="0" err="1" smtClean="0">
                <a:solidFill>
                  <a:srgbClr val="FFFF00"/>
                </a:solidFill>
              </a:rPr>
              <a:t>Stentless</a:t>
            </a:r>
            <a:r>
              <a:rPr lang="en-US" sz="3000" b="1" dirty="0" smtClean="0">
                <a:solidFill>
                  <a:srgbClr val="FFFF00"/>
                </a:solidFill>
              </a:rPr>
              <a:t> valve</a:t>
            </a:r>
            <a:endParaRPr lang="en-IN" sz="3000" b="1" dirty="0">
              <a:solidFill>
                <a:srgbClr val="FFFF00"/>
              </a:solidFill>
            </a:endParaRPr>
          </a:p>
        </p:txBody>
      </p:sp>
      <p:sp>
        <p:nvSpPr>
          <p:cNvPr id="15" name="Rectangle 14"/>
          <p:cNvSpPr/>
          <p:nvPr/>
        </p:nvSpPr>
        <p:spPr>
          <a:xfrm>
            <a:off x="6000760" y="5072074"/>
            <a:ext cx="3143240" cy="646331"/>
          </a:xfrm>
          <a:prstGeom prst="rect">
            <a:avLst/>
          </a:prstGeom>
        </p:spPr>
        <p:txBody>
          <a:bodyPr wrap="square">
            <a:spAutoFit/>
          </a:bodyPr>
          <a:lstStyle/>
          <a:p>
            <a:r>
              <a:rPr lang="en-US" b="1" dirty="0" err="1" smtClean="0"/>
              <a:t>Medronic</a:t>
            </a:r>
            <a:r>
              <a:rPr lang="en-US" b="1" dirty="0" smtClean="0"/>
              <a:t> Freestyle (Porcine </a:t>
            </a:r>
            <a:r>
              <a:rPr lang="en-US" b="1" dirty="0" err="1" smtClean="0"/>
              <a:t>xenograft</a:t>
            </a:r>
            <a:r>
              <a:rPr lang="en-US" sz="1600" b="1" dirty="0" smtClean="0"/>
              <a:t>).</a:t>
            </a:r>
            <a:endParaRPr lang="en-IN" dirty="0"/>
          </a:p>
        </p:txBody>
      </p:sp>
      <p:pic>
        <p:nvPicPr>
          <p:cNvPr id="16" name="Picture 7"/>
          <p:cNvPicPr>
            <a:picLocks noChangeAspect="1" noChangeArrowheads="1"/>
          </p:cNvPicPr>
          <p:nvPr/>
        </p:nvPicPr>
        <p:blipFill>
          <a:blip r:embed="rId5" cstate="print"/>
          <a:srcRect/>
          <a:stretch>
            <a:fillRect/>
          </a:stretch>
        </p:blipFill>
        <p:spPr bwMode="auto">
          <a:xfrm>
            <a:off x="3857620" y="5105400"/>
            <a:ext cx="1828800" cy="1752600"/>
          </a:xfrm>
          <a:prstGeom prst="rect">
            <a:avLst/>
          </a:prstGeom>
          <a:noFill/>
          <a:ln w="9525">
            <a:noFill/>
            <a:miter lim="800000"/>
            <a:headEnd/>
            <a:tailEnd/>
          </a:ln>
        </p:spPr>
      </p:pic>
      <p:sp>
        <p:nvSpPr>
          <p:cNvPr id="17" name="Rectangle 16"/>
          <p:cNvSpPr/>
          <p:nvPr/>
        </p:nvSpPr>
        <p:spPr>
          <a:xfrm>
            <a:off x="0" y="2285992"/>
            <a:ext cx="4500562" cy="2123658"/>
          </a:xfrm>
          <a:prstGeom prst="rect">
            <a:avLst/>
          </a:prstGeom>
        </p:spPr>
        <p:txBody>
          <a:bodyPr wrap="square">
            <a:spAutoFit/>
          </a:bodyPr>
          <a:lstStyle/>
          <a:p>
            <a:pPr lvl="1"/>
            <a:r>
              <a:rPr lang="en-US" sz="3000" b="1" dirty="0" err="1" smtClean="0">
                <a:solidFill>
                  <a:srgbClr val="FFFF00"/>
                </a:solidFill>
              </a:rPr>
              <a:t>Percutaneous</a:t>
            </a:r>
            <a:r>
              <a:rPr lang="en-US" sz="3000" b="1" dirty="0" smtClean="0">
                <a:solidFill>
                  <a:srgbClr val="FFFF00"/>
                </a:solidFill>
              </a:rPr>
              <a:t> Bioprosthetic valves</a:t>
            </a:r>
          </a:p>
          <a:p>
            <a:pPr lvl="1"/>
            <a:r>
              <a:rPr lang="en-US" b="1" dirty="0" smtClean="0"/>
              <a:t>      Edwards </a:t>
            </a:r>
            <a:r>
              <a:rPr lang="en-US" b="1" dirty="0" err="1" smtClean="0"/>
              <a:t>Sapien</a:t>
            </a:r>
            <a:r>
              <a:rPr lang="en-US" b="1" dirty="0" smtClean="0"/>
              <a:t> (Expanded over a balloon)</a:t>
            </a:r>
          </a:p>
          <a:p>
            <a:pPr lvl="1"/>
            <a:r>
              <a:rPr lang="en-US" b="1" dirty="0" smtClean="0"/>
              <a:t>  </a:t>
            </a:r>
          </a:p>
          <a:p>
            <a:pPr lvl="1"/>
            <a:r>
              <a:rPr lang="en-US" b="1" dirty="0" smtClean="0"/>
              <a:t>      </a:t>
            </a:r>
            <a:r>
              <a:rPr lang="en-US" b="1" dirty="0" err="1" smtClean="0"/>
              <a:t>CoreValve</a:t>
            </a:r>
            <a:r>
              <a:rPr lang="en-US" b="1" dirty="0" smtClean="0"/>
              <a:t> (Self –expandable)</a:t>
            </a:r>
          </a:p>
        </p:txBody>
      </p:sp>
      <p:pic>
        <p:nvPicPr>
          <p:cNvPr id="18" name="Picture 8"/>
          <p:cNvPicPr>
            <a:picLocks noChangeAspect="1" noChangeArrowheads="1"/>
          </p:cNvPicPr>
          <p:nvPr/>
        </p:nvPicPr>
        <p:blipFill>
          <a:blip r:embed="rId6" cstate="print"/>
          <a:srcRect/>
          <a:stretch>
            <a:fillRect/>
          </a:stretch>
        </p:blipFill>
        <p:spPr bwMode="auto">
          <a:xfrm>
            <a:off x="3857620" y="5072074"/>
            <a:ext cx="1785950" cy="1785926"/>
          </a:xfrm>
          <a:prstGeom prst="rect">
            <a:avLst/>
          </a:prstGeom>
          <a:noFill/>
          <a:ln w="9525">
            <a:noFill/>
            <a:miter lim="800000"/>
            <a:headEnd/>
            <a:tailEnd/>
          </a:ln>
        </p:spPr>
      </p:pic>
      <p:pic>
        <p:nvPicPr>
          <p:cNvPr id="19" name="Picture 9"/>
          <p:cNvPicPr>
            <a:picLocks noChangeAspect="1" noChangeArrowheads="1"/>
          </p:cNvPicPr>
          <p:nvPr/>
        </p:nvPicPr>
        <p:blipFill>
          <a:blip r:embed="rId7" cstate="print"/>
          <a:srcRect/>
          <a:stretch>
            <a:fillRect/>
          </a:stretch>
        </p:blipFill>
        <p:spPr bwMode="auto">
          <a:xfrm>
            <a:off x="3857620" y="5072074"/>
            <a:ext cx="1857388" cy="17859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1000"/>
                                        <p:tgtEl>
                                          <p:spTgt spid="11">
                                            <p:txEl>
                                              <p:pRg st="0" end="0"/>
                                            </p:txEl>
                                          </p:spTgt>
                                        </p:tgtEl>
                                      </p:cBhvr>
                                    </p:animEffect>
                                    <p:anim calcmode="lin" valueType="num">
                                      <p:cBhvr>
                                        <p:cTn id="6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fade">
                                      <p:cBhvr>
                                        <p:cTn id="68" dur="1000"/>
                                        <p:tgtEl>
                                          <p:spTgt spid="11">
                                            <p:txEl>
                                              <p:pRg st="2" end="2"/>
                                            </p:txEl>
                                          </p:spTgt>
                                        </p:tgtEl>
                                      </p:cBhvr>
                                    </p:animEffect>
                                    <p:anim calcmode="lin" valueType="num">
                                      <p:cBhvr>
                                        <p:cTn id="6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000"/>
                                        <p:tgtEl>
                                          <p:spTgt spid="15"/>
                                        </p:tgtEl>
                                      </p:cBhvr>
                                    </p:animEffect>
                                    <p:anim calcmode="lin" valueType="num">
                                      <p:cBhvr>
                                        <p:cTn id="88" dur="1000" fill="hold"/>
                                        <p:tgtEl>
                                          <p:spTgt spid="15"/>
                                        </p:tgtEl>
                                        <p:attrNameLst>
                                          <p:attrName>ppt_x</p:attrName>
                                        </p:attrNameLst>
                                      </p:cBhvr>
                                      <p:tavLst>
                                        <p:tav tm="0">
                                          <p:val>
                                            <p:strVal val="#ppt_x"/>
                                          </p:val>
                                        </p:tav>
                                        <p:tav tm="100000">
                                          <p:val>
                                            <p:strVal val="#ppt_x"/>
                                          </p:val>
                                        </p:tav>
                                      </p:tavLst>
                                    </p:anim>
                                    <p:anim calcmode="lin" valueType="num">
                                      <p:cBhvr>
                                        <p:cTn id="8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1000"/>
                                        <p:tgtEl>
                                          <p:spTgt spid="16"/>
                                        </p:tgtEl>
                                      </p:cBhvr>
                                    </p:animEffect>
                                    <p:anim calcmode="lin" valueType="num">
                                      <p:cBhvr>
                                        <p:cTn id="95" dur="1000" fill="hold"/>
                                        <p:tgtEl>
                                          <p:spTgt spid="16"/>
                                        </p:tgtEl>
                                        <p:attrNameLst>
                                          <p:attrName>ppt_x</p:attrName>
                                        </p:attrNameLst>
                                      </p:cBhvr>
                                      <p:tavLst>
                                        <p:tav tm="0">
                                          <p:val>
                                            <p:strVal val="#ppt_x"/>
                                          </p:val>
                                        </p:tav>
                                        <p:tav tm="100000">
                                          <p:val>
                                            <p:strVal val="#ppt_x"/>
                                          </p:val>
                                        </p:tav>
                                      </p:tavLst>
                                    </p:anim>
                                    <p:anim calcmode="lin" valueType="num">
                                      <p:cBhvr>
                                        <p:cTn id="9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nodeType="clickEffect">
                                  <p:stCondLst>
                                    <p:cond delay="0"/>
                                  </p:stCondLst>
                                  <p:childTnLst>
                                    <p:animEffect transition="out" filter="blinds(horizontal)">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xit" presetSubtype="10" fill="hold" nodeType="clickEffect">
                                  <p:stCondLst>
                                    <p:cond delay="0"/>
                                  </p:stCondLst>
                                  <p:childTnLst>
                                    <p:animEffect transition="out" filter="blinds(horizontal)">
                                      <p:cBhvr>
                                        <p:cTn id="105" dur="500"/>
                                        <p:tgtEl>
                                          <p:spTgt spid="8">
                                            <p:txEl>
                                              <p:pRg st="0" end="0"/>
                                            </p:txEl>
                                          </p:spTgt>
                                        </p:tgtEl>
                                      </p:cBhvr>
                                    </p:animEffect>
                                    <p:set>
                                      <p:cBhvr>
                                        <p:cTn id="106"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nodeType="clickEffect">
                                  <p:stCondLst>
                                    <p:cond delay="0"/>
                                  </p:stCondLst>
                                  <p:childTnLst>
                                    <p:animEffect transition="out" filter="blinds(horizontal)">
                                      <p:cBhvr>
                                        <p:cTn id="110" dur="500"/>
                                        <p:tgtEl>
                                          <p:spTgt spid="9">
                                            <p:txEl>
                                              <p:pRg st="0" end="0"/>
                                            </p:txEl>
                                          </p:spTgt>
                                        </p:tgtEl>
                                      </p:cBhvr>
                                    </p:animEffect>
                                    <p:set>
                                      <p:cBhvr>
                                        <p:cTn id="111" dur="1" fill="hold">
                                          <p:stCondLst>
                                            <p:cond delay="499"/>
                                          </p:stCondLst>
                                        </p:cTn>
                                        <p:tgtEl>
                                          <p:spTgt spid="9">
                                            <p:txEl>
                                              <p:pRg st="0" end="0"/>
                                            </p:txEl>
                                          </p:spTgt>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9">
                                            <p:txEl>
                                              <p:pRg st="1" end="1"/>
                                            </p:txEl>
                                          </p:spTgt>
                                        </p:tgtEl>
                                      </p:cBhvr>
                                    </p:animEffect>
                                    <p:set>
                                      <p:cBhvr>
                                        <p:cTn id="114" dur="1" fill="hold">
                                          <p:stCondLst>
                                            <p:cond delay="499"/>
                                          </p:stCondLst>
                                        </p:cTn>
                                        <p:tgtEl>
                                          <p:spTgt spid="9">
                                            <p:txEl>
                                              <p:pRg st="1" end="1"/>
                                            </p:txEl>
                                          </p:spTgt>
                                        </p:tgtEl>
                                        <p:attrNameLst>
                                          <p:attrName>style.visibility</p:attrName>
                                        </p:attrNameLst>
                                      </p:cBhvr>
                                      <p:to>
                                        <p:strVal val="hidden"/>
                                      </p:to>
                                    </p:set>
                                  </p:childTnLst>
                                </p:cTn>
                              </p:par>
                              <p:par>
                                <p:cTn id="115" presetID="3" presetClass="exit" presetSubtype="10" fill="hold" nodeType="withEffect">
                                  <p:stCondLst>
                                    <p:cond delay="0"/>
                                  </p:stCondLst>
                                  <p:childTnLst>
                                    <p:animEffect transition="out" filter="blinds(horizontal)">
                                      <p:cBhvr>
                                        <p:cTn id="116" dur="500"/>
                                        <p:tgtEl>
                                          <p:spTgt spid="9">
                                            <p:txEl>
                                              <p:pRg st="2" end="2"/>
                                            </p:txEl>
                                          </p:spTgt>
                                        </p:tgtEl>
                                      </p:cBhvr>
                                    </p:animEffect>
                                    <p:set>
                                      <p:cBhvr>
                                        <p:cTn id="117" dur="1" fill="hold">
                                          <p:stCondLst>
                                            <p:cond delay="499"/>
                                          </p:stCondLst>
                                        </p:cTn>
                                        <p:tgtEl>
                                          <p:spTgt spid="9">
                                            <p:txEl>
                                              <p:pRg st="2" end="2"/>
                                            </p:txEl>
                                          </p:spTgt>
                                        </p:tgtEl>
                                        <p:attrNameLst>
                                          <p:attrName>style.visibility</p:attrName>
                                        </p:attrNameLst>
                                      </p:cBhvr>
                                      <p:to>
                                        <p:strVal val="hidden"/>
                                      </p:to>
                                    </p:set>
                                  </p:childTnLst>
                                </p:cTn>
                              </p:par>
                              <p:par>
                                <p:cTn id="118" presetID="3" presetClass="exit" presetSubtype="10" fill="hold" nodeType="withEffect">
                                  <p:stCondLst>
                                    <p:cond delay="0"/>
                                  </p:stCondLst>
                                  <p:childTnLst>
                                    <p:animEffect transition="out" filter="blinds(horizontal)">
                                      <p:cBhvr>
                                        <p:cTn id="119" dur="500"/>
                                        <p:tgtEl>
                                          <p:spTgt spid="9">
                                            <p:txEl>
                                              <p:pRg st="3" end="3"/>
                                            </p:txEl>
                                          </p:spTgt>
                                        </p:tgtEl>
                                      </p:cBhvr>
                                    </p:animEffect>
                                    <p:set>
                                      <p:cBhvr>
                                        <p:cTn id="120" dur="1" fill="hold">
                                          <p:stCondLst>
                                            <p:cond delay="499"/>
                                          </p:stCondLst>
                                        </p:cTn>
                                        <p:tgtEl>
                                          <p:spTgt spid="9">
                                            <p:txEl>
                                              <p:pRg st="3" end="3"/>
                                            </p:txEl>
                                          </p:spTgt>
                                        </p:tgtEl>
                                        <p:attrNameLst>
                                          <p:attrName>style.visibility</p:attrName>
                                        </p:attrNameLst>
                                      </p:cBhvr>
                                      <p:to>
                                        <p:strVal val="hidden"/>
                                      </p:to>
                                    </p:set>
                                  </p:childTnLst>
                                </p:cTn>
                              </p:par>
                              <p:par>
                                <p:cTn id="121" presetID="3" presetClass="exit" presetSubtype="10" fill="hold" nodeType="withEffect">
                                  <p:stCondLst>
                                    <p:cond delay="0"/>
                                  </p:stCondLst>
                                  <p:childTnLst>
                                    <p:animEffect transition="out" filter="blinds(horizontal)">
                                      <p:cBhvr>
                                        <p:cTn id="122" dur="500"/>
                                        <p:tgtEl>
                                          <p:spTgt spid="9">
                                            <p:txEl>
                                              <p:pRg st="4" end="4"/>
                                            </p:txEl>
                                          </p:spTgt>
                                        </p:tgtEl>
                                      </p:cBhvr>
                                    </p:animEffect>
                                    <p:set>
                                      <p:cBhvr>
                                        <p:cTn id="123" dur="1" fill="hold">
                                          <p:stCondLst>
                                            <p:cond delay="499"/>
                                          </p:stCondLst>
                                        </p:cTn>
                                        <p:tgtEl>
                                          <p:spTgt spid="9">
                                            <p:txEl>
                                              <p:pRg st="4" end="4"/>
                                            </p:txEl>
                                          </p:spTgt>
                                        </p:tgtEl>
                                        <p:attrNameLst>
                                          <p:attrName>style.visibility</p:attrName>
                                        </p:attrNameLst>
                                      </p:cBhvr>
                                      <p:to>
                                        <p:strVal val="hidden"/>
                                      </p:to>
                                    </p:set>
                                  </p:childTnLst>
                                </p:cTn>
                              </p:par>
                              <p:par>
                                <p:cTn id="124" presetID="3" presetClass="exit" presetSubtype="10" fill="hold" nodeType="withEffect">
                                  <p:stCondLst>
                                    <p:cond delay="0"/>
                                  </p:stCondLst>
                                  <p:childTnLst>
                                    <p:animEffect transition="out" filter="blinds(horizontal)">
                                      <p:cBhvr>
                                        <p:cTn id="125" dur="500"/>
                                        <p:tgtEl>
                                          <p:spTgt spid="9">
                                            <p:txEl>
                                              <p:pRg st="5" end="5"/>
                                            </p:txEl>
                                          </p:spTgt>
                                        </p:tgtEl>
                                      </p:cBhvr>
                                    </p:animEffect>
                                    <p:set>
                                      <p:cBhvr>
                                        <p:cTn id="126" dur="1" fill="hold">
                                          <p:stCondLst>
                                            <p:cond delay="499"/>
                                          </p:stCondLst>
                                        </p:cTn>
                                        <p:tgtEl>
                                          <p:spTgt spid="9">
                                            <p:txEl>
                                              <p:pRg st="5" end="5"/>
                                            </p:txEl>
                                          </p:spTgt>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1000"/>
                                        <p:tgtEl>
                                          <p:spTgt spid="17"/>
                                        </p:tgtEl>
                                      </p:cBhvr>
                                    </p:animEffect>
                                    <p:anim calcmode="lin" valueType="num">
                                      <p:cBhvr>
                                        <p:cTn id="132" dur="1000" fill="hold"/>
                                        <p:tgtEl>
                                          <p:spTgt spid="17"/>
                                        </p:tgtEl>
                                        <p:attrNameLst>
                                          <p:attrName>ppt_x</p:attrName>
                                        </p:attrNameLst>
                                      </p:cBhvr>
                                      <p:tavLst>
                                        <p:tav tm="0">
                                          <p:val>
                                            <p:strVal val="#ppt_x"/>
                                          </p:val>
                                        </p:tav>
                                        <p:tav tm="100000">
                                          <p:val>
                                            <p:strVal val="#ppt_x"/>
                                          </p:val>
                                        </p:tav>
                                      </p:tavLst>
                                    </p:anim>
                                    <p:anim calcmode="lin" valueType="num">
                                      <p:cBhvr>
                                        <p:cTn id="1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fade">
                                      <p:cBhvr>
                                        <p:cTn id="138" dur="1000"/>
                                        <p:tgtEl>
                                          <p:spTgt spid="18"/>
                                        </p:tgtEl>
                                      </p:cBhvr>
                                    </p:animEffect>
                                    <p:anim calcmode="lin" valueType="num">
                                      <p:cBhvr>
                                        <p:cTn id="139" dur="1000" fill="hold"/>
                                        <p:tgtEl>
                                          <p:spTgt spid="18"/>
                                        </p:tgtEl>
                                        <p:attrNameLst>
                                          <p:attrName>ppt_x</p:attrName>
                                        </p:attrNameLst>
                                      </p:cBhvr>
                                      <p:tavLst>
                                        <p:tav tm="0">
                                          <p:val>
                                            <p:strVal val="#ppt_x"/>
                                          </p:val>
                                        </p:tav>
                                        <p:tav tm="100000">
                                          <p:val>
                                            <p:strVal val="#ppt_x"/>
                                          </p:val>
                                        </p:tav>
                                      </p:tavLst>
                                    </p:anim>
                                    <p:anim calcmode="lin" valueType="num">
                                      <p:cBhvr>
                                        <p:cTn id="1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3" presetClass="exit" presetSubtype="10" fill="hold" nodeType="clickEffect">
                                  <p:stCondLst>
                                    <p:cond delay="0"/>
                                  </p:stCondLst>
                                  <p:childTnLst>
                                    <p:animEffect transition="out" filter="blinds(horizontal)">
                                      <p:cBhvr>
                                        <p:cTn id="144" dur="500"/>
                                        <p:tgtEl>
                                          <p:spTgt spid="18"/>
                                        </p:tgtEl>
                                      </p:cBhvr>
                                    </p:animEffect>
                                    <p:set>
                                      <p:cBhvr>
                                        <p:cTn id="145" dur="1" fill="hold">
                                          <p:stCondLst>
                                            <p:cond delay="499"/>
                                          </p:stCondLst>
                                        </p:cTn>
                                        <p:tgtEl>
                                          <p:spTgt spid="1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fade">
                                      <p:cBhvr>
                                        <p:cTn id="150" dur="500"/>
                                        <p:tgtEl>
                                          <p:spTgt spid="19"/>
                                        </p:tgtEl>
                                      </p:cBhvr>
                                    </p:animEffect>
                                    <p:anim calcmode="lin" valueType="num">
                                      <p:cBhvr>
                                        <p:cTn id="151" dur="500" fill="hold"/>
                                        <p:tgtEl>
                                          <p:spTgt spid="19"/>
                                        </p:tgtEl>
                                        <p:attrNameLst>
                                          <p:attrName>ppt_x</p:attrName>
                                        </p:attrNameLst>
                                      </p:cBhvr>
                                      <p:tavLst>
                                        <p:tav tm="0">
                                          <p:val>
                                            <p:strVal val="#ppt_x"/>
                                          </p:val>
                                        </p:tav>
                                        <p:tav tm="100000">
                                          <p:val>
                                            <p:strVal val="#ppt_x"/>
                                          </p:val>
                                        </p:tav>
                                      </p:tavLst>
                                    </p:anim>
                                    <p:anim calcmode="lin" valueType="num">
                                      <p:cBhvr>
                                        <p:cTn id="15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pic>
        <p:nvPicPr>
          <p:cNvPr id="1026" name="Picture 2"/>
          <p:cNvPicPr>
            <a:picLocks noGrp="1" noChangeAspect="1" noChangeArrowheads="1"/>
          </p:cNvPicPr>
          <p:nvPr>
            <p:ph idx="1"/>
          </p:nvPr>
        </p:nvPicPr>
        <p:blipFill>
          <a:blip r:embed="rId3"/>
          <a:srcRect/>
          <a:stretch>
            <a:fillRect/>
          </a:stretch>
        </p:blipFill>
        <p:spPr bwMode="auto">
          <a:xfrm>
            <a:off x="571472" y="3286124"/>
            <a:ext cx="7858180" cy="3248832"/>
          </a:xfrm>
          <a:prstGeom prst="rect">
            <a:avLst/>
          </a:prstGeom>
          <a:noFill/>
          <a:ln w="9525">
            <a:noFill/>
            <a:miter lim="800000"/>
            <a:headEnd/>
            <a:tailEnd/>
          </a:ln>
          <a:effectLst/>
        </p:spPr>
      </p:pic>
      <p:sp>
        <p:nvSpPr>
          <p:cNvPr id="4" name="TextBox 3"/>
          <p:cNvSpPr txBox="1"/>
          <p:nvPr/>
        </p:nvSpPr>
        <p:spPr>
          <a:xfrm>
            <a:off x="428596" y="1785926"/>
            <a:ext cx="8715404" cy="1384995"/>
          </a:xfrm>
          <a:prstGeom prst="rect">
            <a:avLst/>
          </a:prstGeom>
          <a:noFill/>
        </p:spPr>
        <p:txBody>
          <a:bodyPr wrap="square" rtlCol="0">
            <a:spAutoFit/>
          </a:bodyPr>
          <a:lstStyle/>
          <a:p>
            <a:r>
              <a:rPr lang="en-US" sz="2800" dirty="0" smtClean="0"/>
              <a:t>Q.No.4</a:t>
            </a:r>
          </a:p>
          <a:p>
            <a:r>
              <a:rPr lang="en-US" sz="2800" dirty="0" smtClean="0"/>
              <a:t>What does this spectral </a:t>
            </a:r>
            <a:r>
              <a:rPr lang="en-US" sz="2800" dirty="0" err="1" smtClean="0"/>
              <a:t>doppler</a:t>
            </a:r>
            <a:r>
              <a:rPr lang="en-US" sz="2800" dirty="0" smtClean="0"/>
              <a:t> tracing show? Tracing taken from A5C  through Aortic PHV?</a:t>
            </a:r>
            <a:endParaRPr lang="en-IN"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a:buNone/>
            </a:pPr>
            <a:r>
              <a:rPr lang="en-US" dirty="0" err="1" smtClean="0"/>
              <a:t>Q.No</a:t>
            </a:r>
            <a:r>
              <a:rPr lang="en-US" dirty="0" smtClean="0"/>
              <a:t> .5.</a:t>
            </a:r>
          </a:p>
          <a:p>
            <a:r>
              <a:rPr lang="en-US" dirty="0" smtClean="0"/>
              <a:t>Severe Prosthetic Aortic </a:t>
            </a:r>
            <a:r>
              <a:rPr lang="en-US" dirty="0" err="1" smtClean="0"/>
              <a:t>stenosis</a:t>
            </a:r>
            <a:r>
              <a:rPr lang="en-US" dirty="0" smtClean="0"/>
              <a:t> include all except</a:t>
            </a:r>
          </a:p>
          <a:p>
            <a:pPr>
              <a:buNone/>
            </a:pPr>
            <a:r>
              <a:rPr lang="en-US" dirty="0" smtClean="0"/>
              <a:t>      a) Peak velocity &gt; 4m/sec</a:t>
            </a:r>
          </a:p>
          <a:p>
            <a:pPr>
              <a:buNone/>
            </a:pPr>
            <a:r>
              <a:rPr lang="en-US" dirty="0" smtClean="0"/>
              <a:t>      b) Mean Gradient &gt; 35mm of Hg</a:t>
            </a:r>
          </a:p>
          <a:p>
            <a:pPr>
              <a:buNone/>
            </a:pPr>
            <a:r>
              <a:rPr lang="en-US" dirty="0" smtClean="0"/>
              <a:t>      c) DVI &gt;0.25</a:t>
            </a:r>
          </a:p>
          <a:p>
            <a:pPr>
              <a:buNone/>
            </a:pPr>
            <a:r>
              <a:rPr lang="en-US" dirty="0" smtClean="0"/>
              <a:t>      d) Acceleration Time &gt;100 </a:t>
            </a:r>
            <a:r>
              <a:rPr lang="en-US" dirty="0" err="1" smtClean="0"/>
              <a:t>msec</a:t>
            </a:r>
            <a:endParaRPr lang="en-US" dirty="0" smtClean="0"/>
          </a:p>
          <a:p>
            <a:pPr>
              <a:buNone/>
            </a:pPr>
            <a:r>
              <a:rPr lang="en-US" dirty="0" smtClean="0"/>
              <a:t>      e) EOA : &lt;0.8 </a:t>
            </a:r>
            <a:endParaRPr lang="en-IN"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285720" y="3500438"/>
            <a:ext cx="3429024" cy="2786082"/>
          </a:xfrm>
          <a:prstGeom prst="rect">
            <a:avLst/>
          </a:prstGeom>
          <a:noFill/>
          <a:ln w="9525">
            <a:noFill/>
            <a:miter lim="800000"/>
            <a:headEnd/>
            <a:tailEnd/>
          </a:ln>
        </p:spPr>
      </p:pic>
      <p:sp>
        <p:nvSpPr>
          <p:cNvPr id="5" name="TextBox 4"/>
          <p:cNvSpPr txBox="1"/>
          <p:nvPr/>
        </p:nvSpPr>
        <p:spPr>
          <a:xfrm>
            <a:off x="428596" y="1571612"/>
            <a:ext cx="6429420" cy="1077218"/>
          </a:xfrm>
          <a:prstGeom prst="rect">
            <a:avLst/>
          </a:prstGeom>
          <a:noFill/>
        </p:spPr>
        <p:txBody>
          <a:bodyPr wrap="square" rtlCol="0">
            <a:spAutoFit/>
          </a:bodyPr>
          <a:lstStyle/>
          <a:p>
            <a:r>
              <a:rPr lang="en-US" sz="3200" dirty="0" err="1" smtClean="0"/>
              <a:t>Q.No</a:t>
            </a:r>
            <a:r>
              <a:rPr lang="en-US" sz="3200" dirty="0" smtClean="0"/>
              <a:t> .6</a:t>
            </a:r>
          </a:p>
          <a:p>
            <a:r>
              <a:rPr lang="en-US" sz="3200" dirty="0" smtClean="0"/>
              <a:t>     What type of valve is this?</a:t>
            </a:r>
            <a:endParaRPr lang="en-IN" sz="3200" dirty="0"/>
          </a:p>
        </p:txBody>
      </p:sp>
      <p:sp>
        <p:nvSpPr>
          <p:cNvPr id="6" name="TextBox 5"/>
          <p:cNvSpPr txBox="1"/>
          <p:nvPr/>
        </p:nvSpPr>
        <p:spPr>
          <a:xfrm>
            <a:off x="3643306" y="3286124"/>
            <a:ext cx="5929322" cy="3046988"/>
          </a:xfrm>
          <a:prstGeom prst="rect">
            <a:avLst/>
          </a:prstGeom>
          <a:noFill/>
        </p:spPr>
        <p:txBody>
          <a:bodyPr wrap="square" rtlCol="0">
            <a:spAutoFit/>
          </a:bodyPr>
          <a:lstStyle/>
          <a:p>
            <a:pPr marL="342900" indent="-342900" algn="just">
              <a:lnSpc>
                <a:spcPct val="200000"/>
              </a:lnSpc>
              <a:buAutoNum type="alphaLcParenR"/>
            </a:pPr>
            <a:r>
              <a:rPr lang="en-US" sz="2400" dirty="0" smtClean="0"/>
              <a:t>EDWARD SAPIEN SELF EXPANDABLE</a:t>
            </a:r>
          </a:p>
          <a:p>
            <a:pPr marL="342900" indent="-342900" algn="just">
              <a:lnSpc>
                <a:spcPct val="200000"/>
              </a:lnSpc>
              <a:buFontTx/>
              <a:buAutoNum type="alphaLcParenR"/>
            </a:pPr>
            <a:r>
              <a:rPr lang="en-US" sz="2400" dirty="0" smtClean="0"/>
              <a:t>CORE VALVE BALLOON EXPANDABLE</a:t>
            </a:r>
          </a:p>
          <a:p>
            <a:pPr marL="342900" indent="-342900" algn="just">
              <a:lnSpc>
                <a:spcPct val="200000"/>
              </a:lnSpc>
              <a:buAutoNum type="alphaLcParenR"/>
            </a:pPr>
            <a:r>
              <a:rPr lang="en-US" sz="2400" dirty="0" smtClean="0"/>
              <a:t>EDWARD SAPIEN BALLOON EXPANDABLE</a:t>
            </a:r>
          </a:p>
          <a:p>
            <a:pPr marL="342900" indent="-342900" algn="just">
              <a:lnSpc>
                <a:spcPct val="200000"/>
              </a:lnSpc>
              <a:buAutoNum type="alphaLcParenR"/>
            </a:pPr>
            <a:r>
              <a:rPr lang="en-US" sz="2400" dirty="0" smtClean="0"/>
              <a:t>CORE VALVE SELF EXPANDABLE</a:t>
            </a:r>
            <a:endParaRPr lang="en-IN"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a:srcRect/>
          <a:stretch>
            <a:fillRect/>
          </a:stretch>
        </p:blipFill>
        <p:spPr bwMode="auto">
          <a:xfrm>
            <a:off x="0" y="3162300"/>
            <a:ext cx="6457950" cy="3695700"/>
          </a:xfrm>
          <a:prstGeom prst="rect">
            <a:avLst/>
          </a:prstGeom>
          <a:noFill/>
          <a:ln w="9525">
            <a:noFill/>
            <a:miter lim="800000"/>
            <a:headEnd/>
            <a:tailEnd/>
          </a:ln>
          <a:effectLst/>
        </p:spPr>
      </p:pic>
      <p:sp>
        <p:nvSpPr>
          <p:cNvPr id="5" name="TextBox 4"/>
          <p:cNvSpPr txBox="1"/>
          <p:nvPr/>
        </p:nvSpPr>
        <p:spPr>
          <a:xfrm>
            <a:off x="0" y="1643050"/>
            <a:ext cx="8409866" cy="1569660"/>
          </a:xfrm>
          <a:prstGeom prst="rect">
            <a:avLst/>
          </a:prstGeom>
          <a:noFill/>
        </p:spPr>
        <p:txBody>
          <a:bodyPr wrap="square" rtlCol="0">
            <a:spAutoFit/>
          </a:bodyPr>
          <a:lstStyle/>
          <a:p>
            <a:r>
              <a:rPr lang="en-US" sz="2400" dirty="0" err="1" smtClean="0"/>
              <a:t>Q.No</a:t>
            </a:r>
            <a:r>
              <a:rPr lang="en-US" sz="2400" dirty="0" smtClean="0"/>
              <a:t> .7</a:t>
            </a:r>
          </a:p>
          <a:p>
            <a:r>
              <a:rPr lang="en-US" sz="2400" dirty="0" smtClean="0"/>
              <a:t>    Male patient presented  with PUO 1 month after Aortic valve replacement.  </a:t>
            </a:r>
          </a:p>
          <a:p>
            <a:r>
              <a:rPr lang="en-US" sz="2400" dirty="0" smtClean="0"/>
              <a:t>What is the echo finding? PLAX  &amp; SHORT AXIS images.</a:t>
            </a:r>
            <a:endParaRPr lang="en-IN"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600201"/>
            <a:ext cx="8229600" cy="5257799"/>
          </a:xfrm>
        </p:spPr>
        <p:txBody>
          <a:bodyPr>
            <a:normAutofit fontScale="70000" lnSpcReduction="20000"/>
          </a:bodyPr>
          <a:lstStyle/>
          <a:p>
            <a:pPr>
              <a:buNone/>
            </a:pPr>
            <a:r>
              <a:rPr lang="en-US" dirty="0" err="1" smtClean="0"/>
              <a:t>Q.No</a:t>
            </a:r>
            <a:r>
              <a:rPr lang="en-US" dirty="0" smtClean="0"/>
              <a:t> .8</a:t>
            </a:r>
          </a:p>
          <a:p>
            <a:pPr>
              <a:buNone/>
            </a:pPr>
            <a:endParaRPr lang="en-US" dirty="0" smtClean="0"/>
          </a:p>
          <a:p>
            <a:pPr>
              <a:buNone/>
            </a:pPr>
            <a:r>
              <a:rPr lang="en-US" dirty="0" smtClean="0"/>
              <a:t>Para </a:t>
            </a:r>
            <a:r>
              <a:rPr lang="en-US" dirty="0" err="1" smtClean="0"/>
              <a:t>valvular</a:t>
            </a:r>
            <a:r>
              <a:rPr lang="en-US" dirty="0" smtClean="0"/>
              <a:t> regurgitation is said to be severe if regurgitation </a:t>
            </a:r>
          </a:p>
          <a:p>
            <a:pPr>
              <a:buNone/>
            </a:pPr>
            <a:r>
              <a:rPr lang="en-US" dirty="0" smtClean="0"/>
              <a:t>is _____% of the sewing ring </a:t>
            </a:r>
            <a:r>
              <a:rPr lang="en-US" dirty="0" err="1" smtClean="0"/>
              <a:t>circumferance</a:t>
            </a:r>
            <a:r>
              <a:rPr lang="en-US" dirty="0" smtClean="0"/>
              <a:t>?</a:t>
            </a:r>
          </a:p>
          <a:p>
            <a:endParaRPr lang="en-US" dirty="0" smtClean="0"/>
          </a:p>
          <a:p>
            <a:pPr>
              <a:lnSpc>
                <a:spcPct val="170000"/>
              </a:lnSpc>
              <a:buNone/>
            </a:pPr>
            <a:r>
              <a:rPr lang="en-US" dirty="0" smtClean="0"/>
              <a:t>a)   &gt;20%</a:t>
            </a:r>
          </a:p>
          <a:p>
            <a:pPr>
              <a:lnSpc>
                <a:spcPct val="170000"/>
              </a:lnSpc>
              <a:buNone/>
            </a:pPr>
            <a:r>
              <a:rPr lang="en-US" dirty="0" smtClean="0"/>
              <a:t>b)   &gt;30%</a:t>
            </a:r>
          </a:p>
          <a:p>
            <a:pPr>
              <a:lnSpc>
                <a:spcPct val="170000"/>
              </a:lnSpc>
              <a:buNone/>
            </a:pPr>
            <a:r>
              <a:rPr lang="en-US" dirty="0" smtClean="0"/>
              <a:t>c)   &gt;40%</a:t>
            </a:r>
          </a:p>
          <a:p>
            <a:pPr>
              <a:lnSpc>
                <a:spcPct val="170000"/>
              </a:lnSpc>
              <a:buNone/>
            </a:pPr>
            <a:r>
              <a:rPr lang="en-US" dirty="0" smtClean="0"/>
              <a:t>d)   &gt;50%</a:t>
            </a:r>
          </a:p>
          <a:p>
            <a:endParaRPr lang="en-US" dirty="0" smtClean="0"/>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1"/>
            <a:ext cx="8686800" cy="4829195"/>
          </a:xfrm>
        </p:spPr>
        <p:txBody>
          <a:bodyPr>
            <a:normAutofit lnSpcReduction="10000"/>
          </a:bodyPr>
          <a:lstStyle/>
          <a:p>
            <a:r>
              <a:rPr lang="en-US" dirty="0" err="1" smtClean="0"/>
              <a:t>Q.No</a:t>
            </a:r>
            <a:r>
              <a:rPr lang="en-US" dirty="0" smtClean="0"/>
              <a:t> .8</a:t>
            </a:r>
          </a:p>
          <a:p>
            <a:pPr>
              <a:buNone/>
            </a:pPr>
            <a:r>
              <a:rPr lang="en-US" dirty="0" smtClean="0"/>
              <a:t>  </a:t>
            </a:r>
          </a:p>
          <a:p>
            <a:pPr algn="just">
              <a:buNone/>
            </a:pPr>
            <a:r>
              <a:rPr lang="en-US" dirty="0" smtClean="0"/>
              <a:t> </a:t>
            </a:r>
            <a:r>
              <a:rPr lang="en-US" sz="2600" dirty="0" smtClean="0"/>
              <a:t>Features of Physiological regurgitation?</a:t>
            </a:r>
          </a:p>
          <a:p>
            <a:pPr algn="just">
              <a:lnSpc>
                <a:spcPct val="150000"/>
              </a:lnSpc>
              <a:buNone/>
            </a:pPr>
            <a:r>
              <a:rPr lang="en-US" sz="2600" dirty="0" smtClean="0"/>
              <a:t>          A) Jet area </a:t>
            </a:r>
            <a:r>
              <a:rPr lang="en-US" sz="2600" dirty="0" smtClean="0">
                <a:solidFill>
                  <a:srgbClr val="FFC000"/>
                </a:solidFill>
              </a:rPr>
              <a:t>&lt; 2 cm</a:t>
            </a:r>
            <a:r>
              <a:rPr lang="en-US" sz="2600" baseline="30000" dirty="0" smtClean="0">
                <a:solidFill>
                  <a:srgbClr val="FFC000"/>
                </a:solidFill>
              </a:rPr>
              <a:t>2</a:t>
            </a:r>
            <a:r>
              <a:rPr lang="en-US" sz="2600" dirty="0" smtClean="0">
                <a:solidFill>
                  <a:srgbClr val="FFC000"/>
                </a:solidFill>
              </a:rPr>
              <a:t> </a:t>
            </a:r>
            <a:r>
              <a:rPr lang="en-US" sz="2600" dirty="0" smtClean="0"/>
              <a:t>and jet length </a:t>
            </a:r>
            <a:r>
              <a:rPr lang="en-US" sz="2600" dirty="0" smtClean="0">
                <a:solidFill>
                  <a:srgbClr val="FFC000"/>
                </a:solidFill>
              </a:rPr>
              <a:t>&lt;2.5 cm</a:t>
            </a:r>
          </a:p>
          <a:p>
            <a:pPr algn="just">
              <a:lnSpc>
                <a:spcPct val="150000"/>
              </a:lnSpc>
              <a:buNone/>
            </a:pPr>
            <a:r>
              <a:rPr lang="en-US" sz="2600" dirty="0" smtClean="0"/>
              <a:t>          B) Jet area </a:t>
            </a:r>
            <a:r>
              <a:rPr lang="en-US" sz="2600" dirty="0" smtClean="0">
                <a:solidFill>
                  <a:srgbClr val="FFC000"/>
                </a:solidFill>
              </a:rPr>
              <a:t>&gt; 2cm</a:t>
            </a:r>
            <a:r>
              <a:rPr lang="en-US" sz="2600" baseline="30000" dirty="0" smtClean="0">
                <a:solidFill>
                  <a:srgbClr val="FFC000"/>
                </a:solidFill>
              </a:rPr>
              <a:t>2</a:t>
            </a:r>
            <a:r>
              <a:rPr lang="en-US" sz="2600" dirty="0" smtClean="0">
                <a:solidFill>
                  <a:srgbClr val="FFC000"/>
                </a:solidFill>
              </a:rPr>
              <a:t> </a:t>
            </a:r>
            <a:r>
              <a:rPr lang="en-US" sz="2600" dirty="0" smtClean="0"/>
              <a:t>but  </a:t>
            </a:r>
            <a:r>
              <a:rPr lang="en-US" sz="2600" dirty="0" smtClean="0">
                <a:solidFill>
                  <a:srgbClr val="FFC000"/>
                </a:solidFill>
              </a:rPr>
              <a:t>&lt; 5cm</a:t>
            </a:r>
            <a:r>
              <a:rPr lang="en-US" sz="2600" baseline="30000" dirty="0" smtClean="0">
                <a:solidFill>
                  <a:srgbClr val="FFC000"/>
                </a:solidFill>
              </a:rPr>
              <a:t>2</a:t>
            </a:r>
            <a:r>
              <a:rPr lang="en-US" sz="2600" dirty="0" smtClean="0">
                <a:solidFill>
                  <a:srgbClr val="FFC000"/>
                </a:solidFill>
              </a:rPr>
              <a:t> </a:t>
            </a:r>
            <a:r>
              <a:rPr lang="en-US" sz="2600" dirty="0" smtClean="0"/>
              <a:t>and jet length </a:t>
            </a:r>
          </a:p>
          <a:p>
            <a:pPr algn="just">
              <a:lnSpc>
                <a:spcPct val="150000"/>
              </a:lnSpc>
              <a:buNone/>
            </a:pPr>
            <a:r>
              <a:rPr lang="en-US" sz="2600" dirty="0" smtClean="0"/>
              <a:t>             </a:t>
            </a:r>
            <a:r>
              <a:rPr lang="en-US" sz="2600" dirty="0" smtClean="0">
                <a:solidFill>
                  <a:srgbClr val="FFC000"/>
                </a:solidFill>
              </a:rPr>
              <a:t>&lt;2.5 cm</a:t>
            </a:r>
          </a:p>
          <a:p>
            <a:pPr algn="just">
              <a:lnSpc>
                <a:spcPct val="150000"/>
              </a:lnSpc>
              <a:buNone/>
            </a:pPr>
            <a:r>
              <a:rPr lang="en-US" sz="2600" dirty="0" smtClean="0"/>
              <a:t>          C) Jet area </a:t>
            </a:r>
            <a:r>
              <a:rPr lang="en-US" sz="2600" dirty="0" smtClean="0">
                <a:solidFill>
                  <a:srgbClr val="FFC000"/>
                </a:solidFill>
              </a:rPr>
              <a:t>&gt;2cm</a:t>
            </a:r>
            <a:r>
              <a:rPr lang="en-US" sz="2600" baseline="30000" dirty="0" smtClean="0">
                <a:solidFill>
                  <a:srgbClr val="FFC000"/>
                </a:solidFill>
              </a:rPr>
              <a:t>2</a:t>
            </a:r>
            <a:r>
              <a:rPr lang="en-US" sz="2600" dirty="0" smtClean="0">
                <a:solidFill>
                  <a:srgbClr val="FFC000"/>
                </a:solidFill>
              </a:rPr>
              <a:t> </a:t>
            </a:r>
            <a:r>
              <a:rPr lang="en-US" sz="2600" dirty="0" smtClean="0"/>
              <a:t>and jet length </a:t>
            </a:r>
            <a:r>
              <a:rPr lang="en-US" sz="2600" dirty="0" smtClean="0">
                <a:solidFill>
                  <a:srgbClr val="FFC000"/>
                </a:solidFill>
              </a:rPr>
              <a:t>&gt;2.5cm</a:t>
            </a:r>
          </a:p>
          <a:p>
            <a:pPr algn="just">
              <a:lnSpc>
                <a:spcPct val="150000"/>
              </a:lnSpc>
              <a:buNone/>
            </a:pPr>
            <a:r>
              <a:rPr lang="en-US" sz="2600" dirty="0" smtClean="0"/>
              <a:t>           D) jet area of </a:t>
            </a:r>
            <a:r>
              <a:rPr lang="en-US" sz="2600" dirty="0" smtClean="0">
                <a:solidFill>
                  <a:srgbClr val="FFC000"/>
                </a:solidFill>
              </a:rPr>
              <a:t>&gt;5cm</a:t>
            </a:r>
            <a:r>
              <a:rPr lang="en-US" sz="2600" baseline="30000" dirty="0" smtClean="0">
                <a:solidFill>
                  <a:srgbClr val="FFC000"/>
                </a:solidFill>
              </a:rPr>
              <a:t>2</a:t>
            </a:r>
            <a:r>
              <a:rPr lang="en-US" sz="2600" dirty="0" smtClean="0">
                <a:solidFill>
                  <a:srgbClr val="FFC000"/>
                </a:solidFill>
              </a:rPr>
              <a:t> </a:t>
            </a:r>
            <a:r>
              <a:rPr lang="en-US" sz="2600" dirty="0" smtClean="0"/>
              <a:t>and jet Length of  </a:t>
            </a:r>
            <a:r>
              <a:rPr lang="en-US" sz="2600" dirty="0" smtClean="0">
                <a:solidFill>
                  <a:srgbClr val="FFC000"/>
                </a:solidFill>
              </a:rPr>
              <a:t>2.5</a:t>
            </a:r>
            <a:r>
              <a:rPr lang="en-US" sz="2600" dirty="0" smtClean="0"/>
              <a:t> cm</a:t>
            </a:r>
            <a:endParaRPr lang="en-IN" sz="26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2"/>
          <a:srcRect/>
          <a:stretch>
            <a:fillRect/>
          </a:stretch>
        </p:blipFill>
        <p:spPr bwMode="auto">
          <a:xfrm>
            <a:off x="357158" y="2500306"/>
            <a:ext cx="7639050" cy="3533775"/>
          </a:xfrm>
          <a:prstGeom prst="rect">
            <a:avLst/>
          </a:prstGeom>
          <a:noFill/>
          <a:ln w="9525">
            <a:noFill/>
            <a:miter lim="800000"/>
            <a:headEnd/>
            <a:tailEnd/>
          </a:ln>
          <a:effectLst/>
        </p:spPr>
      </p:pic>
      <p:sp>
        <p:nvSpPr>
          <p:cNvPr id="6" name="TextBox 5"/>
          <p:cNvSpPr txBox="1"/>
          <p:nvPr/>
        </p:nvSpPr>
        <p:spPr>
          <a:xfrm>
            <a:off x="428596" y="1643050"/>
            <a:ext cx="5488041" cy="830997"/>
          </a:xfrm>
          <a:prstGeom prst="rect">
            <a:avLst/>
          </a:prstGeom>
          <a:noFill/>
        </p:spPr>
        <p:txBody>
          <a:bodyPr wrap="none" rtlCol="0">
            <a:spAutoFit/>
          </a:bodyPr>
          <a:lstStyle/>
          <a:p>
            <a:r>
              <a:rPr lang="en-US" sz="2400" b="1" dirty="0" smtClean="0"/>
              <a:t>Q.No.9</a:t>
            </a:r>
          </a:p>
          <a:p>
            <a:r>
              <a:rPr lang="en-US" sz="2400" b="1" dirty="0" smtClean="0"/>
              <a:t>        What does this PLAX IMAGES  show?</a:t>
            </a:r>
            <a:endParaRPr lang="en-IN" sz="2400" b="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err="1" smtClean="0"/>
              <a:t>Q.No</a:t>
            </a:r>
            <a:r>
              <a:rPr lang="en-US" sz="2400" dirty="0" smtClean="0"/>
              <a:t> 10</a:t>
            </a:r>
          </a:p>
          <a:p>
            <a:pPr>
              <a:buNone/>
            </a:pPr>
            <a:r>
              <a:rPr lang="en-US" sz="2400" dirty="0" smtClean="0"/>
              <a:t>     </a:t>
            </a:r>
            <a:r>
              <a:rPr lang="en-US" dirty="0" smtClean="0">
                <a:solidFill>
                  <a:srgbClr val="FFFF00"/>
                </a:solidFill>
              </a:rPr>
              <a:t>Severity Aortic   PPM is defined as</a:t>
            </a:r>
          </a:p>
          <a:p>
            <a:pPr>
              <a:buNone/>
            </a:pPr>
            <a:r>
              <a:rPr lang="en-US" dirty="0" smtClean="0">
                <a:solidFill>
                  <a:srgbClr val="FFFF00"/>
                </a:solidFill>
              </a:rPr>
              <a:t>          a)  Indexed EOA  </a:t>
            </a:r>
            <a:r>
              <a:rPr lang="en-IN" b="1" dirty="0" smtClean="0"/>
              <a:t>≤0.65</a:t>
            </a:r>
            <a:r>
              <a:rPr lang="en-US" dirty="0" smtClean="0">
                <a:solidFill>
                  <a:srgbClr val="FFFF00"/>
                </a:solidFill>
              </a:rPr>
              <a:t> cm</a:t>
            </a:r>
            <a:r>
              <a:rPr lang="en-US" baseline="30000" dirty="0" smtClean="0">
                <a:solidFill>
                  <a:srgbClr val="FFFF00"/>
                </a:solidFill>
              </a:rPr>
              <a:t>2</a:t>
            </a:r>
            <a:r>
              <a:rPr lang="en-US" dirty="0" smtClean="0">
                <a:solidFill>
                  <a:srgbClr val="FFFF00"/>
                </a:solidFill>
              </a:rPr>
              <a:t> /m</a:t>
            </a:r>
            <a:r>
              <a:rPr lang="en-US" baseline="30000" dirty="0" smtClean="0">
                <a:solidFill>
                  <a:srgbClr val="FFFF00"/>
                </a:solidFill>
              </a:rPr>
              <a:t>2</a:t>
            </a:r>
            <a:endParaRPr lang="en-IN" baseline="30000" dirty="0" smtClean="0">
              <a:solidFill>
                <a:srgbClr val="FFFF00"/>
              </a:solidFill>
            </a:endParaRPr>
          </a:p>
          <a:p>
            <a:pPr fontAlgn="t">
              <a:buNone/>
            </a:pPr>
            <a:r>
              <a:rPr lang="en-US" dirty="0" smtClean="0">
                <a:solidFill>
                  <a:srgbClr val="FFFF00"/>
                </a:solidFill>
              </a:rPr>
              <a:t>          b)  Indexed EOA  </a:t>
            </a:r>
            <a:r>
              <a:rPr lang="en-IN" b="1" dirty="0" smtClean="0"/>
              <a:t>≤0.85 </a:t>
            </a:r>
            <a:r>
              <a:rPr lang="en-US" dirty="0" smtClean="0">
                <a:solidFill>
                  <a:srgbClr val="FFFF00"/>
                </a:solidFill>
              </a:rPr>
              <a:t>cm</a:t>
            </a:r>
            <a:r>
              <a:rPr lang="en-US" baseline="30000" dirty="0" smtClean="0">
                <a:solidFill>
                  <a:srgbClr val="FFFF00"/>
                </a:solidFill>
              </a:rPr>
              <a:t>2</a:t>
            </a:r>
            <a:r>
              <a:rPr lang="en-US" dirty="0" smtClean="0">
                <a:solidFill>
                  <a:srgbClr val="FFFF00"/>
                </a:solidFill>
              </a:rPr>
              <a:t> /m</a:t>
            </a:r>
            <a:r>
              <a:rPr lang="en-US" baseline="30000" dirty="0" smtClean="0">
                <a:solidFill>
                  <a:srgbClr val="FFFF00"/>
                </a:solidFill>
              </a:rPr>
              <a:t>2</a:t>
            </a:r>
          </a:p>
          <a:p>
            <a:pPr fontAlgn="t">
              <a:buNone/>
            </a:pPr>
            <a:r>
              <a:rPr lang="en-US" dirty="0" smtClean="0">
                <a:solidFill>
                  <a:srgbClr val="FFFF00"/>
                </a:solidFill>
              </a:rPr>
              <a:t>          c)  Indexed EOA  </a:t>
            </a:r>
            <a:r>
              <a:rPr lang="en-IN" dirty="0" smtClean="0"/>
              <a:t>≤1.2 </a:t>
            </a:r>
            <a:r>
              <a:rPr lang="en-US" dirty="0" smtClean="0">
                <a:solidFill>
                  <a:srgbClr val="FFFF00"/>
                </a:solidFill>
              </a:rPr>
              <a:t>cm</a:t>
            </a:r>
            <a:r>
              <a:rPr lang="en-US" baseline="30000" dirty="0" smtClean="0">
                <a:solidFill>
                  <a:srgbClr val="FFFF00"/>
                </a:solidFill>
              </a:rPr>
              <a:t>2</a:t>
            </a:r>
            <a:r>
              <a:rPr lang="en-US" dirty="0" smtClean="0">
                <a:solidFill>
                  <a:srgbClr val="FFFF00"/>
                </a:solidFill>
              </a:rPr>
              <a:t> /m</a:t>
            </a:r>
            <a:r>
              <a:rPr lang="en-US" baseline="30000" dirty="0" smtClean="0">
                <a:solidFill>
                  <a:srgbClr val="FFFF00"/>
                </a:solidFill>
              </a:rPr>
              <a:t>2</a:t>
            </a:r>
            <a:endParaRPr lang="en-IN" baseline="30000" dirty="0" smtClean="0">
              <a:solidFill>
                <a:srgbClr val="FFFF00"/>
              </a:solidFill>
            </a:endParaRPr>
          </a:p>
          <a:p>
            <a:pPr fontAlgn="t">
              <a:buNone/>
            </a:pPr>
            <a:r>
              <a:rPr lang="en-US" dirty="0" smtClean="0">
                <a:solidFill>
                  <a:srgbClr val="FFFF00"/>
                </a:solidFill>
              </a:rPr>
              <a:t>         d)  Indexed EOA  </a:t>
            </a:r>
            <a:r>
              <a:rPr lang="en-IN" dirty="0" smtClean="0"/>
              <a:t>≤0.9  </a:t>
            </a:r>
            <a:r>
              <a:rPr lang="en-US" dirty="0" smtClean="0">
                <a:solidFill>
                  <a:srgbClr val="FFFF00"/>
                </a:solidFill>
              </a:rPr>
              <a:t>cm</a:t>
            </a:r>
            <a:r>
              <a:rPr lang="en-US" baseline="30000" dirty="0" smtClean="0">
                <a:solidFill>
                  <a:srgbClr val="FFFF00"/>
                </a:solidFill>
              </a:rPr>
              <a:t>2</a:t>
            </a:r>
            <a:r>
              <a:rPr lang="en-US" dirty="0" smtClean="0">
                <a:solidFill>
                  <a:srgbClr val="FFFF00"/>
                </a:solidFill>
              </a:rPr>
              <a:t> /m</a:t>
            </a:r>
            <a:r>
              <a:rPr lang="en-US" baseline="30000" dirty="0" smtClean="0">
                <a:solidFill>
                  <a:srgbClr val="FFFF00"/>
                </a:solidFill>
              </a:rPr>
              <a:t>2</a:t>
            </a:r>
            <a:endParaRPr lang="en-IN" baseline="30000" dirty="0" smtClean="0">
              <a:solidFill>
                <a:srgbClr val="FFFF00"/>
              </a:solidFill>
            </a:endParaRPr>
          </a:p>
          <a:p>
            <a:pPr fontAlgn="t"/>
            <a:endParaRPr lang="en-IN" dirty="0" smtClean="0"/>
          </a:p>
          <a:p>
            <a:endParaRPr lang="en-IN"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2"/>
          <a:srcRect/>
          <a:stretch>
            <a:fillRect/>
          </a:stretch>
        </p:blipFill>
        <p:spPr bwMode="auto">
          <a:xfrm>
            <a:off x="1071538" y="3214686"/>
            <a:ext cx="5119713" cy="3196442"/>
          </a:xfrm>
          <a:prstGeom prst="rect">
            <a:avLst/>
          </a:prstGeom>
          <a:noFill/>
          <a:ln w="9525">
            <a:noFill/>
            <a:miter lim="800000"/>
            <a:headEnd/>
            <a:tailEnd/>
          </a:ln>
          <a:effectLst/>
        </p:spPr>
      </p:pic>
      <p:sp>
        <p:nvSpPr>
          <p:cNvPr id="5" name="TextBox 4"/>
          <p:cNvSpPr txBox="1"/>
          <p:nvPr/>
        </p:nvSpPr>
        <p:spPr>
          <a:xfrm>
            <a:off x="214282" y="1643050"/>
            <a:ext cx="8572528" cy="1815882"/>
          </a:xfrm>
          <a:prstGeom prst="rect">
            <a:avLst/>
          </a:prstGeom>
          <a:noFill/>
        </p:spPr>
        <p:txBody>
          <a:bodyPr wrap="square" rtlCol="0">
            <a:spAutoFit/>
          </a:bodyPr>
          <a:lstStyle/>
          <a:p>
            <a:r>
              <a:rPr lang="en-US" sz="2800" dirty="0" err="1" smtClean="0"/>
              <a:t>Q.No</a:t>
            </a:r>
            <a:r>
              <a:rPr lang="en-US" sz="2800" dirty="0" smtClean="0"/>
              <a:t> 11</a:t>
            </a:r>
          </a:p>
          <a:p>
            <a:r>
              <a:rPr lang="en-US" sz="2800" dirty="0" smtClean="0"/>
              <a:t>      Probable   valve type producing this type of Doppler  </a:t>
            </a:r>
          </a:p>
          <a:p>
            <a:r>
              <a:rPr lang="en-US" sz="2800" dirty="0" smtClean="0"/>
              <a:t>      Spectral   signal ?   </a:t>
            </a:r>
          </a:p>
          <a:p>
            <a:r>
              <a:rPr lang="en-US" sz="2800" dirty="0" smtClean="0"/>
              <a:t>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noChangeArrowheads="1"/>
          </p:cNvPicPr>
          <p:nvPr>
            <p:ph idx="1"/>
          </p:nvPr>
        </p:nvPicPr>
        <p:blipFill>
          <a:blip r:embed="rId2"/>
          <a:srcRect/>
          <a:stretch>
            <a:fillRect/>
          </a:stretch>
        </p:blipFill>
        <p:spPr bwMode="auto">
          <a:xfrm>
            <a:off x="2000232" y="3286124"/>
            <a:ext cx="4829175" cy="2914650"/>
          </a:xfrm>
          <a:prstGeom prst="rect">
            <a:avLst/>
          </a:prstGeom>
          <a:noFill/>
          <a:ln w="9525">
            <a:noFill/>
            <a:miter lim="800000"/>
            <a:headEnd/>
            <a:tailEnd/>
          </a:ln>
          <a:effectLst/>
        </p:spPr>
      </p:pic>
      <p:sp>
        <p:nvSpPr>
          <p:cNvPr id="5" name="TextBox 4"/>
          <p:cNvSpPr txBox="1"/>
          <p:nvPr/>
        </p:nvSpPr>
        <p:spPr>
          <a:xfrm>
            <a:off x="571472" y="1785926"/>
            <a:ext cx="7572428" cy="1354217"/>
          </a:xfrm>
          <a:prstGeom prst="rect">
            <a:avLst/>
          </a:prstGeom>
          <a:noFill/>
        </p:spPr>
        <p:txBody>
          <a:bodyPr wrap="square" rtlCol="0">
            <a:spAutoFit/>
          </a:bodyPr>
          <a:lstStyle/>
          <a:p>
            <a:r>
              <a:rPr lang="en-US" sz="3200" dirty="0" err="1" smtClean="0"/>
              <a:t>Q.No</a:t>
            </a:r>
            <a:r>
              <a:rPr lang="en-US" sz="3200" dirty="0" smtClean="0"/>
              <a:t> 12</a:t>
            </a:r>
          </a:p>
          <a:p>
            <a:r>
              <a:rPr lang="en-US" sz="3200" dirty="0" smtClean="0"/>
              <a:t>       Identify the abnormality?</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Mechanical valve types merits and demerits</a:t>
            </a:r>
            <a:endParaRPr lang="en-IN"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ANTICOAGULATION MANAGEMENT</a:t>
            </a:r>
            <a:endParaRPr lang="en-IN" dirty="0"/>
          </a:p>
        </p:txBody>
      </p:sp>
      <p:pic>
        <p:nvPicPr>
          <p:cNvPr id="4" name="Picture 2"/>
          <p:cNvPicPr>
            <a:picLocks noGrp="1" noChangeAspect="1" noChangeArrowheads="1"/>
          </p:cNvPicPr>
          <p:nvPr>
            <p:ph idx="1"/>
          </p:nvPr>
        </p:nvPicPr>
        <p:blipFill>
          <a:blip r:embed="rId2"/>
          <a:srcRect/>
          <a:stretch>
            <a:fillRect/>
          </a:stretch>
        </p:blipFill>
        <p:spPr bwMode="auto">
          <a:xfrm>
            <a:off x="785786" y="1600200"/>
            <a:ext cx="7643866" cy="5043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Ball and Cage Advantage of the design </a:t>
            </a:r>
            <a:endParaRPr lang="en-IN" dirty="0"/>
          </a:p>
        </p:txBody>
      </p:sp>
      <p:sp>
        <p:nvSpPr>
          <p:cNvPr id="4" name="Text Placeholder 3"/>
          <p:cNvSpPr>
            <a:spLocks noGrp="1"/>
          </p:cNvSpPr>
          <p:nvPr>
            <p:ph type="body" idx="1"/>
          </p:nvPr>
        </p:nvSpPr>
        <p:spPr/>
        <p:txBody>
          <a:bodyPr/>
          <a:lstStyle/>
          <a:p>
            <a:r>
              <a:rPr lang="en-US" dirty="0" smtClean="0"/>
              <a:t>               Advantages</a:t>
            </a:r>
            <a:endParaRPr lang="en-IN" dirty="0"/>
          </a:p>
        </p:txBody>
      </p:sp>
      <p:sp>
        <p:nvSpPr>
          <p:cNvPr id="3" name="Content Placeholder 2"/>
          <p:cNvSpPr>
            <a:spLocks noGrp="1"/>
          </p:cNvSpPr>
          <p:nvPr>
            <p:ph sz="half" idx="2"/>
          </p:nvPr>
        </p:nvSpPr>
        <p:spPr>
          <a:xfrm>
            <a:off x="0" y="2214554"/>
            <a:ext cx="4040188" cy="5000660"/>
          </a:xfrm>
        </p:spPr>
        <p:txBody>
          <a:bodyPr>
            <a:noAutofit/>
          </a:bodyPr>
          <a:lstStyle/>
          <a:p>
            <a:pPr algn="just"/>
            <a:r>
              <a:rPr lang="en-US" dirty="0" err="1" smtClean="0">
                <a:solidFill>
                  <a:srgbClr val="00B050"/>
                </a:solidFill>
              </a:rPr>
              <a:t>Occluder</a:t>
            </a:r>
            <a:r>
              <a:rPr lang="en-US" dirty="0" smtClean="0">
                <a:solidFill>
                  <a:srgbClr val="00B050"/>
                </a:solidFill>
              </a:rPr>
              <a:t> travel completely out of orifice reducing the possibility of thrombus or </a:t>
            </a:r>
            <a:r>
              <a:rPr lang="en-US" dirty="0" err="1" smtClean="0">
                <a:solidFill>
                  <a:srgbClr val="00B050"/>
                </a:solidFill>
              </a:rPr>
              <a:t>pannus</a:t>
            </a:r>
            <a:r>
              <a:rPr lang="en-US" dirty="0" smtClean="0">
                <a:solidFill>
                  <a:srgbClr val="00B050"/>
                </a:solidFill>
              </a:rPr>
              <a:t> growing from the sewing ring to interfere with the Valve Mechanism</a:t>
            </a:r>
          </a:p>
          <a:p>
            <a:pPr algn="just"/>
            <a:endParaRPr lang="en-US" dirty="0" smtClean="0">
              <a:solidFill>
                <a:srgbClr val="FFC000"/>
              </a:solidFill>
            </a:endParaRPr>
          </a:p>
          <a:p>
            <a:pPr algn="just"/>
            <a:r>
              <a:rPr lang="en-US" dirty="0" err="1" smtClean="0">
                <a:solidFill>
                  <a:srgbClr val="FFC000"/>
                </a:solidFill>
              </a:rPr>
              <a:t>Continous</a:t>
            </a:r>
            <a:r>
              <a:rPr lang="en-US" dirty="0" smtClean="0">
                <a:solidFill>
                  <a:srgbClr val="FFC000"/>
                </a:solidFill>
              </a:rPr>
              <a:t> changing point of contact of the ball reduces the wear and tear in any one area</a:t>
            </a:r>
            <a:endParaRPr lang="en-IN" dirty="0">
              <a:solidFill>
                <a:srgbClr val="FFC000"/>
              </a:solidFill>
            </a:endParaRPr>
          </a:p>
        </p:txBody>
      </p:sp>
      <p:sp>
        <p:nvSpPr>
          <p:cNvPr id="5" name="Text Placeholder 4"/>
          <p:cNvSpPr>
            <a:spLocks noGrp="1"/>
          </p:cNvSpPr>
          <p:nvPr>
            <p:ph type="body" sz="quarter" idx="3"/>
          </p:nvPr>
        </p:nvSpPr>
        <p:spPr/>
        <p:txBody>
          <a:bodyPr/>
          <a:lstStyle/>
          <a:p>
            <a:r>
              <a:rPr lang="en-US" dirty="0" smtClean="0"/>
              <a:t>            Disadvantage</a:t>
            </a:r>
            <a:endParaRPr lang="en-IN" dirty="0"/>
          </a:p>
        </p:txBody>
      </p:sp>
      <p:sp>
        <p:nvSpPr>
          <p:cNvPr id="6" name="Content Placeholder 5"/>
          <p:cNvSpPr>
            <a:spLocks noGrp="1"/>
          </p:cNvSpPr>
          <p:nvPr>
            <p:ph sz="quarter" idx="4"/>
          </p:nvPr>
        </p:nvSpPr>
        <p:spPr>
          <a:xfrm>
            <a:off x="4214810" y="2174874"/>
            <a:ext cx="4929190" cy="4683125"/>
          </a:xfrm>
        </p:spPr>
        <p:txBody>
          <a:bodyPr>
            <a:normAutofit lnSpcReduction="10000"/>
          </a:bodyPr>
          <a:lstStyle/>
          <a:p>
            <a:pPr lvl="1">
              <a:buFont typeface="Arial" pitchFamily="34" charset="0"/>
              <a:buChar char="•"/>
            </a:pPr>
            <a:r>
              <a:rPr lang="en-US" sz="2600" dirty="0" smtClean="0">
                <a:solidFill>
                  <a:srgbClr val="FFC000"/>
                </a:solidFill>
              </a:rPr>
              <a:t> Central flow Obstruction</a:t>
            </a:r>
          </a:p>
          <a:p>
            <a:pPr lvl="1">
              <a:buFont typeface="Arial" pitchFamily="34" charset="0"/>
              <a:buChar char="•"/>
            </a:pPr>
            <a:r>
              <a:rPr lang="en-US" sz="2600" dirty="0" smtClean="0">
                <a:solidFill>
                  <a:srgbClr val="FFC000"/>
                </a:solidFill>
              </a:rPr>
              <a:t> Collisions with the </a:t>
            </a:r>
            <a:r>
              <a:rPr lang="en-US" sz="2600" dirty="0" err="1" smtClean="0">
                <a:solidFill>
                  <a:srgbClr val="FFC000"/>
                </a:solidFill>
              </a:rPr>
              <a:t>occluder</a:t>
            </a:r>
            <a:r>
              <a:rPr lang="en-US" sz="2600" dirty="0" smtClean="0">
                <a:solidFill>
                  <a:srgbClr val="FFC000"/>
                </a:solidFill>
              </a:rPr>
              <a:t> ball causes damage to blood cells.</a:t>
            </a:r>
          </a:p>
          <a:p>
            <a:pPr lvl="1">
              <a:buFont typeface="Arial" pitchFamily="34" charset="0"/>
              <a:buChar char="•"/>
            </a:pPr>
            <a:endParaRPr lang="en-US" sz="2600" dirty="0" smtClean="0"/>
          </a:p>
          <a:p>
            <a:pPr>
              <a:lnSpc>
                <a:spcPct val="120000"/>
              </a:lnSpc>
            </a:pPr>
            <a:r>
              <a:rPr lang="en-IN" sz="2600" dirty="0" smtClean="0">
                <a:solidFill>
                  <a:srgbClr val="00B050"/>
                </a:solidFill>
              </a:rPr>
              <a:t>Bulky cage design so not suitable for  if small LV   cavity. or small aortic   annulus. </a:t>
            </a:r>
          </a:p>
          <a:p>
            <a:pPr>
              <a:lnSpc>
                <a:spcPct val="120000"/>
              </a:lnSpc>
            </a:pPr>
            <a:r>
              <a:rPr lang="en-IN" sz="2800" dirty="0" err="1" smtClean="0"/>
              <a:t>Thrombogenic</a:t>
            </a:r>
            <a:r>
              <a:rPr lang="en-IN" sz="2800" dirty="0" smtClean="0"/>
              <a:t> risk is slightly higher </a:t>
            </a:r>
            <a:r>
              <a:rPr lang="en-IN" sz="2800" dirty="0" err="1" smtClean="0"/>
              <a:t>ie</a:t>
            </a:r>
            <a:r>
              <a:rPr lang="en-IN" sz="2800" dirty="0" smtClean="0"/>
              <a:t> 4% to 6% per year</a:t>
            </a:r>
          </a:p>
          <a:p>
            <a:pPr>
              <a:lnSpc>
                <a:spcPct val="120000"/>
              </a:lnSpc>
            </a:pPr>
            <a:endParaRPr lang="en-IN" sz="2600" dirty="0" smtClean="0">
              <a:solidFill>
                <a:srgbClr val="00B050"/>
              </a:solidFill>
            </a:endParaRPr>
          </a:p>
          <a:p>
            <a:pPr lvl="1">
              <a:lnSpc>
                <a:spcPct val="120000"/>
              </a:lnSpc>
              <a:buFont typeface="Arial" pitchFamily="34" charset="0"/>
              <a:buChar char="•"/>
            </a:pPr>
            <a:endParaRPr lang="en-US" sz="2600" dirty="0" smtClean="0"/>
          </a:p>
          <a:p>
            <a:pPr lvl="1">
              <a:buFont typeface="Arial" pitchFamily="34" charset="0"/>
              <a:buChar char="•"/>
            </a:pPr>
            <a:endParaRPr lang="en-US" sz="2400"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TILTING  DISC : KEY FEATURES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9" cy="1143000"/>
          </a:xfrm>
        </p:spPr>
        <p:txBody>
          <a:bodyPr>
            <a:normAutofit fontScale="90000"/>
          </a:bodyPr>
          <a:lstStyle/>
          <a:p>
            <a:r>
              <a:rPr lang="en-US" dirty="0" smtClean="0"/>
              <a:t>Tilting disc Advantage  &amp; Disadvantages</a:t>
            </a:r>
            <a:endParaRPr lang="en-IN" dirty="0"/>
          </a:p>
        </p:txBody>
      </p:sp>
      <p:sp>
        <p:nvSpPr>
          <p:cNvPr id="5" name="Text Placeholder 4"/>
          <p:cNvSpPr>
            <a:spLocks noGrp="1"/>
          </p:cNvSpPr>
          <p:nvPr>
            <p:ph type="body" idx="1"/>
          </p:nvPr>
        </p:nvSpPr>
        <p:spPr>
          <a:xfrm>
            <a:off x="1" y="1535113"/>
            <a:ext cx="4497388" cy="639762"/>
          </a:xfrm>
        </p:spPr>
        <p:txBody>
          <a:bodyPr/>
          <a:lstStyle/>
          <a:p>
            <a:r>
              <a:rPr lang="en-US" dirty="0" smtClean="0"/>
              <a:t>    </a:t>
            </a:r>
            <a:r>
              <a:rPr lang="en-US" dirty="0" smtClean="0">
                <a:solidFill>
                  <a:srgbClr val="FFC000"/>
                </a:solidFill>
              </a:rPr>
              <a:t>Advantage over Ball &amp; Cage</a:t>
            </a:r>
            <a:endParaRPr lang="en-IN" dirty="0">
              <a:solidFill>
                <a:srgbClr val="FFC000"/>
              </a:solidFill>
            </a:endParaRPr>
          </a:p>
        </p:txBody>
      </p:sp>
      <p:sp>
        <p:nvSpPr>
          <p:cNvPr id="3" name="Content Placeholder 2"/>
          <p:cNvSpPr>
            <a:spLocks noGrp="1"/>
          </p:cNvSpPr>
          <p:nvPr>
            <p:ph sz="half" idx="2"/>
          </p:nvPr>
        </p:nvSpPr>
        <p:spPr>
          <a:xfrm>
            <a:off x="-142908" y="2174875"/>
            <a:ext cx="4857784" cy="4968902"/>
          </a:xfrm>
        </p:spPr>
        <p:txBody>
          <a:bodyPr>
            <a:normAutofit/>
          </a:bodyPr>
          <a:lstStyle/>
          <a:p>
            <a:pPr lvl="1">
              <a:lnSpc>
                <a:spcPct val="200000"/>
              </a:lnSpc>
              <a:buFont typeface="Arial" pitchFamily="34" charset="0"/>
              <a:buChar char="•"/>
            </a:pPr>
            <a:r>
              <a:rPr lang="en-US" sz="2400" dirty="0" smtClean="0"/>
              <a:t>Low profile</a:t>
            </a:r>
          </a:p>
          <a:p>
            <a:pPr lvl="1">
              <a:lnSpc>
                <a:spcPct val="200000"/>
              </a:lnSpc>
              <a:buFont typeface="Arial" pitchFamily="34" charset="0"/>
              <a:buChar char="•"/>
            </a:pPr>
            <a:r>
              <a:rPr lang="en-US" sz="2400" dirty="0" smtClean="0"/>
              <a:t>Central blood flow.</a:t>
            </a:r>
          </a:p>
          <a:p>
            <a:pPr lvl="1">
              <a:lnSpc>
                <a:spcPct val="200000"/>
              </a:lnSpc>
              <a:buFont typeface="Arial" pitchFamily="34" charset="0"/>
              <a:buChar char="•"/>
            </a:pPr>
            <a:r>
              <a:rPr lang="en-US" sz="2400" dirty="0" smtClean="0"/>
              <a:t> Decrease turbulence</a:t>
            </a:r>
          </a:p>
          <a:p>
            <a:pPr lvl="1">
              <a:lnSpc>
                <a:spcPct val="200000"/>
              </a:lnSpc>
              <a:buFont typeface="Arial" pitchFamily="34" charset="0"/>
              <a:buChar char="•"/>
            </a:pPr>
            <a:r>
              <a:rPr lang="en-US" sz="2400" dirty="0" smtClean="0"/>
              <a:t> Reduce shear stress.</a:t>
            </a:r>
          </a:p>
          <a:p>
            <a:pPr lvl="1">
              <a:lnSpc>
                <a:spcPct val="200000"/>
              </a:lnSpc>
              <a:buFont typeface="Arial" pitchFamily="34" charset="0"/>
              <a:buChar char="•"/>
            </a:pPr>
            <a:r>
              <a:rPr lang="en-US" sz="2400" dirty="0" smtClean="0"/>
              <a:t>Thrombotic risk is reduced </a:t>
            </a:r>
          </a:p>
          <a:p>
            <a:pPr lvl="1">
              <a:lnSpc>
                <a:spcPct val="200000"/>
              </a:lnSpc>
              <a:buNone/>
            </a:pPr>
            <a:endParaRPr lang="en-US" sz="2400" dirty="0" smtClean="0"/>
          </a:p>
          <a:p>
            <a:pPr>
              <a:lnSpc>
                <a:spcPct val="200000"/>
              </a:lnSpc>
            </a:pPr>
            <a:endParaRPr lang="en-IN" dirty="0"/>
          </a:p>
        </p:txBody>
      </p:sp>
      <p:sp>
        <p:nvSpPr>
          <p:cNvPr id="6" name="Text Placeholder 5"/>
          <p:cNvSpPr>
            <a:spLocks noGrp="1"/>
          </p:cNvSpPr>
          <p:nvPr>
            <p:ph type="body" sz="quarter" idx="3"/>
          </p:nvPr>
        </p:nvSpPr>
        <p:spPr/>
        <p:txBody>
          <a:bodyPr/>
          <a:lstStyle/>
          <a:p>
            <a:r>
              <a:rPr lang="en-US" dirty="0" smtClean="0">
                <a:solidFill>
                  <a:schemeClr val="accent6">
                    <a:lumMod val="60000"/>
                    <a:lumOff val="40000"/>
                  </a:schemeClr>
                </a:solidFill>
              </a:rPr>
              <a:t>     Disadvantage</a:t>
            </a:r>
            <a:endParaRPr lang="en-IN" dirty="0">
              <a:solidFill>
                <a:schemeClr val="accent6">
                  <a:lumMod val="60000"/>
                  <a:lumOff val="40000"/>
                </a:schemeClr>
              </a:solidFill>
            </a:endParaRPr>
          </a:p>
        </p:txBody>
      </p:sp>
      <p:sp>
        <p:nvSpPr>
          <p:cNvPr id="4" name="Content Placeholder 3"/>
          <p:cNvSpPr>
            <a:spLocks noGrp="1"/>
          </p:cNvSpPr>
          <p:nvPr>
            <p:ph sz="quarter" idx="4"/>
          </p:nvPr>
        </p:nvSpPr>
        <p:spPr>
          <a:xfrm>
            <a:off x="4357685" y="1428737"/>
            <a:ext cx="4786315" cy="5429264"/>
          </a:xfrm>
        </p:spPr>
        <p:txBody>
          <a:bodyPr>
            <a:normAutofit/>
          </a:bodyPr>
          <a:lstStyle/>
          <a:p>
            <a:pPr>
              <a:lnSpc>
                <a:spcPct val="200000"/>
              </a:lnSpc>
              <a:buNone/>
            </a:pPr>
            <a:endParaRPr lang="en-US" dirty="0" smtClean="0"/>
          </a:p>
          <a:p>
            <a:pPr>
              <a:lnSpc>
                <a:spcPct val="200000"/>
              </a:lnSpc>
            </a:pPr>
            <a:r>
              <a:rPr lang="en-US" dirty="0" smtClean="0"/>
              <a:t>Thrombus and </a:t>
            </a:r>
            <a:r>
              <a:rPr lang="en-US" dirty="0" err="1" smtClean="0"/>
              <a:t>Pannus</a:t>
            </a:r>
            <a:r>
              <a:rPr lang="en-US" dirty="0" smtClean="0"/>
              <a:t> interfering with the motion of disc</a:t>
            </a:r>
          </a:p>
          <a:p>
            <a:pPr>
              <a:lnSpc>
                <a:spcPct val="200000"/>
              </a:lnSpc>
            </a:pPr>
            <a:r>
              <a:rPr lang="en-US" dirty="0" smtClean="0"/>
              <a:t>Careful orientation of disc needed during implantation</a:t>
            </a:r>
          </a:p>
          <a:p>
            <a:pPr>
              <a:lnSpc>
                <a:spcPct val="150000"/>
              </a:lnSpc>
              <a:buNone/>
            </a:pP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1143000"/>
          </a:xfrm>
        </p:spPr>
        <p:txBody>
          <a:bodyPr>
            <a:normAutofit fontScale="90000"/>
          </a:bodyPr>
          <a:lstStyle/>
          <a:p>
            <a:r>
              <a:rPr lang="en-US" dirty="0" smtClean="0">
                <a:solidFill>
                  <a:srgbClr val="C00000"/>
                </a:solidFill>
                <a:latin typeface="Perpetua" pitchFamily="18" charset="0"/>
              </a:rPr>
              <a:t/>
            </a:r>
            <a:br>
              <a:rPr lang="en-US" dirty="0" smtClean="0">
                <a:solidFill>
                  <a:srgbClr val="C00000"/>
                </a:solidFill>
                <a:latin typeface="Perpetua" pitchFamily="18" charset="0"/>
              </a:rPr>
            </a:br>
            <a:r>
              <a:rPr lang="en-US" dirty="0" smtClean="0">
                <a:solidFill>
                  <a:srgbClr val="FFC000"/>
                </a:solidFill>
                <a:latin typeface="Perpetua" pitchFamily="18" charset="0"/>
              </a:rPr>
              <a:t>TTK-CHITRA:ADVANTAGES</a:t>
            </a:r>
            <a:r>
              <a:rPr lang="en-US" dirty="0" smtClean="0">
                <a:solidFill>
                  <a:srgbClr val="C00000"/>
                </a:solidFill>
                <a:latin typeface="Perpetua" pitchFamily="18" charset="0"/>
              </a:rPr>
              <a:t/>
            </a:r>
            <a:br>
              <a:rPr lang="en-US" dirty="0" smtClean="0">
                <a:solidFill>
                  <a:srgbClr val="C00000"/>
                </a:solidFill>
                <a:latin typeface="Perpetua" pitchFamily="18" charset="0"/>
              </a:rPr>
            </a:br>
            <a:r>
              <a:rPr lang="en-US" sz="3600" i="1" dirty="0" smtClean="0">
                <a:solidFill>
                  <a:srgbClr val="FFC000"/>
                </a:solidFill>
                <a:latin typeface="Perpetua" pitchFamily="18" charset="0"/>
              </a:rPr>
              <a:t>ONLY INDIAN-MADE HEART VALVE </a:t>
            </a:r>
            <a:r>
              <a:rPr lang="en-US" dirty="0" smtClean="0">
                <a:solidFill>
                  <a:srgbClr val="FFC000"/>
                </a:solidFill>
                <a:latin typeface="Perpetua" pitchFamily="18" charset="0"/>
              </a:rPr>
              <a:t> </a:t>
            </a:r>
            <a:br>
              <a:rPr lang="en-US" dirty="0" smtClean="0">
                <a:solidFill>
                  <a:srgbClr val="FFC000"/>
                </a:solidFill>
                <a:latin typeface="Perpetua" pitchFamily="18" charset="0"/>
              </a:rPr>
            </a:br>
            <a:endParaRPr lang="en-US" dirty="0">
              <a:solidFill>
                <a:srgbClr val="FFC000"/>
              </a:solidFill>
              <a:latin typeface="Perpetua" pitchFamily="18" charset="0"/>
            </a:endParaRPr>
          </a:p>
        </p:txBody>
      </p:sp>
      <p:sp>
        <p:nvSpPr>
          <p:cNvPr id="9" name="Content Placeholder 8"/>
          <p:cNvSpPr>
            <a:spLocks noGrp="1"/>
          </p:cNvSpPr>
          <p:nvPr>
            <p:ph sz="half" idx="1"/>
          </p:nvPr>
        </p:nvSpPr>
        <p:spPr>
          <a:xfrm>
            <a:off x="228600" y="1371601"/>
            <a:ext cx="4038600" cy="4525963"/>
          </a:xfrm>
        </p:spPr>
        <p:txBody>
          <a:bodyPr>
            <a:noAutofit/>
          </a:bodyPr>
          <a:lstStyle/>
          <a:p>
            <a:endParaRPr lang="en-US" sz="2000" dirty="0" smtClean="0"/>
          </a:p>
          <a:p>
            <a:endParaRPr lang="en-US" sz="2000" dirty="0"/>
          </a:p>
        </p:txBody>
      </p:sp>
      <p:sp>
        <p:nvSpPr>
          <p:cNvPr id="10" name="Content Placeholder 9"/>
          <p:cNvSpPr>
            <a:spLocks noGrp="1"/>
          </p:cNvSpPr>
          <p:nvPr>
            <p:ph sz="half" idx="2"/>
          </p:nvPr>
        </p:nvSpPr>
        <p:spPr/>
        <p:txBody>
          <a:bodyPr/>
          <a:lstStyle/>
          <a:p>
            <a:endParaRPr lang="en-US"/>
          </a:p>
        </p:txBody>
      </p:sp>
      <p:pic>
        <p:nvPicPr>
          <p:cNvPr id="286722" name="Picture 2" descr="C:\Users\raghu\AppData\Local\Temp\msohtmlclip1\01\clip_image001.png"/>
          <p:cNvPicPr>
            <a:picLocks noChangeAspect="1" noChangeArrowheads="1"/>
          </p:cNvPicPr>
          <p:nvPr/>
        </p:nvPicPr>
        <p:blipFill>
          <a:blip r:embed="rId2" cstate="print"/>
          <a:srcRect/>
          <a:stretch>
            <a:fillRect/>
          </a:stretch>
        </p:blipFill>
        <p:spPr bwMode="auto">
          <a:xfrm>
            <a:off x="4857752" y="2357430"/>
            <a:ext cx="3514721" cy="28670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 y="1785926"/>
            <a:ext cx="4357685" cy="5816977"/>
          </a:xfrm>
          <a:prstGeom prst="rect">
            <a:avLst/>
          </a:prstGeom>
          <a:noFill/>
        </p:spPr>
        <p:txBody>
          <a:bodyPr wrap="square" rtlCol="0">
            <a:spAutoFit/>
          </a:bodyPr>
          <a:lstStyle/>
          <a:p>
            <a:pPr>
              <a:lnSpc>
                <a:spcPct val="150000"/>
              </a:lnSpc>
              <a:buFont typeface="Arial" pitchFamily="34" charset="0"/>
              <a:buChar char="•"/>
            </a:pPr>
            <a:r>
              <a:rPr lang="en-US" sz="2400" dirty="0" smtClean="0">
                <a:solidFill>
                  <a:srgbClr val="FFC000"/>
                </a:solidFill>
                <a:latin typeface="Perpetua" pitchFamily="18" charset="0"/>
              </a:rPr>
              <a:t>  </a:t>
            </a:r>
            <a:r>
              <a:rPr lang="en-US" sz="2400" dirty="0" smtClean="0">
                <a:solidFill>
                  <a:srgbClr val="FFC000"/>
                </a:solidFill>
                <a:latin typeface="Times New Roman" pitchFamily="18" charset="0"/>
                <a:cs typeface="Times New Roman" pitchFamily="18" charset="0"/>
              </a:rPr>
              <a:t>Complete structural integrity</a:t>
            </a:r>
          </a:p>
          <a:p>
            <a:pPr>
              <a:lnSpc>
                <a:spcPct val="150000"/>
              </a:lnSpc>
              <a:buFont typeface="Arial" pitchFamily="34" charset="0"/>
              <a:buChar char="•"/>
            </a:pPr>
            <a:r>
              <a:rPr lang="en-US" sz="2400" dirty="0" smtClean="0">
                <a:solidFill>
                  <a:srgbClr val="FFC000"/>
                </a:solidFill>
                <a:latin typeface="Times New Roman" pitchFamily="18" charset="0"/>
                <a:cs typeface="Times New Roman" pitchFamily="18" charset="0"/>
              </a:rPr>
              <a:t>  Silent operation</a:t>
            </a:r>
          </a:p>
          <a:p>
            <a:pPr>
              <a:lnSpc>
                <a:spcPct val="150000"/>
              </a:lnSpc>
              <a:buFont typeface="Arial" pitchFamily="34" charset="0"/>
              <a:buChar char="•"/>
            </a:pPr>
            <a:r>
              <a:rPr lang="en-US" sz="2400" dirty="0" smtClean="0">
                <a:solidFill>
                  <a:srgbClr val="FFC000"/>
                </a:solidFill>
                <a:latin typeface="Times New Roman" pitchFamily="18" charset="0"/>
                <a:cs typeface="Times New Roman" pitchFamily="18" charset="0"/>
              </a:rPr>
              <a:t>  Rotatable within the sewing   </a:t>
            </a:r>
          </a:p>
          <a:p>
            <a:pPr>
              <a:lnSpc>
                <a:spcPct val="150000"/>
              </a:lnSpc>
            </a:pPr>
            <a:r>
              <a:rPr lang="en-US" sz="2400" dirty="0" smtClean="0">
                <a:solidFill>
                  <a:srgbClr val="FFC000"/>
                </a:solidFill>
                <a:latin typeface="Times New Roman" pitchFamily="18" charset="0"/>
                <a:cs typeface="Times New Roman" pitchFamily="18" charset="0"/>
              </a:rPr>
              <a:t>    ring to assure  its freedom to   </a:t>
            </a:r>
          </a:p>
          <a:p>
            <a:pPr>
              <a:lnSpc>
                <a:spcPct val="150000"/>
              </a:lnSpc>
            </a:pPr>
            <a:r>
              <a:rPr lang="en-US" sz="2400" dirty="0" smtClean="0">
                <a:solidFill>
                  <a:srgbClr val="FFC000"/>
                </a:solidFill>
                <a:latin typeface="Times New Roman" pitchFamily="18" charset="0"/>
                <a:cs typeface="Times New Roman" pitchFamily="18" charset="0"/>
              </a:rPr>
              <a:t>    rotate if   repositioning needed.</a:t>
            </a:r>
          </a:p>
          <a:p>
            <a:pPr>
              <a:lnSpc>
                <a:spcPct val="150000"/>
              </a:lnSpc>
              <a:buFont typeface="Arial" pitchFamily="34" charset="0"/>
              <a:buChar char="•"/>
            </a:pPr>
            <a:r>
              <a:rPr lang="en-US" sz="2400" dirty="0" smtClean="0">
                <a:solidFill>
                  <a:srgbClr val="FFC000"/>
                </a:solidFill>
                <a:latin typeface="Times New Roman" pitchFamily="18" charset="0"/>
                <a:cs typeface="Times New Roman" pitchFamily="18" charset="0"/>
              </a:rPr>
              <a:t> Low profile, most price-friendly</a:t>
            </a:r>
          </a:p>
          <a:p>
            <a:pPr>
              <a:lnSpc>
                <a:spcPct val="150000"/>
              </a:lnSpc>
              <a:buFont typeface="Arial" pitchFamily="34" charset="0"/>
              <a:buChar char="•"/>
            </a:pPr>
            <a:r>
              <a:rPr lang="en-US" sz="2400" dirty="0" smtClean="0">
                <a:solidFill>
                  <a:srgbClr val="FFC000"/>
                </a:solidFill>
                <a:latin typeface="Times New Roman" pitchFamily="18" charset="0"/>
                <a:cs typeface="Times New Roman" pitchFamily="18" charset="0"/>
              </a:rPr>
              <a:t> Low </a:t>
            </a:r>
            <a:r>
              <a:rPr lang="en-US" sz="2400" dirty="0" err="1" smtClean="0">
                <a:solidFill>
                  <a:srgbClr val="FFC000"/>
                </a:solidFill>
                <a:latin typeface="Times New Roman" pitchFamily="18" charset="0"/>
                <a:cs typeface="Times New Roman" pitchFamily="18" charset="0"/>
              </a:rPr>
              <a:t>thromboembolism</a:t>
            </a:r>
            <a:r>
              <a:rPr lang="en-US" sz="2400" dirty="0" smtClean="0">
                <a:solidFill>
                  <a:srgbClr val="FFC000"/>
                </a:solidFill>
                <a:latin typeface="Times New Roman" pitchFamily="18" charset="0"/>
                <a:cs typeface="Times New Roman" pitchFamily="18" charset="0"/>
              </a:rPr>
              <a:t> even if   </a:t>
            </a:r>
          </a:p>
          <a:p>
            <a:pPr>
              <a:lnSpc>
                <a:spcPct val="150000"/>
              </a:lnSpc>
            </a:pPr>
            <a:r>
              <a:rPr lang="en-US" sz="2400" dirty="0" smtClean="0">
                <a:solidFill>
                  <a:srgbClr val="FFC000"/>
                </a:solidFill>
                <a:latin typeface="Times New Roman" pitchFamily="18" charset="0"/>
                <a:cs typeface="Times New Roman" pitchFamily="18" charset="0"/>
              </a:rPr>
              <a:t>   poor anticoagulant compliance</a:t>
            </a:r>
          </a:p>
          <a:p>
            <a:pPr>
              <a:buFont typeface="Arial" pitchFamily="34" charset="0"/>
              <a:buChar char="•"/>
            </a:pPr>
            <a:endParaRPr lang="en-US" sz="2400" dirty="0" smtClean="0">
              <a:solidFill>
                <a:srgbClr val="FFC000"/>
              </a:solidFill>
              <a:latin typeface="Perpetua" pitchFamily="18" charset="0"/>
            </a:endParaRPr>
          </a:p>
          <a:p>
            <a:pPr>
              <a:buFont typeface="Arial" pitchFamily="34" charset="0"/>
              <a:buChar char="•"/>
            </a:pPr>
            <a:endParaRPr lang="en-US" sz="2400" dirty="0" smtClean="0">
              <a:solidFill>
                <a:srgbClr val="FFC000"/>
              </a:solidFill>
              <a:latin typeface="Perpetua" pitchFamily="18" charset="0"/>
            </a:endParaRP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err="1" smtClean="0">
                <a:solidFill>
                  <a:srgbClr val="FFFF00"/>
                </a:solidFill>
              </a:rPr>
              <a:t>Bileaflet</a:t>
            </a:r>
            <a:r>
              <a:rPr lang="en-US" sz="3600" dirty="0" smtClean="0">
                <a:solidFill>
                  <a:srgbClr val="FFFF00"/>
                </a:solidFill>
              </a:rPr>
              <a:t> valves advantages over single disc</a:t>
            </a:r>
            <a:endParaRPr lang="en-IN" sz="3600" dirty="0">
              <a:solidFill>
                <a:srgbClr val="FFFF00"/>
              </a:solidFill>
            </a:endParaRPr>
          </a:p>
        </p:txBody>
      </p:sp>
      <p:sp>
        <p:nvSpPr>
          <p:cNvPr id="3" name="Content Placeholder 2"/>
          <p:cNvSpPr>
            <a:spLocks noGrp="1"/>
          </p:cNvSpPr>
          <p:nvPr>
            <p:ph sz="half" idx="1"/>
          </p:nvPr>
        </p:nvSpPr>
        <p:spPr>
          <a:xfrm>
            <a:off x="457200" y="1600200"/>
            <a:ext cx="4038600" cy="5257800"/>
          </a:xfrm>
        </p:spPr>
        <p:txBody>
          <a:bodyPr>
            <a:normAutofit fontScale="62500" lnSpcReduction="20000"/>
          </a:bodyPr>
          <a:lstStyle/>
          <a:p>
            <a:pPr>
              <a:lnSpc>
                <a:spcPct val="150000"/>
              </a:lnSpc>
            </a:pPr>
            <a:r>
              <a:rPr lang="en-US" sz="4000" dirty="0" smtClean="0"/>
              <a:t>Carbon leaflets and flange exhibit </a:t>
            </a:r>
            <a:r>
              <a:rPr lang="en-US" sz="4000" dirty="0" smtClean="0">
                <a:solidFill>
                  <a:srgbClr val="FFFF00"/>
                </a:solidFill>
              </a:rPr>
              <a:t>high strength </a:t>
            </a:r>
            <a:r>
              <a:rPr lang="en-US" sz="4000" dirty="0" smtClean="0"/>
              <a:t>and excellent biocompatibility</a:t>
            </a:r>
          </a:p>
          <a:p>
            <a:pPr>
              <a:lnSpc>
                <a:spcPct val="150000"/>
              </a:lnSpc>
            </a:pPr>
            <a:r>
              <a:rPr lang="en-US" sz="4000" dirty="0" smtClean="0">
                <a:solidFill>
                  <a:srgbClr val="FFFF00"/>
                </a:solidFill>
              </a:rPr>
              <a:t>Largest opening </a:t>
            </a:r>
            <a:r>
              <a:rPr lang="en-US" sz="4000" dirty="0" smtClean="0"/>
              <a:t>angle</a:t>
            </a:r>
          </a:p>
          <a:p>
            <a:pPr>
              <a:lnSpc>
                <a:spcPct val="150000"/>
              </a:lnSpc>
            </a:pPr>
            <a:r>
              <a:rPr lang="en-US" sz="4000" dirty="0" smtClean="0">
                <a:solidFill>
                  <a:srgbClr val="FFFF00"/>
                </a:solidFill>
              </a:rPr>
              <a:t>Low turbulence</a:t>
            </a:r>
            <a:r>
              <a:rPr lang="en-US" sz="4000" dirty="0" smtClean="0"/>
              <a:t>.</a:t>
            </a:r>
          </a:p>
          <a:p>
            <a:pPr>
              <a:lnSpc>
                <a:spcPct val="150000"/>
              </a:lnSpc>
            </a:pPr>
            <a:r>
              <a:rPr lang="en-IN" sz="4000" dirty="0" smtClean="0">
                <a:solidFill>
                  <a:srgbClr val="FFFF00"/>
                </a:solidFill>
              </a:rPr>
              <a:t>Low bulk </a:t>
            </a:r>
            <a:r>
              <a:rPr lang="en-IN" sz="4000" dirty="0" smtClean="0"/>
              <a:t>and flat profile </a:t>
            </a:r>
          </a:p>
          <a:p>
            <a:pPr>
              <a:lnSpc>
                <a:spcPct val="150000"/>
              </a:lnSpc>
            </a:pPr>
            <a:r>
              <a:rPr lang="en-US" sz="4000" dirty="0" smtClean="0"/>
              <a:t>Easier insertion </a:t>
            </a:r>
            <a:endParaRPr lang="en-IN" sz="4000" dirty="0" smtClean="0"/>
          </a:p>
          <a:p>
            <a:pPr>
              <a:lnSpc>
                <a:spcPct val="150000"/>
              </a:lnSpc>
            </a:pPr>
            <a:endParaRPr lang="en-US" dirty="0" smtClean="0"/>
          </a:p>
          <a:p>
            <a:endParaRPr lang="en-IN" dirty="0"/>
          </a:p>
        </p:txBody>
      </p:sp>
      <p:sp>
        <p:nvSpPr>
          <p:cNvPr id="4" name="Content Placeholder 3"/>
          <p:cNvSpPr>
            <a:spLocks noGrp="1"/>
          </p:cNvSpPr>
          <p:nvPr>
            <p:ph sz="half" idx="2"/>
          </p:nvPr>
        </p:nvSpPr>
        <p:spPr>
          <a:xfrm>
            <a:off x="4648200" y="1571613"/>
            <a:ext cx="4495800" cy="5286388"/>
          </a:xfrm>
        </p:spPr>
        <p:txBody>
          <a:bodyPr>
            <a:normAutofit fontScale="62500" lnSpcReduction="20000"/>
          </a:bodyPr>
          <a:lstStyle/>
          <a:p>
            <a:endParaRPr lang="en-IN" dirty="0" smtClean="0"/>
          </a:p>
          <a:p>
            <a:r>
              <a:rPr lang="en-IN" sz="3400" dirty="0" smtClean="0"/>
              <a:t>Superior </a:t>
            </a:r>
            <a:r>
              <a:rPr lang="en-IN" sz="3400" dirty="0" err="1" smtClean="0"/>
              <a:t>hemodynamics</a:t>
            </a:r>
            <a:endParaRPr lang="en-IN" sz="3400" dirty="0" smtClean="0"/>
          </a:p>
          <a:p>
            <a:endParaRPr lang="en-US" sz="3400" dirty="0" smtClean="0"/>
          </a:p>
          <a:p>
            <a:pPr algn="just">
              <a:lnSpc>
                <a:spcPct val="170000"/>
              </a:lnSpc>
            </a:pPr>
            <a:r>
              <a:rPr lang="en-IN" sz="3400" dirty="0" smtClean="0">
                <a:solidFill>
                  <a:srgbClr val="FFFF00"/>
                </a:solidFill>
              </a:rPr>
              <a:t>Lower </a:t>
            </a:r>
            <a:r>
              <a:rPr lang="en-IN" sz="3400" dirty="0" err="1" smtClean="0">
                <a:solidFill>
                  <a:srgbClr val="FFFF00"/>
                </a:solidFill>
              </a:rPr>
              <a:t>transvalvular</a:t>
            </a:r>
            <a:r>
              <a:rPr lang="en-IN" sz="3400" dirty="0" smtClean="0">
                <a:solidFill>
                  <a:srgbClr val="FFFF00"/>
                </a:solidFill>
              </a:rPr>
              <a:t> pressure </a:t>
            </a:r>
            <a:r>
              <a:rPr lang="en-IN" sz="3400" dirty="0" smtClean="0"/>
              <a:t>gradient at any outer diameter and cardiac output than caged ball or tilting disc valves</a:t>
            </a:r>
          </a:p>
          <a:p>
            <a:pPr algn="just"/>
            <a:endParaRPr lang="en-IN" sz="3400" dirty="0" smtClean="0"/>
          </a:p>
          <a:p>
            <a:pPr>
              <a:lnSpc>
                <a:spcPct val="170000"/>
              </a:lnSpc>
            </a:pPr>
            <a:r>
              <a:rPr lang="en-IN" sz="3400" dirty="0" err="1" smtClean="0">
                <a:solidFill>
                  <a:srgbClr val="FFFF00"/>
                </a:solidFill>
              </a:rPr>
              <a:t>Thrombogenicity</a:t>
            </a:r>
            <a:r>
              <a:rPr lang="en-IN" sz="3400" dirty="0" smtClean="0">
                <a:solidFill>
                  <a:srgbClr val="FFFF00"/>
                </a:solidFill>
              </a:rPr>
              <a:t> in the mitral position may be less </a:t>
            </a:r>
            <a:r>
              <a:rPr lang="en-IN" sz="3400" dirty="0" smtClean="0"/>
              <a:t>than that associated with other prosthetic valves</a:t>
            </a:r>
            <a:endParaRPr lang="en-US" sz="3400" dirty="0" smtClean="0"/>
          </a:p>
          <a:p>
            <a:pPr>
              <a:lnSpc>
                <a:spcPct val="170000"/>
              </a:lnSpc>
            </a:pPr>
            <a:endParaRPr lang="en-IN" sz="3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Bioprosthetic valves : Key features</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Pericardial valve:</a:t>
            </a:r>
            <a:endParaRPr lang="en-IN" dirty="0"/>
          </a:p>
        </p:txBody>
      </p:sp>
      <p:sp>
        <p:nvSpPr>
          <p:cNvPr id="6" name="Content Placeholder 5"/>
          <p:cNvSpPr>
            <a:spLocks noGrp="1"/>
          </p:cNvSpPr>
          <p:nvPr>
            <p:ph idx="1"/>
          </p:nvPr>
        </p:nvSpPr>
        <p:spPr>
          <a:xfrm>
            <a:off x="142845" y="1600201"/>
            <a:ext cx="9001156" cy="4900634"/>
          </a:xfrm>
        </p:spPr>
        <p:txBody>
          <a:bodyPr>
            <a:normAutofit fontScale="85000" lnSpcReduction="10000"/>
          </a:bodyPr>
          <a:lstStyle/>
          <a:p>
            <a:pPr>
              <a:lnSpc>
                <a:spcPct val="160000"/>
              </a:lnSpc>
            </a:pPr>
            <a:r>
              <a:rPr lang="en-US" dirty="0" smtClean="0"/>
              <a:t>Made from Bovine pericardium mainly  but   from Porcine or  Equine also.</a:t>
            </a:r>
          </a:p>
          <a:p>
            <a:pPr>
              <a:lnSpc>
                <a:spcPct val="160000"/>
              </a:lnSpc>
            </a:pPr>
            <a:r>
              <a:rPr lang="en-US" dirty="0" smtClean="0"/>
              <a:t>Pericardial valve are invariably stented</a:t>
            </a:r>
          </a:p>
          <a:p>
            <a:pPr>
              <a:lnSpc>
                <a:spcPct val="160000"/>
              </a:lnSpc>
            </a:pPr>
            <a:r>
              <a:rPr lang="en-US" dirty="0" smtClean="0"/>
              <a:t>Increased durability due to increased  amount of collagen</a:t>
            </a:r>
          </a:p>
          <a:p>
            <a:pPr>
              <a:lnSpc>
                <a:spcPct val="170000"/>
              </a:lnSpc>
            </a:pPr>
            <a:r>
              <a:rPr lang="en-US" dirty="0" smtClean="0"/>
              <a:t>More symmetrical function of leaflet so better </a:t>
            </a:r>
            <a:r>
              <a:rPr lang="en-US" dirty="0" err="1" smtClean="0"/>
              <a:t>hemodynamics</a:t>
            </a:r>
            <a:r>
              <a:rPr lang="en-US" dirty="0" smtClean="0"/>
              <a:t>              </a:t>
            </a:r>
          </a:p>
        </p:txBody>
      </p:sp>
      <p:pic>
        <p:nvPicPr>
          <p:cNvPr id="22530" name="Picture 2"/>
          <p:cNvPicPr>
            <a:picLocks noChangeAspect="1" noChangeArrowheads="1"/>
          </p:cNvPicPr>
          <p:nvPr/>
        </p:nvPicPr>
        <p:blipFill>
          <a:blip r:embed="rId2"/>
          <a:srcRect/>
          <a:stretch>
            <a:fillRect/>
          </a:stretch>
        </p:blipFill>
        <p:spPr bwMode="auto">
          <a:xfrm>
            <a:off x="0" y="1190624"/>
            <a:ext cx="9144000" cy="509589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500034" y="428604"/>
            <a:ext cx="8143932" cy="57150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2531"/>
                                        </p:tgtEl>
                                        <p:attrNameLst>
                                          <p:attrName>style.visibility</p:attrName>
                                        </p:attrNameLst>
                                      </p:cBhvr>
                                      <p:to>
                                        <p:strVal val="visible"/>
                                      </p:to>
                                    </p:set>
                                    <p:animEffect transition="in" filter="blinds(horizontal)">
                                      <p:cBhvr>
                                        <p:cTn id="14"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PROSTHETIC HEART VALVE</a:t>
            </a:r>
            <a:endParaRPr lang="en-IN" dirty="0"/>
          </a:p>
        </p:txBody>
      </p:sp>
      <p:pic>
        <p:nvPicPr>
          <p:cNvPr id="4" name="Picture 7"/>
          <p:cNvPicPr>
            <a:picLocks noGrp="1" noChangeAspect="1" noChangeArrowheads="1"/>
          </p:cNvPicPr>
          <p:nvPr>
            <p:ph idx="1"/>
          </p:nvPr>
        </p:nvPicPr>
        <p:blipFill>
          <a:blip r:embed="rId2" cstate="print"/>
          <a:srcRect/>
          <a:stretch>
            <a:fillRect/>
          </a:stretch>
        </p:blipFill>
        <p:spPr>
          <a:xfrm>
            <a:off x="285720" y="3429001"/>
            <a:ext cx="3429024" cy="3286148"/>
          </a:xfrm>
          <a:prstGeom prst="rect">
            <a:avLst/>
          </a:prstGeom>
          <a:ln w="28575">
            <a:solidFill>
              <a:srgbClr val="C00000"/>
            </a:solidFill>
          </a:ln>
        </p:spPr>
      </p:pic>
      <p:pic>
        <p:nvPicPr>
          <p:cNvPr id="5" name="Picture 2"/>
          <p:cNvPicPr>
            <a:picLocks noChangeAspect="1" noChangeArrowheads="1"/>
          </p:cNvPicPr>
          <p:nvPr/>
        </p:nvPicPr>
        <p:blipFill>
          <a:blip r:embed="rId3" cstate="print"/>
          <a:srcRect r="59389" b="22833"/>
          <a:stretch>
            <a:fillRect/>
          </a:stretch>
        </p:blipFill>
        <p:spPr bwMode="auto">
          <a:xfrm>
            <a:off x="4786315" y="3357563"/>
            <a:ext cx="3857652" cy="335758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14282" y="1643051"/>
            <a:ext cx="8929719" cy="1661993"/>
          </a:xfrm>
          <a:prstGeom prst="rect">
            <a:avLst/>
          </a:prstGeom>
          <a:noFill/>
        </p:spPr>
        <p:txBody>
          <a:bodyPr wrap="square" rtlCol="0">
            <a:spAutoFit/>
          </a:bodyPr>
          <a:lstStyle/>
          <a:p>
            <a:pPr>
              <a:lnSpc>
                <a:spcPct val="150000"/>
              </a:lnSpc>
            </a:pPr>
            <a:r>
              <a:rPr lang="en-US" sz="2800" dirty="0" smtClean="0"/>
              <a:t>First Mechanical valve was designed by </a:t>
            </a:r>
            <a:r>
              <a:rPr lang="en-US" sz="2800" b="1" dirty="0" smtClean="0">
                <a:solidFill>
                  <a:srgbClr val="FFC000"/>
                </a:solidFill>
              </a:rPr>
              <a:t>Charles </a:t>
            </a:r>
            <a:r>
              <a:rPr lang="en-US" sz="2800" b="1" dirty="0" err="1" smtClean="0">
                <a:solidFill>
                  <a:srgbClr val="FFC000"/>
                </a:solidFill>
              </a:rPr>
              <a:t>Hufnagel</a:t>
            </a:r>
            <a:r>
              <a:rPr lang="en-US" sz="2800" b="1" dirty="0" smtClean="0">
                <a:solidFill>
                  <a:srgbClr val="FFC000"/>
                </a:solidFill>
              </a:rPr>
              <a:t> </a:t>
            </a:r>
            <a:r>
              <a:rPr lang="en-US" sz="2800" dirty="0" smtClean="0"/>
              <a:t>in 1954 </a:t>
            </a:r>
            <a:r>
              <a:rPr lang="en-US" sz="2800" dirty="0" smtClean="0">
                <a:solidFill>
                  <a:srgbClr val="FFC000"/>
                </a:solidFill>
              </a:rPr>
              <a:t>( Implanted in descending thoracic aorta for AR)</a:t>
            </a:r>
          </a:p>
          <a:p>
            <a:endParaRPr lang="en-IN" dirty="0"/>
          </a:p>
        </p:txBody>
      </p:sp>
      <p:sp>
        <p:nvSpPr>
          <p:cNvPr id="7" name="TextBox 6"/>
          <p:cNvSpPr txBox="1"/>
          <p:nvPr/>
        </p:nvSpPr>
        <p:spPr>
          <a:xfrm>
            <a:off x="4786313" y="5786455"/>
            <a:ext cx="3929091" cy="1200329"/>
          </a:xfrm>
          <a:prstGeom prst="rect">
            <a:avLst/>
          </a:prstGeom>
          <a:noFill/>
        </p:spPr>
        <p:txBody>
          <a:bodyPr wrap="square" rtlCol="0">
            <a:spAutoFit/>
          </a:bodyPr>
          <a:lstStyle/>
          <a:p>
            <a:pPr algn="just"/>
            <a:r>
              <a:rPr lang="en-US" dirty="0" err="1" smtClean="0">
                <a:solidFill>
                  <a:srgbClr val="002060"/>
                </a:solidFill>
              </a:rPr>
              <a:t>Plexiglass</a:t>
            </a:r>
            <a:r>
              <a:rPr lang="en-US" dirty="0" smtClean="0">
                <a:solidFill>
                  <a:srgbClr val="002060"/>
                </a:solidFill>
              </a:rPr>
              <a:t> (Methyl </a:t>
            </a:r>
            <a:r>
              <a:rPr lang="en-US" dirty="0" err="1" smtClean="0">
                <a:solidFill>
                  <a:srgbClr val="002060"/>
                </a:solidFill>
              </a:rPr>
              <a:t>Methacrylate</a:t>
            </a:r>
            <a:r>
              <a:rPr lang="en-US" dirty="0" smtClean="0">
                <a:solidFill>
                  <a:srgbClr val="002060"/>
                </a:solidFill>
              </a:rPr>
              <a:t>)cage </a:t>
            </a:r>
          </a:p>
          <a:p>
            <a:pPr algn="just"/>
            <a:r>
              <a:rPr lang="en-US" dirty="0" smtClean="0">
                <a:solidFill>
                  <a:srgbClr val="002060"/>
                </a:solidFill>
              </a:rPr>
              <a:t>                  &amp;</a:t>
            </a:r>
          </a:p>
          <a:p>
            <a:pPr algn="just"/>
            <a:r>
              <a:rPr lang="en-US" dirty="0" smtClean="0">
                <a:solidFill>
                  <a:srgbClr val="002060"/>
                </a:solidFill>
              </a:rPr>
              <a:t>Silicone-coated nylon poppet</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Homograft (Allograft) Aortic Valves</a:t>
            </a:r>
            <a:endParaRPr lang="en-IN" dirty="0">
              <a:solidFill>
                <a:srgbClr val="FFC0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lgn="just">
              <a:lnSpc>
                <a:spcPct val="210000"/>
              </a:lnSpc>
            </a:pPr>
            <a:r>
              <a:rPr lang="en-IN" dirty="0" smtClean="0"/>
              <a:t>Harvested from cadavers usually within 24 hours of donor death</a:t>
            </a:r>
          </a:p>
          <a:p>
            <a:pPr algn="just">
              <a:lnSpc>
                <a:spcPct val="210000"/>
              </a:lnSpc>
            </a:pPr>
            <a:r>
              <a:rPr lang="en-US" dirty="0" smtClean="0"/>
              <a:t>Insertion:</a:t>
            </a:r>
            <a:r>
              <a:rPr lang="en-IN" dirty="0" smtClean="0"/>
              <a:t> usually in the Aortic position without a prosthetic stent and   implanted in the </a:t>
            </a:r>
            <a:r>
              <a:rPr lang="en-IN" dirty="0" err="1" smtClean="0"/>
              <a:t>subcoronary</a:t>
            </a:r>
            <a:r>
              <a:rPr lang="en-IN" dirty="0" smtClean="0"/>
              <a:t> position with valve alone or the valve and a portion of  aorta are implanted as a root replacement, with </a:t>
            </a:r>
            <a:r>
              <a:rPr lang="en-IN" dirty="0" err="1" smtClean="0"/>
              <a:t>reimplantation</a:t>
            </a:r>
            <a:r>
              <a:rPr lang="en-IN" dirty="0" smtClean="0"/>
              <a:t> of the coronary arteries into the graft</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Pulmonary </a:t>
            </a:r>
            <a:r>
              <a:rPr lang="en-IN" dirty="0" err="1" smtClean="0">
                <a:solidFill>
                  <a:srgbClr val="FFC000"/>
                </a:solidFill>
              </a:rPr>
              <a:t>Autografts</a:t>
            </a:r>
            <a:endParaRPr lang="en-IN" dirty="0">
              <a:solidFill>
                <a:srgbClr val="FFC000"/>
              </a:solidFill>
            </a:endParaRPr>
          </a:p>
        </p:txBody>
      </p:sp>
      <p:sp>
        <p:nvSpPr>
          <p:cNvPr id="3" name="Content Placeholder 2"/>
          <p:cNvSpPr>
            <a:spLocks noGrp="1"/>
          </p:cNvSpPr>
          <p:nvPr>
            <p:ph idx="1"/>
          </p:nvPr>
        </p:nvSpPr>
        <p:spPr>
          <a:xfrm>
            <a:off x="228600" y="1600200"/>
            <a:ext cx="8686800" cy="5257800"/>
          </a:xfrm>
        </p:spPr>
        <p:txBody>
          <a:bodyPr>
            <a:normAutofit fontScale="70000" lnSpcReduction="20000"/>
          </a:bodyPr>
          <a:lstStyle/>
          <a:p>
            <a:pPr algn="just">
              <a:lnSpc>
                <a:spcPct val="210000"/>
              </a:lnSpc>
            </a:pPr>
            <a:r>
              <a:rPr lang="en-IN" dirty="0" smtClean="0"/>
              <a:t> </a:t>
            </a:r>
            <a:r>
              <a:rPr lang="en-IN" sz="3400" dirty="0" smtClean="0"/>
              <a:t>Ross procedure : Patient's own pulmonary valve and adjacent main pulmonary artery are removed and used to replace the diseased aortic valve with </a:t>
            </a:r>
            <a:r>
              <a:rPr lang="en-IN" sz="3400" dirty="0" err="1" smtClean="0"/>
              <a:t>reimplantation</a:t>
            </a:r>
            <a:r>
              <a:rPr lang="en-IN" sz="3400" dirty="0" smtClean="0"/>
              <a:t> of the coronary arteries in to the graft.</a:t>
            </a:r>
          </a:p>
          <a:p>
            <a:pPr algn="just">
              <a:lnSpc>
                <a:spcPct val="210000"/>
              </a:lnSpc>
            </a:pPr>
            <a:r>
              <a:rPr lang="en-IN" sz="3400" dirty="0" smtClean="0"/>
              <a:t>The </a:t>
            </a:r>
            <a:r>
              <a:rPr lang="en-IN" sz="3400" dirty="0" err="1" smtClean="0"/>
              <a:t>autograft</a:t>
            </a:r>
            <a:r>
              <a:rPr lang="en-IN" sz="3400" dirty="0" smtClean="0"/>
              <a:t> is non </a:t>
            </a:r>
            <a:r>
              <a:rPr lang="en-IN" sz="3400" dirty="0" err="1" smtClean="0"/>
              <a:t>thrombogenic</a:t>
            </a:r>
            <a:r>
              <a:rPr lang="en-IN" sz="3400" dirty="0" smtClean="0"/>
              <a:t> and no anticoagulation is needed </a:t>
            </a:r>
          </a:p>
          <a:p>
            <a:pPr algn="just">
              <a:lnSpc>
                <a:spcPct val="210000"/>
              </a:lnSpc>
            </a:pPr>
            <a:r>
              <a:rPr lang="en-IN" sz="3400" dirty="0" smtClean="0"/>
              <a:t>Risk of </a:t>
            </a:r>
            <a:r>
              <a:rPr lang="en-IN" sz="3400" dirty="0" err="1" smtClean="0"/>
              <a:t>Endocarditis</a:t>
            </a:r>
            <a:r>
              <a:rPr lang="en-IN" sz="3400" dirty="0" smtClean="0"/>
              <a:t> is very low. </a:t>
            </a:r>
            <a:endParaRPr lang="en-IN" sz="3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NEXT GENERATION VALVE</a:t>
            </a:r>
            <a:endParaRPr lang="en-IN" dirty="0">
              <a:solidFill>
                <a:srgbClr val="FFC000"/>
              </a:solidFill>
            </a:endParaRPr>
          </a:p>
        </p:txBody>
      </p:sp>
      <p:pic>
        <p:nvPicPr>
          <p:cNvPr id="5122" name="Picture 2"/>
          <p:cNvPicPr>
            <a:picLocks noGrp="1" noChangeAspect="1" noChangeArrowheads="1"/>
          </p:cNvPicPr>
          <p:nvPr>
            <p:ph sz="half" idx="1"/>
          </p:nvPr>
        </p:nvPicPr>
        <p:blipFill>
          <a:blip r:embed="rId2"/>
          <a:stretch>
            <a:fillRect/>
          </a:stretch>
        </p:blipFill>
        <p:spPr bwMode="auto">
          <a:xfrm>
            <a:off x="685800" y="2057400"/>
            <a:ext cx="3505200" cy="3352800"/>
          </a:xfrm>
          <a:prstGeom prst="rect">
            <a:avLst/>
          </a:prstGeom>
          <a:noFill/>
          <a:ln w="9525">
            <a:noFill/>
            <a:miter lim="800000"/>
            <a:headEnd/>
            <a:tailEnd/>
          </a:ln>
          <a:effectLst/>
        </p:spPr>
      </p:pic>
      <p:sp>
        <p:nvSpPr>
          <p:cNvPr id="5" name="Content Placeholder 4"/>
          <p:cNvSpPr>
            <a:spLocks noGrp="1"/>
          </p:cNvSpPr>
          <p:nvPr>
            <p:ph sz="half" idx="2"/>
          </p:nvPr>
        </p:nvSpPr>
        <p:spPr>
          <a:xfrm>
            <a:off x="4267200" y="1600200"/>
            <a:ext cx="4876800" cy="5486400"/>
          </a:xfrm>
        </p:spPr>
        <p:txBody>
          <a:bodyPr>
            <a:normAutofit fontScale="92500"/>
          </a:bodyPr>
          <a:lstStyle/>
          <a:p>
            <a:pPr algn="just">
              <a:lnSpc>
                <a:spcPct val="170000"/>
              </a:lnSpc>
            </a:pPr>
            <a:r>
              <a:rPr lang="en-IN" dirty="0" smtClean="0"/>
              <a:t>The next generation of mechanical valves is the </a:t>
            </a:r>
            <a:r>
              <a:rPr lang="en-IN" dirty="0" smtClean="0">
                <a:solidFill>
                  <a:srgbClr val="FFFF00"/>
                </a:solidFill>
              </a:rPr>
              <a:t>tri-leaflet</a:t>
            </a:r>
            <a:r>
              <a:rPr lang="en-IN" dirty="0" smtClean="0"/>
              <a:t> which more </a:t>
            </a:r>
            <a:r>
              <a:rPr lang="en-IN" dirty="0" smtClean="0">
                <a:solidFill>
                  <a:srgbClr val="FFFF00"/>
                </a:solidFill>
              </a:rPr>
              <a:t>closely mimics natural heart valve function </a:t>
            </a:r>
            <a:r>
              <a:rPr lang="en-IN" dirty="0" smtClean="0"/>
              <a:t>and has improved </a:t>
            </a:r>
            <a:r>
              <a:rPr lang="en-IN" dirty="0" err="1" smtClean="0"/>
              <a:t>hemodynamics</a:t>
            </a:r>
            <a:r>
              <a:rPr lang="en-IN" dirty="0" smtClean="0"/>
              <a:t> and the </a:t>
            </a:r>
            <a:r>
              <a:rPr lang="en-IN" dirty="0" smtClean="0">
                <a:solidFill>
                  <a:srgbClr val="FFFF00"/>
                </a:solidFill>
              </a:rPr>
              <a:t>potential for greatly reduced thrombosis risks</a:t>
            </a:r>
            <a:r>
              <a:rPr lang="en-IN" dirty="0" smtClean="0"/>
              <a:t>. </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a:p>
          <a:p>
            <a:pPr>
              <a:buNone/>
            </a:pPr>
            <a:endParaRPr lang="en-US" dirty="0" smtClean="0"/>
          </a:p>
          <a:p>
            <a:pPr>
              <a:buNone/>
            </a:pPr>
            <a:r>
              <a:rPr lang="en-US" dirty="0"/>
              <a:t> </a:t>
            </a:r>
            <a:r>
              <a:rPr lang="en-US" dirty="0" smtClean="0"/>
              <a:t>    SELECTION OF PROSTHETIC HEART VALVE</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Factors to be considered while selecting a prosthetic heart valve</a:t>
            </a:r>
            <a:endParaRPr lang="en-IN"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Age of the </a:t>
            </a:r>
            <a:r>
              <a:rPr lang="en-US" dirty="0"/>
              <a:t> </a:t>
            </a:r>
            <a:r>
              <a:rPr lang="en-US" dirty="0" smtClean="0"/>
              <a:t>patient</a:t>
            </a:r>
          </a:p>
          <a:p>
            <a:r>
              <a:rPr lang="en-US" dirty="0" err="1" smtClean="0"/>
              <a:t>Comorbid</a:t>
            </a:r>
            <a:r>
              <a:rPr lang="en-US" dirty="0" smtClean="0"/>
              <a:t> condition ( cardiac and non cardiac)</a:t>
            </a:r>
          </a:p>
          <a:p>
            <a:r>
              <a:rPr lang="en-US" dirty="0" smtClean="0"/>
              <a:t>Expected lifespan of the patient</a:t>
            </a:r>
          </a:p>
          <a:p>
            <a:r>
              <a:rPr lang="en-US" dirty="0" smtClean="0"/>
              <a:t>Long term outcome with the prosthetic heart valves</a:t>
            </a:r>
          </a:p>
          <a:p>
            <a:r>
              <a:rPr lang="en-US" dirty="0" smtClean="0"/>
              <a:t>Patient wishes</a:t>
            </a:r>
          </a:p>
          <a:p>
            <a:r>
              <a:rPr lang="en-US" dirty="0" smtClean="0"/>
              <a:t>Skill of the surgeon</a:t>
            </a:r>
          </a:p>
          <a:p>
            <a:r>
              <a:rPr lang="en-US" dirty="0" smtClean="0"/>
              <a:t>Women of child bearing ages</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642911" y="928671"/>
            <a:ext cx="800105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smtClean="0"/>
              <a:t>For valve replacement for IE: Homograft </a:t>
            </a:r>
            <a:r>
              <a:rPr lang="en-US" dirty="0" err="1" smtClean="0"/>
              <a:t>preffered</a:t>
            </a:r>
            <a:endParaRPr lang="en-US" dirty="0" smtClean="0"/>
          </a:p>
          <a:p>
            <a:pPr algn="just">
              <a:lnSpc>
                <a:spcPct val="150000"/>
              </a:lnSpc>
            </a:pPr>
            <a:r>
              <a:rPr lang="en-US" dirty="0" smtClean="0"/>
              <a:t>For Narrow aortic root if root enlargement/replacement  not possible choice is </a:t>
            </a:r>
            <a:r>
              <a:rPr lang="en-US" dirty="0" err="1" smtClean="0"/>
              <a:t>Bileaflet</a:t>
            </a:r>
            <a:r>
              <a:rPr lang="en-US" dirty="0" smtClean="0"/>
              <a:t> valves.</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 Guidelines for selection of PHV</a:t>
            </a:r>
            <a:endParaRPr lang="en-IN" dirty="0"/>
          </a:p>
        </p:txBody>
      </p:sp>
      <p:pic>
        <p:nvPicPr>
          <p:cNvPr id="4" name="Picture 2"/>
          <p:cNvPicPr>
            <a:picLocks noGrp="1" noChangeAspect="1" noChangeArrowheads="1"/>
          </p:cNvPicPr>
          <p:nvPr>
            <p:ph idx="1"/>
          </p:nvPr>
        </p:nvPicPr>
        <p:blipFill>
          <a:blip r:embed="rId2"/>
          <a:srcRect/>
          <a:stretch>
            <a:fillRect/>
          </a:stretch>
        </p:blipFill>
        <p:spPr bwMode="auto">
          <a:xfrm>
            <a:off x="500034" y="1643050"/>
            <a:ext cx="8215370"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PHV Selection in Pregnancy</a:t>
            </a:r>
            <a:endParaRPr lang="en-IN"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1071538" y="1600200"/>
            <a:ext cx="7286676" cy="5043510"/>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b="1" dirty="0" smtClean="0">
              <a:solidFill>
                <a:srgbClr val="FFFF00"/>
              </a:solidFill>
              <a:latin typeface="Times New Roman" pitchFamily="18" charset="0"/>
              <a:cs typeface="Times New Roman" pitchFamily="18" charset="0"/>
            </a:endParaRPr>
          </a:p>
          <a:p>
            <a:pPr>
              <a:buNone/>
            </a:pPr>
            <a:endParaRPr lang="en-US" b="1" dirty="0" smtClean="0">
              <a:solidFill>
                <a:srgbClr val="FFFF00"/>
              </a:solidFill>
              <a:latin typeface="Times New Roman" pitchFamily="18" charset="0"/>
              <a:cs typeface="Times New Roman" pitchFamily="18" charset="0"/>
            </a:endParaRPr>
          </a:p>
          <a:p>
            <a:pPr>
              <a:buNone/>
            </a:pPr>
            <a:endParaRPr lang="en-US" b="1" dirty="0" smtClean="0">
              <a:solidFill>
                <a:srgbClr val="FFFF00"/>
              </a:solidFill>
              <a:latin typeface="Times New Roman" pitchFamily="18" charset="0"/>
              <a:cs typeface="Times New Roman" pitchFamily="18" charset="0"/>
            </a:endParaRPr>
          </a:p>
          <a:p>
            <a:pPr>
              <a:buNone/>
            </a:pPr>
            <a:r>
              <a:rPr lang="en-US" b="1" dirty="0" smtClean="0">
                <a:solidFill>
                  <a:srgbClr val="FFFF00"/>
                </a:solidFill>
                <a:latin typeface="Times New Roman" pitchFamily="18" charset="0"/>
                <a:cs typeface="Times New Roman" pitchFamily="18" charset="0"/>
              </a:rPr>
              <a:t>             Evaluation of prosthetic valves</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nSpc>
                <a:spcPct val="200000"/>
              </a:lnSpc>
            </a:pPr>
            <a:r>
              <a:rPr lang="en-US" b="1" dirty="0" smtClean="0">
                <a:solidFill>
                  <a:srgbClr val="FFC000"/>
                </a:solidFill>
              </a:rPr>
              <a:t>Dwight </a:t>
            </a:r>
            <a:r>
              <a:rPr lang="en-US" b="1" dirty="0" err="1" smtClean="0">
                <a:solidFill>
                  <a:srgbClr val="FFC000"/>
                </a:solidFill>
              </a:rPr>
              <a:t>Harken</a:t>
            </a:r>
            <a:r>
              <a:rPr lang="en-US" b="1" dirty="0" smtClean="0">
                <a:solidFill>
                  <a:srgbClr val="FFC000"/>
                </a:solidFill>
              </a:rPr>
              <a:t> </a:t>
            </a:r>
            <a:r>
              <a:rPr lang="en-US" dirty="0" err="1" smtClean="0"/>
              <a:t>perfomed</a:t>
            </a:r>
            <a:r>
              <a:rPr lang="en-US" dirty="0" smtClean="0"/>
              <a:t> the first aortic valve replacement in 1960</a:t>
            </a:r>
          </a:p>
          <a:p>
            <a:pPr>
              <a:lnSpc>
                <a:spcPct val="200000"/>
              </a:lnSpc>
            </a:pPr>
            <a:r>
              <a:rPr lang="en-US" b="1" dirty="0" smtClean="0">
                <a:solidFill>
                  <a:srgbClr val="FFC000"/>
                </a:solidFill>
              </a:rPr>
              <a:t>Nina </a:t>
            </a:r>
            <a:r>
              <a:rPr lang="en-US" b="1" dirty="0" err="1" smtClean="0">
                <a:solidFill>
                  <a:srgbClr val="FFC000"/>
                </a:solidFill>
              </a:rPr>
              <a:t>Braunwald</a:t>
            </a:r>
            <a:r>
              <a:rPr lang="en-US" b="1" dirty="0" smtClean="0">
                <a:solidFill>
                  <a:srgbClr val="FFC000"/>
                </a:solidFill>
              </a:rPr>
              <a:t>  </a:t>
            </a:r>
            <a:r>
              <a:rPr lang="en-US" dirty="0" smtClean="0"/>
              <a:t>implanted the first Ball and cage valve in Mitral position in 1960</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1600200"/>
            <a:ext cx="10758535" cy="4389120"/>
          </a:xfrm>
        </p:spPr>
        <p:txBody>
          <a:bodyPr/>
          <a:lstStyle/>
          <a:p>
            <a:pPr fontAlgn="t"/>
            <a:endParaRPr lang="en-US" sz="2400" b="1" dirty="0" smtClean="0">
              <a:latin typeface="Times New Roman" pitchFamily="18" charset="0"/>
              <a:cs typeface="Times New Roman" pitchFamily="18" charset="0"/>
            </a:endParaRPr>
          </a:p>
          <a:p>
            <a:pPr fontAlgn="t"/>
            <a:r>
              <a:rPr lang="en-US" sz="2400" dirty="0" smtClean="0">
                <a:latin typeface="Times New Roman" pitchFamily="18" charset="0"/>
                <a:cs typeface="Times New Roman" pitchFamily="18" charset="0"/>
              </a:rPr>
              <a:t>CLINICAL INFORMATION &amp;CLINICAL EXAMINATION</a:t>
            </a:r>
          </a:p>
          <a:p>
            <a:pPr fontAlgn="t"/>
            <a:r>
              <a:rPr lang="en-US" sz="2400" dirty="0" smtClean="0">
                <a:latin typeface="Times New Roman" pitchFamily="18" charset="0"/>
                <a:cs typeface="Times New Roman" pitchFamily="18" charset="0"/>
              </a:rPr>
              <a:t>IMAGING OF THE VALVES</a:t>
            </a:r>
          </a:p>
          <a:p>
            <a:pPr>
              <a:buNone/>
            </a:pPr>
            <a:endParaRPr lang="en-IN" sz="2800" dirty="0">
              <a:latin typeface="Times New Roman" pitchFamily="18" charset="0"/>
              <a:cs typeface="Times New Roman" pitchFamily="18" charset="0"/>
            </a:endParaRPr>
          </a:p>
        </p:txBody>
      </p:sp>
      <p:sp>
        <p:nvSpPr>
          <p:cNvPr id="5" name="Rectangle 4"/>
          <p:cNvSpPr/>
          <p:nvPr/>
        </p:nvSpPr>
        <p:spPr>
          <a:xfrm>
            <a:off x="2714613" y="3357562"/>
            <a:ext cx="4067188" cy="3108543"/>
          </a:xfrm>
          <a:prstGeom prst="rect">
            <a:avLst/>
          </a:prstGeom>
        </p:spPr>
        <p:txBody>
          <a:bodyPr wrap="square">
            <a:spAutoFit/>
          </a:bodyPr>
          <a:lstStyle/>
          <a:p>
            <a:pPr>
              <a:buClr>
                <a:schemeClr val="accent2"/>
              </a:buClr>
              <a:buFont typeface="Wingdings" pitchFamily="2" charset="2"/>
              <a:buChar char="ü"/>
            </a:pPr>
            <a:r>
              <a:rPr lang="en-US" sz="2800" dirty="0" smtClean="0">
                <a:latin typeface="Times New Roman" pitchFamily="18" charset="0"/>
                <a:cs typeface="Times New Roman" pitchFamily="18" charset="0"/>
              </a:rPr>
              <a:t>CXR</a:t>
            </a:r>
          </a:p>
          <a:p>
            <a:pPr>
              <a:buClr>
                <a:schemeClr val="accent2"/>
              </a:buClr>
              <a:buFont typeface="Wingdings" pitchFamily="2" charset="2"/>
              <a:buChar char="ü"/>
            </a:pPr>
            <a:r>
              <a:rPr lang="en-US" sz="2800" dirty="0" smtClean="0">
                <a:latin typeface="Times New Roman" pitchFamily="18" charset="0"/>
                <a:cs typeface="Times New Roman" pitchFamily="18" charset="0"/>
              </a:rPr>
              <a:t>2D echocardiography</a:t>
            </a:r>
          </a:p>
          <a:p>
            <a:pPr>
              <a:buClr>
                <a:schemeClr val="accent2"/>
              </a:buClr>
              <a:buFont typeface="Wingdings" pitchFamily="2" charset="2"/>
              <a:buChar char="ü"/>
            </a:pPr>
            <a:r>
              <a:rPr lang="en-US" sz="2800" dirty="0" smtClean="0">
                <a:latin typeface="Times New Roman" pitchFamily="18" charset="0"/>
                <a:cs typeface="Times New Roman" pitchFamily="18" charset="0"/>
              </a:rPr>
              <a:t>TEE</a:t>
            </a:r>
          </a:p>
          <a:p>
            <a:pPr>
              <a:buClr>
                <a:schemeClr val="accent2"/>
              </a:buClr>
              <a:buFont typeface="Wingdings" pitchFamily="2" charset="2"/>
              <a:buChar char="ü"/>
            </a:pPr>
            <a:r>
              <a:rPr lang="en-US" sz="2800" dirty="0" smtClean="0">
                <a:latin typeface="Times New Roman" pitchFamily="18" charset="0"/>
                <a:cs typeface="Times New Roman" pitchFamily="18" charset="0"/>
              </a:rPr>
              <a:t> 3D echo</a:t>
            </a:r>
          </a:p>
          <a:p>
            <a:pPr>
              <a:buClr>
                <a:schemeClr val="accent2"/>
              </a:buClr>
              <a:buFont typeface="Wingdings" pitchFamily="2" charset="2"/>
              <a:buChar char="ü"/>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CineFluoro</a:t>
            </a:r>
            <a:endParaRPr lang="en-US" sz="2800" dirty="0" smtClean="0">
              <a:latin typeface="Times New Roman" pitchFamily="18" charset="0"/>
              <a:cs typeface="Times New Roman" pitchFamily="18" charset="0"/>
            </a:endParaRPr>
          </a:p>
          <a:p>
            <a:pPr>
              <a:buClr>
                <a:schemeClr val="accent2"/>
              </a:buClr>
              <a:buFont typeface="Wingdings" pitchFamily="2" charset="2"/>
              <a:buChar char="ü"/>
            </a:pPr>
            <a:r>
              <a:rPr lang="en-US" sz="2800" dirty="0" smtClean="0">
                <a:latin typeface="Times New Roman" pitchFamily="18" charset="0"/>
                <a:cs typeface="Times New Roman" pitchFamily="18" charset="0"/>
              </a:rPr>
              <a:t>CT</a:t>
            </a:r>
          </a:p>
          <a:p>
            <a:pPr>
              <a:buClr>
                <a:schemeClr val="accent2"/>
              </a:buClr>
              <a:buFont typeface="Wingdings" pitchFamily="2" charset="2"/>
              <a:buChar char="ü"/>
            </a:pPr>
            <a:r>
              <a:rPr lang="en-US" sz="2800" dirty="0" smtClean="0">
                <a:latin typeface="Times New Roman" pitchFamily="18" charset="0"/>
                <a:cs typeface="Times New Roman" pitchFamily="18" charset="0"/>
              </a:rPr>
              <a:t>Cardiac </a:t>
            </a:r>
            <a:r>
              <a:rPr lang="en-US" sz="2800" dirty="0" err="1" smtClean="0">
                <a:latin typeface="Times New Roman" pitchFamily="18" charset="0"/>
                <a:cs typeface="Times New Roman" pitchFamily="18" charset="0"/>
              </a:rPr>
              <a:t>catheterisation</a:t>
            </a:r>
            <a:endParaRPr lang="en-US" sz="2800" dirty="0" smtClean="0">
              <a:latin typeface="Times New Roman" pitchFamily="18" charset="0"/>
              <a:cs typeface="Times New Roman" pitchFamily="18" charset="0"/>
            </a:endParaRPr>
          </a:p>
        </p:txBody>
      </p:sp>
      <p:sp>
        <p:nvSpPr>
          <p:cNvPr id="6" name="TextBox 5"/>
          <p:cNvSpPr txBox="1"/>
          <p:nvPr/>
        </p:nvSpPr>
        <p:spPr>
          <a:xfrm>
            <a:off x="914400" y="457201"/>
            <a:ext cx="7620000" cy="646331"/>
          </a:xfrm>
          <a:prstGeom prst="rect">
            <a:avLst/>
          </a:prstGeom>
          <a:noFill/>
        </p:spPr>
        <p:txBody>
          <a:bodyPr wrap="square" rtlCol="0">
            <a:spAutoFit/>
          </a:bodyPr>
          <a:lstStyle/>
          <a:p>
            <a:r>
              <a:rPr lang="en-US" sz="3600" b="1" dirty="0" smtClean="0">
                <a:solidFill>
                  <a:srgbClr val="FFFF00"/>
                </a:solidFill>
                <a:latin typeface="Times New Roman" pitchFamily="18" charset="0"/>
                <a:cs typeface="Times New Roman" pitchFamily="18" charset="0"/>
              </a:rPr>
              <a:t>Evaluation of prosthetic valves</a:t>
            </a:r>
            <a:endParaRPr lang="en-US" sz="36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noAutofit/>
          </a:bodyPr>
          <a:lstStyle/>
          <a:p>
            <a:r>
              <a:rPr lang="en-US" sz="2800" b="1" dirty="0" smtClean="0">
                <a:solidFill>
                  <a:srgbClr val="0070C0"/>
                </a:solidFill>
                <a:latin typeface="Perpetua" pitchFamily="18" charset="0"/>
              </a:rPr>
              <a:t> </a:t>
            </a:r>
            <a:br>
              <a:rPr lang="en-US" sz="2800" b="1" dirty="0" smtClean="0">
                <a:solidFill>
                  <a:srgbClr val="0070C0"/>
                </a:solidFill>
                <a:latin typeface="Perpetua" pitchFamily="18" charset="0"/>
              </a:rPr>
            </a:br>
            <a:r>
              <a:rPr lang="en-US" sz="2800" b="1" dirty="0" smtClean="0">
                <a:solidFill>
                  <a:srgbClr val="FFFF00"/>
                </a:solidFill>
                <a:latin typeface="Perpetua" pitchFamily="18" charset="0"/>
              </a:rPr>
              <a:t>CLINICAL INFORMATION</a:t>
            </a:r>
            <a:endParaRPr lang="en-IN" sz="2800" b="1" dirty="0">
              <a:solidFill>
                <a:srgbClr val="FFFF00"/>
              </a:solidFill>
              <a:latin typeface="Perpetua" pitchFamily="18" charset="0"/>
            </a:endParaRPr>
          </a:p>
        </p:txBody>
      </p:sp>
      <p:sp>
        <p:nvSpPr>
          <p:cNvPr id="4" name="Content Placeholder 3"/>
          <p:cNvSpPr>
            <a:spLocks noGrp="1"/>
          </p:cNvSpPr>
          <p:nvPr>
            <p:ph idx="1"/>
          </p:nvPr>
        </p:nvSpPr>
        <p:spPr>
          <a:xfrm>
            <a:off x="457200" y="1371600"/>
            <a:ext cx="8458200" cy="5486400"/>
          </a:xfrm>
        </p:spPr>
        <p:txBody>
          <a:bodyPr>
            <a:normAutofit/>
          </a:bodyPr>
          <a:lstStyle/>
          <a:p>
            <a:r>
              <a:rPr lang="en-US" sz="2800" dirty="0" smtClean="0">
                <a:latin typeface="Times New Roman" pitchFamily="18" charset="0"/>
                <a:cs typeface="Times New Roman" pitchFamily="18" charset="0"/>
              </a:rPr>
              <a:t>Clinical data :  Reason for the study &amp; the patient’s </a:t>
            </a:r>
          </a:p>
          <a:p>
            <a:pPr>
              <a:buNone/>
            </a:pPr>
            <a:r>
              <a:rPr lang="en-US" sz="2800" dirty="0" smtClean="0">
                <a:solidFill>
                  <a:srgbClr val="FFFF00"/>
                </a:solidFill>
                <a:latin typeface="Times New Roman" pitchFamily="18" charset="0"/>
                <a:cs typeface="Times New Roman" pitchFamily="18" charset="0"/>
              </a:rPr>
              <a:t>                            symptoms</a:t>
            </a:r>
          </a:p>
          <a:p>
            <a:r>
              <a:rPr lang="en-US" sz="2800" dirty="0" smtClean="0">
                <a:solidFill>
                  <a:srgbClr val="FFFF00"/>
                </a:solidFill>
                <a:latin typeface="Times New Roman" pitchFamily="18" charset="0"/>
                <a:cs typeface="Times New Roman" pitchFamily="18" charset="0"/>
              </a:rPr>
              <a:t>Type &amp; size </a:t>
            </a:r>
            <a:r>
              <a:rPr lang="en-US" sz="2800" dirty="0" smtClean="0">
                <a:latin typeface="Times New Roman" pitchFamily="18" charset="0"/>
                <a:cs typeface="Times New Roman" pitchFamily="18" charset="0"/>
              </a:rPr>
              <a:t>of replaced  valve.</a:t>
            </a:r>
          </a:p>
          <a:p>
            <a:r>
              <a:rPr lang="en-US" sz="2800" dirty="0" smtClean="0">
                <a:solidFill>
                  <a:srgbClr val="FFFF00"/>
                </a:solidFill>
                <a:latin typeface="Times New Roman" pitchFamily="18" charset="0"/>
                <a:cs typeface="Times New Roman" pitchFamily="18" charset="0"/>
              </a:rPr>
              <a:t>Date</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of surgery.</a:t>
            </a:r>
          </a:p>
          <a:p>
            <a:r>
              <a:rPr lang="en-US" sz="2800" dirty="0" smtClean="0">
                <a:latin typeface="Times New Roman" pitchFamily="18" charset="0"/>
                <a:cs typeface="Times New Roman" pitchFamily="18" charset="0"/>
              </a:rPr>
              <a:t>Patient’s  </a:t>
            </a:r>
            <a:r>
              <a:rPr lang="en-US" sz="2800" dirty="0" smtClean="0">
                <a:solidFill>
                  <a:srgbClr val="FFFF00"/>
                </a:solidFill>
                <a:latin typeface="Times New Roman" pitchFamily="18" charset="0"/>
                <a:cs typeface="Times New Roman" pitchFamily="18" charset="0"/>
              </a:rPr>
              <a:t>height, weight, and BSA </a:t>
            </a:r>
            <a:r>
              <a:rPr lang="en-US" sz="2800" dirty="0" smtClean="0">
                <a:latin typeface="Times New Roman" pitchFamily="18" charset="0"/>
                <a:cs typeface="Times New Roman" pitchFamily="18" charset="0"/>
              </a:rPr>
              <a:t>should be recorded to assess whether prosthesis-patient mismatch (PPM) is present </a:t>
            </a:r>
          </a:p>
          <a:p>
            <a:r>
              <a:rPr lang="en-US" sz="2800" dirty="0" smtClean="0">
                <a:solidFill>
                  <a:srgbClr val="FFFF00"/>
                </a:solidFill>
                <a:latin typeface="Times New Roman" pitchFamily="18" charset="0"/>
                <a:cs typeface="Times New Roman" pitchFamily="18" charset="0"/>
              </a:rPr>
              <a:t>BP &amp; HR</a:t>
            </a:r>
          </a:p>
          <a:p>
            <a:pPr lvl="1"/>
            <a:r>
              <a:rPr lang="en-US" dirty="0" smtClean="0">
                <a:latin typeface="Times New Roman" pitchFamily="18" charset="0"/>
                <a:cs typeface="Times New Roman" pitchFamily="18" charset="0"/>
              </a:rPr>
              <a:t>HR particularly important in mitral and tricuspid evaluations because the mean gradient is dependent on the diastolic filling period</a:t>
            </a:r>
          </a:p>
          <a:p>
            <a:endParaRPr lang="en-IN"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85720" y="0"/>
            <a:ext cx="885828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X-Ray in PHV : Identification of Valves</a:t>
            </a:r>
            <a:endParaRPr lang="en-IN" dirty="0"/>
          </a:p>
        </p:txBody>
      </p:sp>
      <p:sp>
        <p:nvSpPr>
          <p:cNvPr id="6" name="Content Placeholder 5"/>
          <p:cNvSpPr>
            <a:spLocks noGrp="1"/>
          </p:cNvSpPr>
          <p:nvPr>
            <p:ph sz="half" idx="1"/>
          </p:nvPr>
        </p:nvSpPr>
        <p:spPr>
          <a:xfrm>
            <a:off x="457200" y="1905000"/>
            <a:ext cx="4038600" cy="4953000"/>
          </a:xfrm>
        </p:spPr>
        <p:txBody>
          <a:bodyPr>
            <a:normAutofit/>
          </a:bodyPr>
          <a:lstStyle/>
          <a:p>
            <a:pPr algn="just">
              <a:lnSpc>
                <a:spcPct val="150000"/>
              </a:lnSpc>
              <a:buNone/>
            </a:pPr>
            <a:endParaRPr lang="en-IN" sz="2400" dirty="0" smtClean="0"/>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428596" y="1928802"/>
            <a:ext cx="4064159" cy="4929198"/>
          </a:xfrm>
          <a:prstGeom prst="rect">
            <a:avLst/>
          </a:prstGeom>
          <a:noFill/>
          <a:ln w="9525">
            <a:noFill/>
            <a:miter lim="800000"/>
            <a:headEnd/>
            <a:tailEnd/>
          </a:ln>
          <a:effectLst/>
        </p:spPr>
      </p:pic>
      <p:sp>
        <p:nvSpPr>
          <p:cNvPr id="7" name="TextBox 6"/>
          <p:cNvSpPr txBox="1"/>
          <p:nvPr/>
        </p:nvSpPr>
        <p:spPr>
          <a:xfrm>
            <a:off x="2500298" y="2500306"/>
            <a:ext cx="1571636" cy="461665"/>
          </a:xfrm>
          <a:prstGeom prst="rect">
            <a:avLst/>
          </a:prstGeom>
          <a:noFill/>
        </p:spPr>
        <p:txBody>
          <a:bodyPr wrap="square" rtlCol="0">
            <a:spAutoFit/>
          </a:bodyPr>
          <a:lstStyle/>
          <a:p>
            <a:r>
              <a:rPr lang="en-US" sz="2400" dirty="0" smtClean="0">
                <a:solidFill>
                  <a:srgbClr val="C00000"/>
                </a:solidFill>
              </a:rPr>
              <a:t>Carina</a:t>
            </a:r>
            <a:endParaRPr lang="en-IN" sz="2400" dirty="0">
              <a:solidFill>
                <a:srgbClr val="C00000"/>
              </a:solidFill>
            </a:endParaRPr>
          </a:p>
        </p:txBody>
      </p:sp>
      <p:sp>
        <p:nvSpPr>
          <p:cNvPr id="8" name="TextBox 7"/>
          <p:cNvSpPr txBox="1"/>
          <p:nvPr/>
        </p:nvSpPr>
        <p:spPr>
          <a:xfrm>
            <a:off x="785786" y="5572140"/>
            <a:ext cx="1092511" cy="461665"/>
          </a:xfrm>
          <a:prstGeom prst="rect">
            <a:avLst/>
          </a:prstGeom>
          <a:noFill/>
        </p:spPr>
        <p:txBody>
          <a:bodyPr wrap="square" rtlCol="0">
            <a:spAutoFit/>
          </a:bodyPr>
          <a:lstStyle/>
          <a:p>
            <a:r>
              <a:rPr lang="en-US" sz="2400" dirty="0" smtClean="0">
                <a:solidFill>
                  <a:srgbClr val="C00000"/>
                </a:solidFill>
              </a:rPr>
              <a:t>Apex</a:t>
            </a:r>
            <a:endParaRPr lang="en-IN" sz="2400" dirty="0">
              <a:solidFill>
                <a:srgbClr val="C00000"/>
              </a:solidFill>
            </a:endParaRPr>
          </a:p>
        </p:txBody>
      </p:sp>
      <p:sp>
        <p:nvSpPr>
          <p:cNvPr id="11" name="TextBox 10"/>
          <p:cNvSpPr txBox="1"/>
          <p:nvPr/>
        </p:nvSpPr>
        <p:spPr>
          <a:xfrm>
            <a:off x="1500166" y="3571876"/>
            <a:ext cx="785818" cy="369332"/>
          </a:xfrm>
          <a:prstGeom prst="rect">
            <a:avLst/>
          </a:prstGeom>
          <a:noFill/>
        </p:spPr>
        <p:txBody>
          <a:bodyPr wrap="square" rtlCol="0">
            <a:spAutoFit/>
          </a:bodyPr>
          <a:lstStyle/>
          <a:p>
            <a:r>
              <a:rPr lang="en-US" b="1" dirty="0" smtClean="0">
                <a:solidFill>
                  <a:srgbClr val="002060"/>
                </a:solidFill>
              </a:rPr>
              <a:t> AV</a:t>
            </a:r>
            <a:endParaRPr lang="en-IN" b="1" dirty="0">
              <a:solidFill>
                <a:srgbClr val="002060"/>
              </a:solidFill>
            </a:endParaRPr>
          </a:p>
        </p:txBody>
      </p:sp>
      <p:sp>
        <p:nvSpPr>
          <p:cNvPr id="12" name="TextBox 11"/>
          <p:cNvSpPr txBox="1"/>
          <p:nvPr/>
        </p:nvSpPr>
        <p:spPr>
          <a:xfrm>
            <a:off x="2285984" y="3857628"/>
            <a:ext cx="522900" cy="369332"/>
          </a:xfrm>
          <a:prstGeom prst="rect">
            <a:avLst/>
          </a:prstGeom>
          <a:noFill/>
        </p:spPr>
        <p:txBody>
          <a:bodyPr wrap="none" rtlCol="0">
            <a:spAutoFit/>
          </a:bodyPr>
          <a:lstStyle/>
          <a:p>
            <a:r>
              <a:rPr lang="en-US" b="1" dirty="0" smtClean="0">
                <a:solidFill>
                  <a:srgbClr val="002060"/>
                </a:solidFill>
              </a:rPr>
              <a:t>MV</a:t>
            </a:r>
            <a:endParaRPr lang="en-IN" b="1" dirty="0">
              <a:solidFill>
                <a:srgbClr val="002060"/>
              </a:solidFill>
            </a:endParaRPr>
          </a:p>
        </p:txBody>
      </p:sp>
      <p:pic>
        <p:nvPicPr>
          <p:cNvPr id="13" name="Picture 2"/>
          <p:cNvPicPr>
            <a:picLocks noChangeAspect="1" noChangeArrowheads="1"/>
          </p:cNvPicPr>
          <p:nvPr/>
        </p:nvPicPr>
        <p:blipFill>
          <a:blip r:embed="rId3" cstate="print"/>
          <a:srcRect/>
          <a:stretch>
            <a:fillRect/>
          </a:stretch>
        </p:blipFill>
        <p:spPr bwMode="auto">
          <a:xfrm>
            <a:off x="4724400" y="1928802"/>
            <a:ext cx="4267200" cy="4929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Chest X ray AP View</a:t>
            </a:r>
            <a:endParaRPr lang="en-IN" dirty="0"/>
          </a:p>
        </p:txBody>
      </p:sp>
      <p:sp>
        <p:nvSpPr>
          <p:cNvPr id="6" name="Content Placeholder 5"/>
          <p:cNvSpPr>
            <a:spLocks noGrp="1"/>
          </p:cNvSpPr>
          <p:nvPr>
            <p:ph sz="half" idx="1"/>
          </p:nvPr>
        </p:nvSpPr>
        <p:spPr/>
        <p:txBody>
          <a:bodyPr>
            <a:noAutofit/>
          </a:bodyPr>
          <a:lstStyle/>
          <a:p>
            <a:pPr algn="just">
              <a:lnSpc>
                <a:spcPct val="150000"/>
              </a:lnSpc>
            </a:pPr>
            <a:r>
              <a:rPr lang="en-IN" sz="2200" dirty="0" smtClean="0"/>
              <a:t>The </a:t>
            </a:r>
            <a:r>
              <a:rPr lang="en-IN" sz="2200" dirty="0" smtClean="0">
                <a:solidFill>
                  <a:srgbClr val="FFFF00"/>
                </a:solidFill>
              </a:rPr>
              <a:t>Aortic valve </a:t>
            </a:r>
            <a:r>
              <a:rPr lang="en-IN" sz="2200" dirty="0" smtClean="0">
                <a:solidFill>
                  <a:srgbClr val="FF0000"/>
                </a:solidFill>
              </a:rPr>
              <a:t>-</a:t>
            </a:r>
            <a:r>
              <a:rPr lang="en-IN" sz="2200" dirty="0" smtClean="0"/>
              <a:t>  intersection of these two lines. </a:t>
            </a:r>
          </a:p>
          <a:p>
            <a:pPr algn="just">
              <a:lnSpc>
                <a:spcPct val="150000"/>
              </a:lnSpc>
            </a:pPr>
            <a:r>
              <a:rPr lang="en-IN" sz="2200" dirty="0" smtClean="0"/>
              <a:t>The </a:t>
            </a:r>
            <a:r>
              <a:rPr lang="en-IN" sz="2200" dirty="0" smtClean="0">
                <a:solidFill>
                  <a:srgbClr val="FFFF00"/>
                </a:solidFill>
              </a:rPr>
              <a:t>Mitral valve </a:t>
            </a:r>
            <a:r>
              <a:rPr lang="en-IN" sz="2200" dirty="0" smtClean="0">
                <a:solidFill>
                  <a:srgbClr val="FF0000"/>
                </a:solidFill>
              </a:rPr>
              <a:t>-</a:t>
            </a:r>
            <a:r>
              <a:rPr lang="en-IN" sz="2200" dirty="0" smtClean="0"/>
              <a:t>     lower left quadrant (patient’s left). </a:t>
            </a:r>
          </a:p>
          <a:p>
            <a:pPr algn="just">
              <a:lnSpc>
                <a:spcPct val="150000"/>
              </a:lnSpc>
            </a:pPr>
            <a:r>
              <a:rPr lang="en-IN" sz="2200" dirty="0" smtClean="0"/>
              <a:t>The </a:t>
            </a:r>
            <a:r>
              <a:rPr lang="en-IN" sz="2200" dirty="0" smtClean="0">
                <a:solidFill>
                  <a:srgbClr val="FFFF00"/>
                </a:solidFill>
                <a:effectLst>
                  <a:outerShdw blurRad="38100" dist="38100" dir="2700000" algn="tl">
                    <a:srgbClr val="000000">
                      <a:alpha val="43137"/>
                    </a:srgbClr>
                  </a:outerShdw>
                </a:effectLst>
              </a:rPr>
              <a:t>Tricuspid valve </a:t>
            </a:r>
            <a:r>
              <a:rPr lang="en-IN" sz="2200" dirty="0" smtClean="0">
                <a:solidFill>
                  <a:srgbClr val="FF0000"/>
                </a:solidFill>
              </a:rPr>
              <a:t>-</a:t>
            </a:r>
            <a:r>
              <a:rPr lang="en-IN" sz="2200" dirty="0" smtClean="0"/>
              <a:t> lower right corner (the patient's right) </a:t>
            </a:r>
          </a:p>
          <a:p>
            <a:pPr algn="just">
              <a:lnSpc>
                <a:spcPct val="150000"/>
              </a:lnSpc>
            </a:pPr>
            <a:r>
              <a:rPr lang="en-IN" sz="2200" dirty="0" smtClean="0"/>
              <a:t> The </a:t>
            </a:r>
            <a:r>
              <a:rPr lang="en-IN" sz="2200" dirty="0" err="1" smtClean="0">
                <a:solidFill>
                  <a:srgbClr val="FFFF00"/>
                </a:solidFill>
              </a:rPr>
              <a:t>Pulmonic</a:t>
            </a:r>
            <a:r>
              <a:rPr lang="en-IN" sz="2200" dirty="0" smtClean="0">
                <a:solidFill>
                  <a:srgbClr val="FFFF00"/>
                </a:solidFill>
              </a:rPr>
              <a:t> valve- </a:t>
            </a:r>
            <a:r>
              <a:rPr lang="en-IN" sz="2200" dirty="0" smtClean="0"/>
              <a:t>upper left corner (the patient's left).</a:t>
            </a:r>
          </a:p>
          <a:p>
            <a:pPr>
              <a:buNone/>
            </a:pPr>
            <a:endParaRPr lang="en-IN" sz="2200" dirty="0" smtClean="0"/>
          </a:p>
        </p:txBody>
      </p:sp>
      <p:pic>
        <p:nvPicPr>
          <p:cNvPr id="8" name="Picture 2"/>
          <p:cNvPicPr>
            <a:picLocks noGrp="1" noChangeAspect="1" noChangeArrowheads="1"/>
          </p:cNvPicPr>
          <p:nvPr>
            <p:ph sz="half" idx="2"/>
          </p:nvPr>
        </p:nvPicPr>
        <p:blipFill>
          <a:blip r:embed="rId2" cstate="print"/>
          <a:stretch>
            <a:fillRect/>
          </a:stretch>
        </p:blipFill>
        <p:spPr bwMode="auto">
          <a:xfrm>
            <a:off x="4648200" y="1785926"/>
            <a:ext cx="4352956" cy="4429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Determination of site of valve by </a:t>
            </a:r>
            <a:r>
              <a:rPr lang="en-US" dirty="0" err="1" smtClean="0"/>
              <a:t>assesing</a:t>
            </a:r>
            <a:r>
              <a:rPr lang="en-US" dirty="0" smtClean="0"/>
              <a:t> the  direction of flow</a:t>
            </a:r>
            <a:endParaRPr lang="en-IN" dirty="0"/>
          </a:p>
        </p:txBody>
      </p:sp>
      <p:sp>
        <p:nvSpPr>
          <p:cNvPr id="3" name="Content Placeholder 2"/>
          <p:cNvSpPr>
            <a:spLocks noGrp="1"/>
          </p:cNvSpPr>
          <p:nvPr>
            <p:ph idx="1"/>
          </p:nvPr>
        </p:nvSpPr>
        <p:spPr/>
        <p:txBody>
          <a:bodyPr>
            <a:noAutofit/>
          </a:bodyPr>
          <a:lstStyle/>
          <a:p>
            <a:pPr marL="274320" indent="-274320" fontAlgn="auto">
              <a:spcAft>
                <a:spcPts val="0"/>
              </a:spcAft>
              <a:buClr>
                <a:schemeClr val="accent3"/>
              </a:buClr>
              <a:buNone/>
              <a:defRPr/>
            </a:pPr>
            <a:r>
              <a:rPr lang="en-IN" sz="2400" dirty="0" smtClean="0"/>
              <a:t>    </a:t>
            </a:r>
            <a:r>
              <a:rPr lang="en-IN" sz="2800" b="1" dirty="0" smtClean="0">
                <a:solidFill>
                  <a:srgbClr val="FFC000"/>
                </a:solidFill>
              </a:rPr>
              <a:t> </a:t>
            </a:r>
            <a:r>
              <a:rPr lang="en-IN" sz="2400" dirty="0" smtClean="0">
                <a:solidFill>
                  <a:srgbClr val="FFFF00"/>
                </a:solidFill>
              </a:rPr>
              <a:t>If the direction of flow is from </a:t>
            </a:r>
          </a:p>
          <a:p>
            <a:pPr marL="274320" indent="-274320" fontAlgn="auto">
              <a:spcAft>
                <a:spcPts val="0"/>
              </a:spcAft>
              <a:buClr>
                <a:schemeClr val="accent3"/>
              </a:buClr>
              <a:buNone/>
              <a:defRPr/>
            </a:pPr>
            <a:r>
              <a:rPr lang="en-IN" sz="2400" dirty="0" smtClean="0"/>
              <a:t>                Inferior to superior – likely aortic valve. </a:t>
            </a:r>
          </a:p>
          <a:p>
            <a:pPr marL="274320" indent="-274320" fontAlgn="auto">
              <a:spcAft>
                <a:spcPts val="0"/>
              </a:spcAft>
              <a:buClr>
                <a:schemeClr val="accent3"/>
              </a:buClr>
              <a:buNone/>
              <a:defRPr/>
            </a:pPr>
            <a:r>
              <a:rPr lang="en-IN" sz="2400" dirty="0" smtClean="0"/>
              <a:t>                Superior to inferior-   likely a mitral valve.</a:t>
            </a:r>
            <a:endParaRPr lang="en-IN" sz="2400" dirty="0"/>
          </a:p>
        </p:txBody>
      </p:sp>
      <p:pic>
        <p:nvPicPr>
          <p:cNvPr id="5" name="Picture 2"/>
          <p:cNvPicPr>
            <a:picLocks noChangeAspect="1" noChangeArrowheads="1"/>
          </p:cNvPicPr>
          <p:nvPr/>
        </p:nvPicPr>
        <p:blipFill>
          <a:blip r:embed="rId2" cstate="print"/>
          <a:srcRect/>
          <a:stretch>
            <a:fillRect/>
          </a:stretch>
        </p:blipFill>
        <p:spPr bwMode="auto">
          <a:xfrm>
            <a:off x="0" y="3200400"/>
            <a:ext cx="4500593" cy="365760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5429256" y="3286124"/>
            <a:ext cx="3714745"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X-ray detection of complication:</a:t>
            </a:r>
            <a:br>
              <a:rPr lang="en-US" dirty="0" smtClean="0"/>
            </a:br>
            <a:r>
              <a:rPr lang="en-US" dirty="0" smtClean="0"/>
              <a:t>Strut fracture in </a:t>
            </a:r>
            <a:r>
              <a:rPr lang="en-US" dirty="0" err="1" smtClean="0"/>
              <a:t>Bjork</a:t>
            </a:r>
            <a:r>
              <a:rPr lang="en-US" dirty="0" smtClean="0"/>
              <a:t> </a:t>
            </a:r>
            <a:r>
              <a:rPr lang="en-US" dirty="0" err="1" smtClean="0"/>
              <a:t>shiley</a:t>
            </a:r>
            <a:endParaRPr lang="en-IN" dirty="0"/>
          </a:p>
        </p:txBody>
      </p:sp>
      <p:sp>
        <p:nvSpPr>
          <p:cNvPr id="10" name="Content Placeholder 9"/>
          <p:cNvSpPr>
            <a:spLocks noGrp="1"/>
          </p:cNvSpPr>
          <p:nvPr>
            <p:ph idx="1"/>
          </p:nvPr>
        </p:nvSpPr>
        <p:spPr/>
        <p:txBody>
          <a:bodyPr/>
          <a:lstStyle/>
          <a:p>
            <a:endParaRPr lang="en-IN"/>
          </a:p>
        </p:txBody>
      </p:sp>
      <p:pic>
        <p:nvPicPr>
          <p:cNvPr id="6" name="Picture 5"/>
          <p:cNvPicPr>
            <a:picLocks noChangeAspect="1" noChangeArrowheads="1"/>
          </p:cNvPicPr>
          <p:nvPr/>
        </p:nvPicPr>
        <p:blipFill>
          <a:blip r:embed="rId2"/>
          <a:srcRect/>
          <a:stretch>
            <a:fillRect/>
          </a:stretch>
        </p:blipFill>
        <p:spPr bwMode="auto">
          <a:xfrm>
            <a:off x="4714876" y="2857497"/>
            <a:ext cx="3696501" cy="260573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571472" y="2857496"/>
            <a:ext cx="3857620" cy="2609630"/>
          </a:xfrm>
          <a:prstGeom prst="rect">
            <a:avLst/>
          </a:prstGeom>
          <a:noFill/>
          <a:ln w="9525">
            <a:noFill/>
            <a:miter lim="800000"/>
            <a:headEnd/>
            <a:tailEnd/>
          </a:ln>
          <a:effectLst/>
        </p:spPr>
      </p:pic>
      <p:sp>
        <p:nvSpPr>
          <p:cNvPr id="9" name="Rectangle 8"/>
          <p:cNvSpPr/>
          <p:nvPr/>
        </p:nvSpPr>
        <p:spPr>
          <a:xfrm>
            <a:off x="785786" y="5572140"/>
            <a:ext cx="3786214" cy="369332"/>
          </a:xfrm>
          <a:prstGeom prst="rect">
            <a:avLst/>
          </a:prstGeom>
        </p:spPr>
        <p:txBody>
          <a:bodyPr wrap="square">
            <a:spAutoFit/>
          </a:bodyPr>
          <a:lstStyle/>
          <a:p>
            <a:r>
              <a:rPr lang="en-US" dirty="0" err="1" smtClean="0">
                <a:solidFill>
                  <a:srgbClr val="FFC000"/>
                </a:solidFill>
              </a:rPr>
              <a:t>Bjork</a:t>
            </a:r>
            <a:r>
              <a:rPr lang="en-US" dirty="0" smtClean="0">
                <a:solidFill>
                  <a:srgbClr val="FFC000"/>
                </a:solidFill>
              </a:rPr>
              <a:t> </a:t>
            </a:r>
            <a:r>
              <a:rPr lang="en-US" dirty="0" err="1" smtClean="0">
                <a:solidFill>
                  <a:srgbClr val="FFC000"/>
                </a:solidFill>
              </a:rPr>
              <a:t>Shiley</a:t>
            </a:r>
            <a:r>
              <a:rPr lang="en-US" dirty="0" smtClean="0">
                <a:solidFill>
                  <a:srgbClr val="FFC000"/>
                </a:solidFill>
              </a:rPr>
              <a:t> PHV Normal structure</a:t>
            </a:r>
            <a:endParaRPr lang="en-IN" dirty="0">
              <a:solidFill>
                <a:srgbClr val="FFC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533400"/>
            <a:ext cx="8229600" cy="1143000"/>
          </a:xfrm>
        </p:spPr>
        <p:txBody>
          <a:bodyPr/>
          <a:lstStyle/>
          <a:p>
            <a:r>
              <a:rPr lang="en-US" sz="3600" b="1" dirty="0" err="1" smtClean="0">
                <a:solidFill>
                  <a:srgbClr val="FFFF00"/>
                </a:solidFill>
                <a:latin typeface="Perpetua" pitchFamily="18" charset="0"/>
              </a:rPr>
              <a:t>Cinefluoroscopy</a:t>
            </a:r>
            <a:endParaRPr lang="en-US" sz="3600" b="1" dirty="0" smtClean="0">
              <a:solidFill>
                <a:srgbClr val="FFFF00"/>
              </a:solidFill>
              <a:latin typeface="Perpetua" pitchFamily="18" charset="0"/>
            </a:endParaRPr>
          </a:p>
        </p:txBody>
      </p:sp>
      <p:sp>
        <p:nvSpPr>
          <p:cNvPr id="122883" name="Rectangle 3"/>
          <p:cNvSpPr>
            <a:spLocks noGrp="1" noChangeArrowheads="1"/>
          </p:cNvSpPr>
          <p:nvPr>
            <p:ph idx="1"/>
          </p:nvPr>
        </p:nvSpPr>
        <p:spPr>
          <a:xfrm>
            <a:off x="357157" y="1600200"/>
            <a:ext cx="8786843" cy="5043510"/>
          </a:xfrm>
        </p:spPr>
        <p:txBody>
          <a:bodyPr>
            <a:normAutofit lnSpcReduction="10000"/>
          </a:bodyPr>
          <a:lstStyle/>
          <a:p>
            <a:endParaRPr lang="en-US" sz="2400" dirty="0" smtClean="0"/>
          </a:p>
          <a:p>
            <a:pPr>
              <a:lnSpc>
                <a:spcPct val="150000"/>
              </a:lnSpc>
            </a:pPr>
            <a:r>
              <a:rPr lang="en-US" sz="2400" dirty="0" smtClean="0"/>
              <a:t>Structural integrity </a:t>
            </a:r>
            <a:endParaRPr lang="en-US" sz="2400" dirty="0" smtClean="0">
              <a:solidFill>
                <a:srgbClr val="FF0000"/>
              </a:solidFill>
            </a:endParaRPr>
          </a:p>
          <a:p>
            <a:pPr>
              <a:lnSpc>
                <a:spcPct val="150000"/>
              </a:lnSpc>
            </a:pPr>
            <a:r>
              <a:rPr lang="en-US" sz="2400" dirty="0" smtClean="0"/>
              <a:t>Motion of the disc or poppet</a:t>
            </a:r>
          </a:p>
          <a:p>
            <a:pPr>
              <a:lnSpc>
                <a:spcPct val="150000"/>
              </a:lnSpc>
            </a:pPr>
            <a:r>
              <a:rPr lang="en-US" sz="2400" dirty="0" smtClean="0"/>
              <a:t>Excessive tilt ("rocking") of the base ring - partial dehiscence of the valve. </a:t>
            </a:r>
            <a:r>
              <a:rPr lang="en-IN" sz="2400" dirty="0" smtClean="0">
                <a:solidFill>
                  <a:srgbClr val="FFC000"/>
                </a:solidFill>
              </a:rPr>
              <a:t>A rocking motion of greater than 15</a:t>
            </a:r>
            <a:r>
              <a:rPr lang="en-IN" sz="2400" baseline="30000" dirty="0" smtClean="0">
                <a:solidFill>
                  <a:srgbClr val="FFC000"/>
                </a:solidFill>
              </a:rPr>
              <a:t>0</a:t>
            </a:r>
            <a:r>
              <a:rPr lang="en-IN" sz="2400" dirty="0" smtClean="0">
                <a:solidFill>
                  <a:srgbClr val="FFC000"/>
                </a:solidFill>
              </a:rPr>
              <a:t> of sewing-ring excursion is abnormal</a:t>
            </a:r>
          </a:p>
          <a:p>
            <a:pPr>
              <a:lnSpc>
                <a:spcPct val="150000"/>
              </a:lnSpc>
            </a:pPr>
            <a:r>
              <a:rPr lang="en-US" sz="2400" dirty="0" smtClean="0">
                <a:solidFill>
                  <a:srgbClr val="FFFF00"/>
                </a:solidFill>
              </a:rPr>
              <a:t>Aortic </a:t>
            </a:r>
            <a:r>
              <a:rPr lang="en-US" sz="2400" dirty="0" smtClean="0"/>
              <a:t>valve prosthesis - RAO caudal</a:t>
            </a:r>
          </a:p>
          <a:p>
            <a:pPr>
              <a:lnSpc>
                <a:spcPct val="150000"/>
              </a:lnSpc>
              <a:buFont typeface="Wingdings 2" pitchFamily="18" charset="2"/>
              <a:buNone/>
            </a:pPr>
            <a:r>
              <a:rPr lang="en-US" sz="2400" dirty="0" smtClean="0"/>
              <a:t>                                               - LAO cranial </a:t>
            </a:r>
          </a:p>
          <a:p>
            <a:pPr>
              <a:lnSpc>
                <a:spcPct val="150000"/>
              </a:lnSpc>
              <a:buFont typeface="Wingdings 2" pitchFamily="18" charset="2"/>
              <a:buNone/>
            </a:pPr>
            <a:r>
              <a:rPr lang="en-US" sz="2400" dirty="0" smtClean="0"/>
              <a:t>    </a:t>
            </a:r>
            <a:r>
              <a:rPr lang="en-US" sz="2400" dirty="0" smtClean="0">
                <a:solidFill>
                  <a:srgbClr val="FFFF00"/>
                </a:solidFill>
              </a:rPr>
              <a:t>Mitral </a:t>
            </a:r>
            <a:r>
              <a:rPr lang="en-US" sz="2400" dirty="0" smtClean="0"/>
              <a:t>valve prosthesis - RAO cranial .</a:t>
            </a:r>
          </a:p>
          <a:p>
            <a:pPr>
              <a:buFont typeface="Wingdings 2" pitchFamily="18" charset="2"/>
              <a:buNone/>
            </a:pPr>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7476790" cy="523220"/>
          </a:xfrm>
          <a:prstGeom prst="rect">
            <a:avLst/>
          </a:prstGeom>
          <a:noFill/>
        </p:spPr>
        <p:txBody>
          <a:bodyPr wrap="none" rtlCol="0">
            <a:spAutoFit/>
          </a:bodyPr>
          <a:lstStyle/>
          <a:p>
            <a:r>
              <a:rPr lang="en-US" sz="2800" b="1" u="sng" dirty="0" smtClean="0">
                <a:solidFill>
                  <a:srgbClr val="FFFF00"/>
                </a:solidFill>
                <a:latin typeface="Perpetua" pitchFamily="18" charset="0"/>
              </a:rPr>
              <a:t>Evaluation of prosthetic valves-</a:t>
            </a:r>
            <a:r>
              <a:rPr lang="en-US" sz="2800" b="1" dirty="0" err="1" smtClean="0">
                <a:solidFill>
                  <a:srgbClr val="FFFF00"/>
                </a:solidFill>
                <a:latin typeface="Perpetua" pitchFamily="18" charset="0"/>
              </a:rPr>
              <a:t>Cinefluoroscopy</a:t>
            </a:r>
            <a:endParaRPr lang="en-US" sz="2800" b="1" u="sng" dirty="0">
              <a:solidFill>
                <a:srgbClr val="FFFF00"/>
              </a:solidFill>
              <a:latin typeface="Perpetua"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1571612"/>
            <a:ext cx="4643438" cy="3714776"/>
          </a:xfrm>
          <a:prstGeom prst="rect">
            <a:avLst/>
          </a:prstGeom>
          <a:noFill/>
          <a:ln w="9525">
            <a:noFill/>
            <a:miter lim="800000"/>
            <a:headEnd/>
            <a:tailEnd/>
          </a:ln>
          <a:effectLst/>
        </p:spPr>
      </p:pic>
      <p:sp>
        <p:nvSpPr>
          <p:cNvPr id="10" name="Title 9"/>
          <p:cNvSpPr>
            <a:spLocks noGrp="1"/>
          </p:cNvSpPr>
          <p:nvPr>
            <p:ph type="title"/>
          </p:nvPr>
        </p:nvSpPr>
        <p:spPr/>
        <p:txBody>
          <a:bodyPr>
            <a:normAutofit/>
          </a:bodyPr>
          <a:lstStyle/>
          <a:p>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Concept of Opening and closing angle:</a:t>
            </a:r>
            <a:endParaRPr lang="en-IN" sz="3200" dirty="0">
              <a:solidFill>
                <a:srgbClr val="FFFF00"/>
              </a:solidFill>
              <a:latin typeface="Times New Roman" pitchFamily="18" charset="0"/>
              <a:cs typeface="Times New Roman" pitchFamily="18" charset="0"/>
            </a:endParaRPr>
          </a:p>
        </p:txBody>
      </p:sp>
      <p:graphicFrame>
        <p:nvGraphicFramePr>
          <p:cNvPr id="16" name="Content Placeholder 15"/>
          <p:cNvGraphicFramePr>
            <a:graphicFrameLocks noGrp="1"/>
          </p:cNvGraphicFramePr>
          <p:nvPr>
            <p:ph sz="half" idx="1"/>
          </p:nvPr>
        </p:nvGraphicFramePr>
        <p:xfrm>
          <a:off x="4500562" y="2285992"/>
          <a:ext cx="4500594" cy="2301240"/>
        </p:xfrm>
        <a:graphic>
          <a:graphicData uri="http://schemas.openxmlformats.org/drawingml/2006/table">
            <a:tbl>
              <a:tblPr firstRow="1" bandRow="1">
                <a:tableStyleId>{5C22544A-7EE6-4342-B048-85BDC9FD1C3A}</a:tableStyleId>
              </a:tblPr>
              <a:tblGrid>
                <a:gridCol w="2500330"/>
                <a:gridCol w="2000264"/>
              </a:tblGrid>
              <a:tr h="370840">
                <a:tc>
                  <a:txBody>
                    <a:bodyPr/>
                    <a:lstStyle/>
                    <a:p>
                      <a:endParaRPr lang="en-IN" dirty="0"/>
                    </a:p>
                  </a:txBody>
                  <a:tcPr/>
                </a:tc>
                <a:tc>
                  <a:txBody>
                    <a:bodyPr/>
                    <a:lstStyle/>
                    <a:p>
                      <a:r>
                        <a:rPr lang="en-US" dirty="0" smtClean="0"/>
                        <a:t>Opening</a:t>
                      </a:r>
                      <a:r>
                        <a:rPr lang="en-US" baseline="0" dirty="0" smtClean="0"/>
                        <a:t> angle</a:t>
                      </a:r>
                      <a:endParaRPr lang="en-IN" dirty="0"/>
                    </a:p>
                  </a:txBody>
                  <a:tcPr/>
                </a:tc>
              </a:tr>
              <a:tr h="370840">
                <a:tc>
                  <a:txBody>
                    <a:bodyPr/>
                    <a:lstStyle/>
                    <a:p>
                      <a:r>
                        <a:rPr lang="en-US" dirty="0" err="1" smtClean="0"/>
                        <a:t>Medronic</a:t>
                      </a:r>
                      <a:r>
                        <a:rPr lang="en-US" dirty="0" smtClean="0"/>
                        <a:t> hall</a:t>
                      </a:r>
                      <a:endParaRPr lang="en-IN" dirty="0"/>
                    </a:p>
                  </a:txBody>
                  <a:tcPr/>
                </a:tc>
                <a:tc>
                  <a:txBody>
                    <a:bodyPr/>
                    <a:lstStyle/>
                    <a:p>
                      <a:r>
                        <a:rPr lang="en-US" dirty="0" smtClean="0"/>
                        <a:t>75</a:t>
                      </a:r>
                      <a:r>
                        <a:rPr lang="en-US" baseline="30000" dirty="0" smtClean="0"/>
                        <a:t>0</a:t>
                      </a:r>
                      <a:endParaRPr lang="en-IN" baseline="30000" dirty="0"/>
                    </a:p>
                  </a:txBody>
                  <a:tcPr/>
                </a:tc>
              </a:tr>
              <a:tr h="370840">
                <a:tc>
                  <a:txBody>
                    <a:bodyPr/>
                    <a:lstStyle/>
                    <a:p>
                      <a:r>
                        <a:rPr lang="en-US" dirty="0" smtClean="0"/>
                        <a:t>St Jude</a:t>
                      </a:r>
                      <a:r>
                        <a:rPr lang="en-US" baseline="0" dirty="0" smtClean="0"/>
                        <a:t> Medical standard &amp;, Reagent,</a:t>
                      </a:r>
                    </a:p>
                    <a:p>
                      <a:r>
                        <a:rPr lang="en-US" baseline="0" dirty="0" smtClean="0"/>
                        <a:t>On X</a:t>
                      </a:r>
                    </a:p>
                    <a:p>
                      <a:endParaRPr lang="en-IN" dirty="0"/>
                    </a:p>
                  </a:txBody>
                  <a:tcPr/>
                </a:tc>
                <a:tc>
                  <a:txBody>
                    <a:bodyPr/>
                    <a:lstStyle/>
                    <a:p>
                      <a:r>
                        <a:rPr lang="en-US" dirty="0" smtClean="0"/>
                        <a:t>85</a:t>
                      </a:r>
                      <a:r>
                        <a:rPr lang="en-US" baseline="30000" dirty="0" smtClean="0"/>
                        <a:t>0</a:t>
                      </a:r>
                      <a:endParaRPr lang="en-IN" baseline="30000" dirty="0"/>
                    </a:p>
                  </a:txBody>
                  <a:tcPr/>
                </a:tc>
              </a:tr>
              <a:tr h="370840">
                <a:tc>
                  <a:txBody>
                    <a:bodyPr/>
                    <a:lstStyle/>
                    <a:p>
                      <a:r>
                        <a:rPr lang="en-US" dirty="0" err="1" smtClean="0"/>
                        <a:t>CarboMedics</a:t>
                      </a:r>
                      <a:r>
                        <a:rPr lang="en-US" dirty="0" smtClean="0"/>
                        <a:t> standard</a:t>
                      </a:r>
                      <a:endParaRPr lang="en-IN" dirty="0"/>
                    </a:p>
                  </a:txBody>
                  <a:tcPr/>
                </a:tc>
                <a:tc>
                  <a:txBody>
                    <a:bodyPr/>
                    <a:lstStyle/>
                    <a:p>
                      <a:r>
                        <a:rPr lang="en-US" dirty="0" smtClean="0"/>
                        <a:t>78</a:t>
                      </a:r>
                      <a:r>
                        <a:rPr lang="en-US" baseline="30000" dirty="0" smtClean="0"/>
                        <a:t>0</a:t>
                      </a:r>
                      <a:endParaRPr lang="en-IN" baseline="30000" dirty="0"/>
                    </a:p>
                  </a:txBody>
                  <a:tcPr/>
                </a:tc>
              </a:tr>
            </a:tbl>
          </a:graphicData>
        </a:graphic>
      </p:graphicFrame>
      <p:pic>
        <p:nvPicPr>
          <p:cNvPr id="13" name="Picture 8" descr=" ">
            <a:hlinkClick r:id="rId3"/>
          </p:cNvPr>
          <p:cNvPicPr>
            <a:picLocks noGrp="1" noChangeAspect="1" noChangeArrowheads="1"/>
          </p:cNvPicPr>
          <p:nvPr>
            <p:ph sz="half" idx="2"/>
          </p:nvPr>
        </p:nvPicPr>
        <p:blipFill>
          <a:blip r:embed="rId4" cstate="print"/>
          <a:srcRect/>
          <a:stretch>
            <a:fillRect/>
          </a:stretch>
        </p:blipFill>
        <p:spPr>
          <a:xfrm>
            <a:off x="4429124" y="1643050"/>
            <a:ext cx="4714876" cy="3786214"/>
          </a:xfrm>
        </p:spPr>
      </p:pic>
      <p:pic>
        <p:nvPicPr>
          <p:cNvPr id="4100" name="Picture 4"/>
          <p:cNvPicPr>
            <a:picLocks noChangeAspect="1" noChangeArrowheads="1"/>
          </p:cNvPicPr>
          <p:nvPr/>
        </p:nvPicPr>
        <p:blipFill>
          <a:blip r:embed="rId5"/>
          <a:srcRect/>
          <a:stretch>
            <a:fillRect/>
          </a:stretch>
        </p:blipFill>
        <p:spPr bwMode="auto">
          <a:xfrm>
            <a:off x="4429124" y="1643050"/>
            <a:ext cx="4714876" cy="40719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anim calcmode="lin" valueType="num">
                                      <p:cBhvr>
                                        <p:cTn id="22" dur="500" fill="hold"/>
                                        <p:tgtEl>
                                          <p:spTgt spid="4100"/>
                                        </p:tgtEl>
                                        <p:attrNameLst>
                                          <p:attrName>ppt_x</p:attrName>
                                        </p:attrNameLst>
                                      </p:cBhvr>
                                      <p:tavLst>
                                        <p:tav tm="0">
                                          <p:val>
                                            <p:strVal val="#ppt_x"/>
                                          </p:val>
                                        </p:tav>
                                        <p:tav tm="100000">
                                          <p:val>
                                            <p:strVal val="#ppt_x"/>
                                          </p:val>
                                        </p:tav>
                                      </p:tavLst>
                                    </p:anim>
                                    <p:anim calcmode="lin" valueType="num">
                                      <p:cBhvr>
                                        <p:cTn id="23" dur="5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6"/>
          <p:cNvSpPr>
            <a:spLocks noGrp="1"/>
          </p:cNvSpPr>
          <p:nvPr>
            <p:ph type="title"/>
          </p:nvPr>
        </p:nvSpPr>
        <p:spPr>
          <a:xfrm>
            <a:off x="457200" y="704850"/>
            <a:ext cx="8229600" cy="1143000"/>
          </a:xfrm>
        </p:spPr>
        <p:txBody>
          <a:bodyPr>
            <a:normAutofit fontScale="90000"/>
          </a:bodyPr>
          <a:lstStyle/>
          <a:p>
            <a:r>
              <a:rPr lang="en-US" dirty="0" smtClean="0">
                <a:solidFill>
                  <a:srgbClr val="FFFF00"/>
                </a:solidFill>
              </a:rPr>
              <a:t>St. Jude medical </a:t>
            </a:r>
            <a:r>
              <a:rPr lang="en-US" dirty="0" err="1" smtClean="0">
                <a:solidFill>
                  <a:srgbClr val="FFFF00"/>
                </a:solidFill>
              </a:rPr>
              <a:t>bileaflet</a:t>
            </a:r>
            <a:r>
              <a:rPr lang="en-US" dirty="0" smtClean="0">
                <a:solidFill>
                  <a:srgbClr val="FFFF00"/>
                </a:solidFill>
              </a:rPr>
              <a:t> valve </a:t>
            </a:r>
            <a:br>
              <a:rPr lang="en-US" dirty="0" smtClean="0">
                <a:solidFill>
                  <a:srgbClr val="FFFF00"/>
                </a:solidFill>
              </a:rPr>
            </a:br>
            <a:endParaRPr lang="en-US" dirty="0" smtClean="0"/>
          </a:p>
        </p:txBody>
      </p:sp>
      <p:sp>
        <p:nvSpPr>
          <p:cNvPr id="124931" name="Content Placeholder 2"/>
          <p:cNvSpPr>
            <a:spLocks noGrp="1"/>
          </p:cNvSpPr>
          <p:nvPr>
            <p:ph sz="half" idx="1"/>
          </p:nvPr>
        </p:nvSpPr>
        <p:spPr>
          <a:xfrm>
            <a:off x="457200" y="1920876"/>
            <a:ext cx="4038600" cy="4433888"/>
          </a:xfrm>
        </p:spPr>
        <p:txBody>
          <a:bodyPr>
            <a:normAutofit/>
          </a:bodyPr>
          <a:lstStyle/>
          <a:p>
            <a:pPr>
              <a:buFont typeface="Wingdings 2" pitchFamily="18" charset="2"/>
              <a:buNone/>
            </a:pPr>
            <a:endParaRPr lang="en-US" dirty="0" smtClean="0"/>
          </a:p>
        </p:txBody>
      </p:sp>
      <p:sp>
        <p:nvSpPr>
          <p:cNvPr id="124932" name="Content Placeholder 5"/>
          <p:cNvSpPr>
            <a:spLocks noGrp="1"/>
          </p:cNvSpPr>
          <p:nvPr>
            <p:ph sz="half" idx="2"/>
          </p:nvPr>
        </p:nvSpPr>
        <p:spPr>
          <a:xfrm>
            <a:off x="4648200" y="1920876"/>
            <a:ext cx="4038600" cy="4433888"/>
          </a:xfrm>
        </p:spPr>
        <p:txBody>
          <a:bodyPr>
            <a:normAutofit/>
          </a:bodyPr>
          <a:lstStyle/>
          <a:p>
            <a:endParaRPr lang="en-US" dirty="0" smtClean="0"/>
          </a:p>
        </p:txBody>
      </p:sp>
      <p:pic>
        <p:nvPicPr>
          <p:cNvPr id="124933" name="Picture 2" descr="C:\Users\user\Desktop\Prosthetic-mitral-leaflets-in-tilted-position.jpg"/>
          <p:cNvPicPr>
            <a:picLocks noChangeAspect="1" noChangeArrowheads="1"/>
          </p:cNvPicPr>
          <p:nvPr/>
        </p:nvPicPr>
        <p:blipFill>
          <a:blip r:embed="rId2" cstate="print"/>
          <a:srcRect/>
          <a:stretch>
            <a:fillRect/>
          </a:stretch>
        </p:blipFill>
        <p:spPr bwMode="auto">
          <a:xfrm>
            <a:off x="2500298" y="1928802"/>
            <a:ext cx="4000528"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600201"/>
            <a:ext cx="9358347" cy="4525963"/>
          </a:xfrm>
        </p:spPr>
        <p:txBody>
          <a:bodyPr/>
          <a:lstStyle/>
          <a:p>
            <a:pPr>
              <a:buNone/>
            </a:pPr>
            <a:r>
              <a:rPr lang="en-US" dirty="0" smtClean="0"/>
              <a:t> </a:t>
            </a:r>
          </a:p>
          <a:p>
            <a:pPr>
              <a:buNone/>
            </a:pPr>
            <a:endParaRPr lang="en-US" dirty="0" smtClean="0"/>
          </a:p>
          <a:p>
            <a:pPr>
              <a:buNone/>
            </a:pPr>
            <a:r>
              <a:rPr lang="en-US" dirty="0" smtClean="0"/>
              <a:t>    </a:t>
            </a:r>
          </a:p>
          <a:p>
            <a:pPr>
              <a:buNone/>
            </a:pPr>
            <a:r>
              <a:rPr lang="en-US" dirty="0" smtClean="0"/>
              <a:t>   ECHO ASSESSMENT OF PROSTHETIC HEART VALVES</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1600200"/>
            <a:ext cx="8472519" cy="5043510"/>
          </a:xfrm>
        </p:spPr>
        <p:txBody>
          <a:bodyPr>
            <a:normAutofit fontScale="77500" lnSpcReduction="20000"/>
          </a:bodyPr>
          <a:lstStyle/>
          <a:p>
            <a:pPr algn="just"/>
            <a:r>
              <a:rPr lang="en-US" dirty="0" smtClean="0">
                <a:solidFill>
                  <a:srgbClr val="FFC000"/>
                </a:solidFill>
              </a:rPr>
              <a:t>Homograft</a:t>
            </a:r>
            <a:r>
              <a:rPr lang="en-US" dirty="0" smtClean="0"/>
              <a:t> was first developed by </a:t>
            </a:r>
            <a:r>
              <a:rPr lang="en-US" dirty="0" smtClean="0">
                <a:solidFill>
                  <a:srgbClr val="FFC000"/>
                </a:solidFill>
              </a:rPr>
              <a:t>Donald Ross</a:t>
            </a:r>
          </a:p>
          <a:p>
            <a:pPr algn="just"/>
            <a:endParaRPr lang="en-US" dirty="0" smtClean="0"/>
          </a:p>
          <a:p>
            <a:pPr algn="just"/>
            <a:r>
              <a:rPr lang="en-US" dirty="0" smtClean="0">
                <a:solidFill>
                  <a:srgbClr val="FFC000"/>
                </a:solidFill>
              </a:rPr>
              <a:t>Porcine valve </a:t>
            </a:r>
            <a:r>
              <a:rPr lang="en-US" dirty="0" smtClean="0"/>
              <a:t>was first implanted by </a:t>
            </a:r>
            <a:r>
              <a:rPr lang="en-US" dirty="0" err="1" smtClean="0">
                <a:solidFill>
                  <a:srgbClr val="FFC000"/>
                </a:solidFill>
              </a:rPr>
              <a:t>Binet</a:t>
            </a:r>
            <a:r>
              <a:rPr lang="en-US" dirty="0" smtClean="0">
                <a:solidFill>
                  <a:srgbClr val="FFC000"/>
                </a:solidFill>
              </a:rPr>
              <a:t> et al.</a:t>
            </a:r>
          </a:p>
          <a:p>
            <a:pPr algn="just"/>
            <a:endParaRPr lang="en-US" dirty="0" smtClean="0"/>
          </a:p>
          <a:p>
            <a:pPr algn="just"/>
            <a:r>
              <a:rPr lang="en-US" dirty="0" err="1" smtClean="0">
                <a:solidFill>
                  <a:srgbClr val="FFC000"/>
                </a:solidFill>
              </a:rPr>
              <a:t>Alian</a:t>
            </a:r>
            <a:r>
              <a:rPr lang="en-US" dirty="0" smtClean="0">
                <a:solidFill>
                  <a:srgbClr val="FFC000"/>
                </a:solidFill>
              </a:rPr>
              <a:t> Carpenter </a:t>
            </a:r>
            <a:r>
              <a:rPr lang="en-US" dirty="0" smtClean="0"/>
              <a:t>discovered </a:t>
            </a:r>
            <a:r>
              <a:rPr lang="en-US" dirty="0" err="1" smtClean="0">
                <a:solidFill>
                  <a:srgbClr val="FFC000"/>
                </a:solidFill>
              </a:rPr>
              <a:t>Gluteraldehyde</a:t>
            </a:r>
            <a:r>
              <a:rPr lang="en-US" dirty="0" smtClean="0">
                <a:solidFill>
                  <a:srgbClr val="FFC000"/>
                </a:solidFill>
              </a:rPr>
              <a:t> Fixation</a:t>
            </a:r>
          </a:p>
          <a:p>
            <a:pPr algn="just"/>
            <a:endParaRPr lang="en-US" dirty="0" smtClean="0"/>
          </a:p>
          <a:p>
            <a:pPr algn="just"/>
            <a:r>
              <a:rPr lang="en-US" dirty="0" smtClean="0"/>
              <a:t>The name “Bioprosthetic “valve was coined by </a:t>
            </a:r>
            <a:r>
              <a:rPr lang="en-US" dirty="0" smtClean="0">
                <a:solidFill>
                  <a:srgbClr val="FFC000"/>
                </a:solidFill>
              </a:rPr>
              <a:t>Carpentier.</a:t>
            </a:r>
          </a:p>
          <a:p>
            <a:pPr algn="just"/>
            <a:endParaRPr lang="en-US" dirty="0" smtClean="0"/>
          </a:p>
          <a:p>
            <a:pPr algn="just"/>
            <a:r>
              <a:rPr lang="en-US" dirty="0" smtClean="0"/>
              <a:t>David implanted the first </a:t>
            </a:r>
            <a:r>
              <a:rPr lang="en-US" dirty="0" err="1" smtClean="0"/>
              <a:t>stentless</a:t>
            </a:r>
            <a:r>
              <a:rPr lang="en-US" dirty="0" smtClean="0"/>
              <a:t> porcine </a:t>
            </a:r>
            <a:r>
              <a:rPr lang="en-US" dirty="0" err="1" smtClean="0"/>
              <a:t>bioprosthesis</a:t>
            </a:r>
            <a:r>
              <a:rPr lang="en-US" dirty="0" smtClean="0"/>
              <a:t> in </a:t>
            </a:r>
          </a:p>
          <a:p>
            <a:pPr algn="just">
              <a:buNone/>
            </a:pPr>
            <a:r>
              <a:rPr lang="en-US" dirty="0" smtClean="0">
                <a:solidFill>
                  <a:srgbClr val="FFC000"/>
                </a:solidFill>
              </a:rPr>
              <a:t>                                                                                                      1988</a:t>
            </a:r>
            <a:endParaRPr lang="en-US" dirty="0" smtClean="0"/>
          </a:p>
          <a:p>
            <a:pPr algn="just"/>
            <a:r>
              <a:rPr lang="en-US" dirty="0" smtClean="0"/>
              <a:t> Ross &amp; </a:t>
            </a:r>
            <a:r>
              <a:rPr lang="en-US" dirty="0" err="1" smtClean="0"/>
              <a:t>Boyes</a:t>
            </a:r>
            <a:r>
              <a:rPr lang="en-US" dirty="0" smtClean="0"/>
              <a:t> performed the first successful  			          	        </a:t>
            </a:r>
          </a:p>
          <a:p>
            <a:pPr algn="just">
              <a:buNone/>
            </a:pPr>
            <a:r>
              <a:rPr lang="en-US" dirty="0" smtClean="0"/>
              <a:t>                allograft replacement from cadaver in 1962</a:t>
            </a:r>
            <a:endParaRPr lang="en-US" dirty="0" smtClean="0">
              <a:solidFill>
                <a:srgbClr val="FFC000"/>
              </a:solidFill>
            </a:endParaRPr>
          </a:p>
          <a:p>
            <a:pPr algn="just"/>
            <a:endParaRPr lang="en-US" dirty="0" smtClean="0">
              <a:solidFill>
                <a:srgbClr val="FFC000"/>
              </a:solidFill>
            </a:endParaRPr>
          </a:p>
          <a:p>
            <a:pPr algn="just"/>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dynamics of different types of PHV</a:t>
            </a:r>
            <a:endParaRPr lang="en-IN" dirty="0"/>
          </a:p>
        </p:txBody>
      </p:sp>
      <p:sp>
        <p:nvSpPr>
          <p:cNvPr id="5" name="TextBox 4"/>
          <p:cNvSpPr txBox="1"/>
          <p:nvPr/>
        </p:nvSpPr>
        <p:spPr>
          <a:xfrm>
            <a:off x="1500166" y="4929198"/>
            <a:ext cx="2428892" cy="400110"/>
          </a:xfrm>
          <a:prstGeom prst="rect">
            <a:avLst/>
          </a:prstGeom>
          <a:noFill/>
        </p:spPr>
        <p:txBody>
          <a:bodyPr wrap="square" rtlCol="0">
            <a:spAutoFit/>
          </a:bodyPr>
          <a:lstStyle/>
          <a:p>
            <a:r>
              <a:rPr lang="en-US" b="1" dirty="0" smtClean="0">
                <a:solidFill>
                  <a:srgbClr val="FFC000"/>
                </a:solidFill>
              </a:rPr>
              <a:t>B</a:t>
            </a:r>
            <a:r>
              <a:rPr lang="en-US" sz="2000" b="1" dirty="0" smtClean="0">
                <a:solidFill>
                  <a:srgbClr val="FFC000"/>
                </a:solidFill>
              </a:rPr>
              <a:t>all  &amp; Cage</a:t>
            </a:r>
            <a:endParaRPr lang="en-IN" sz="2000" b="1" dirty="0">
              <a:solidFill>
                <a:srgbClr val="FFC000"/>
              </a:solidFill>
            </a:endParaRPr>
          </a:p>
        </p:txBody>
      </p:sp>
      <p:sp>
        <p:nvSpPr>
          <p:cNvPr id="6" name="TextBox 5"/>
          <p:cNvSpPr txBox="1"/>
          <p:nvPr/>
        </p:nvSpPr>
        <p:spPr>
          <a:xfrm>
            <a:off x="3714744" y="4929198"/>
            <a:ext cx="1499546" cy="400110"/>
          </a:xfrm>
          <a:prstGeom prst="rect">
            <a:avLst/>
          </a:prstGeom>
          <a:noFill/>
        </p:spPr>
        <p:txBody>
          <a:bodyPr wrap="square" rtlCol="0">
            <a:spAutoFit/>
          </a:bodyPr>
          <a:lstStyle/>
          <a:p>
            <a:r>
              <a:rPr lang="en-US" sz="2000" b="1" dirty="0" smtClean="0">
                <a:solidFill>
                  <a:srgbClr val="FFC000"/>
                </a:solidFill>
              </a:rPr>
              <a:t>Tilting disk</a:t>
            </a:r>
            <a:endParaRPr lang="en-IN" sz="2000" b="1" dirty="0">
              <a:solidFill>
                <a:srgbClr val="FFC000"/>
              </a:solidFill>
            </a:endParaRPr>
          </a:p>
        </p:txBody>
      </p:sp>
      <p:sp>
        <p:nvSpPr>
          <p:cNvPr id="7" name="TextBox 6"/>
          <p:cNvSpPr txBox="1"/>
          <p:nvPr/>
        </p:nvSpPr>
        <p:spPr>
          <a:xfrm>
            <a:off x="5929322" y="4929198"/>
            <a:ext cx="1428760" cy="400110"/>
          </a:xfrm>
          <a:prstGeom prst="rect">
            <a:avLst/>
          </a:prstGeom>
          <a:noFill/>
        </p:spPr>
        <p:txBody>
          <a:bodyPr wrap="square" rtlCol="0">
            <a:spAutoFit/>
          </a:bodyPr>
          <a:lstStyle/>
          <a:p>
            <a:r>
              <a:rPr lang="en-US" sz="2000" b="1" dirty="0" err="1" smtClean="0">
                <a:solidFill>
                  <a:srgbClr val="FFC000"/>
                </a:solidFill>
              </a:rPr>
              <a:t>Bileaflet</a:t>
            </a:r>
            <a:endParaRPr lang="en-IN" sz="2000" b="1" dirty="0">
              <a:solidFill>
                <a:srgbClr val="FFC000"/>
              </a:solidFill>
            </a:endParaRPr>
          </a:p>
        </p:txBody>
      </p:sp>
      <p:pic>
        <p:nvPicPr>
          <p:cNvPr id="9" name="Picture 2"/>
          <p:cNvPicPr>
            <a:picLocks noGrp="1" noChangeAspect="1" noChangeArrowheads="1"/>
          </p:cNvPicPr>
          <p:nvPr>
            <p:ph idx="1"/>
          </p:nvPr>
        </p:nvPicPr>
        <p:blipFill>
          <a:blip r:embed="rId2"/>
          <a:srcRect/>
          <a:stretch>
            <a:fillRect/>
          </a:stretch>
        </p:blipFill>
        <p:spPr bwMode="auto">
          <a:xfrm>
            <a:off x="1357290" y="1714488"/>
            <a:ext cx="6181725"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Echo in PHV Evaluation </a:t>
            </a:r>
            <a:r>
              <a:rPr lang="en-US" dirty="0" smtClean="0"/>
              <a:t>: General consideration</a:t>
            </a:r>
            <a:endParaRPr lang="en-IN" dirty="0"/>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pPr>
              <a:lnSpc>
                <a:spcPct val="160000"/>
              </a:lnSpc>
            </a:pPr>
            <a:r>
              <a:rPr lang="en-IN" dirty="0" smtClean="0"/>
              <a:t>Compared with a native valve the prosthetic valves are inherently </a:t>
            </a:r>
            <a:r>
              <a:rPr lang="en-IN" dirty="0" err="1" smtClean="0"/>
              <a:t>stenotic</a:t>
            </a:r>
            <a:r>
              <a:rPr lang="en-IN" dirty="0" smtClean="0"/>
              <a:t>.</a:t>
            </a:r>
          </a:p>
          <a:p>
            <a:pPr algn="just">
              <a:lnSpc>
                <a:spcPct val="160000"/>
              </a:lnSpc>
            </a:pPr>
            <a:r>
              <a:rPr lang="en-IN" dirty="0" smtClean="0"/>
              <a:t>The type and size of prosthesis determines what is considered normal function for that valve. So  </a:t>
            </a:r>
            <a:r>
              <a:rPr lang="en-IN" dirty="0" smtClean="0">
                <a:solidFill>
                  <a:srgbClr val="FFC000"/>
                </a:solidFill>
              </a:rPr>
              <a:t>gradients, EOA, and degree of physiologic regurgitation</a:t>
            </a:r>
            <a:r>
              <a:rPr lang="en-IN" dirty="0" smtClean="0"/>
              <a:t> will vary based on valve type, manufacturer, and valve size.</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Echo in PHV Evaluation </a:t>
            </a:r>
            <a:r>
              <a:rPr lang="en-US" dirty="0" smtClean="0"/>
              <a:t>: General consideration</a:t>
            </a:r>
            <a:endParaRPr lang="en-IN" dirty="0"/>
          </a:p>
        </p:txBody>
      </p:sp>
      <p:sp>
        <p:nvSpPr>
          <p:cNvPr id="3" name="Content Placeholder 2"/>
          <p:cNvSpPr>
            <a:spLocks noGrp="1"/>
          </p:cNvSpPr>
          <p:nvPr>
            <p:ph idx="1"/>
          </p:nvPr>
        </p:nvSpPr>
        <p:spPr>
          <a:xfrm>
            <a:off x="457200" y="1600201"/>
            <a:ext cx="8229600" cy="4900633"/>
          </a:xfrm>
        </p:spPr>
        <p:txBody>
          <a:bodyPr>
            <a:normAutofit lnSpcReduction="10000"/>
          </a:bodyPr>
          <a:lstStyle/>
          <a:p>
            <a:pPr algn="just">
              <a:lnSpc>
                <a:spcPct val="200000"/>
              </a:lnSpc>
            </a:pPr>
            <a:r>
              <a:rPr lang="en-US" dirty="0" smtClean="0"/>
              <a:t>Always use multiple views during  echo evaluation of PHV.</a:t>
            </a:r>
          </a:p>
          <a:p>
            <a:pPr algn="just">
              <a:lnSpc>
                <a:spcPct val="200000"/>
              </a:lnSpc>
            </a:pPr>
            <a:r>
              <a:rPr lang="en-IN" dirty="0" smtClean="0">
                <a:cs typeface="Andalus" pitchFamily="2" charset="-78"/>
              </a:rPr>
              <a:t>For </a:t>
            </a:r>
            <a:r>
              <a:rPr lang="en-IN" dirty="0" err="1" smtClean="0">
                <a:cs typeface="Andalus" pitchFamily="2" charset="-78"/>
              </a:rPr>
              <a:t>Stented</a:t>
            </a:r>
            <a:r>
              <a:rPr lang="en-IN" dirty="0" smtClean="0">
                <a:cs typeface="Andalus" pitchFamily="2" charset="-78"/>
              </a:rPr>
              <a:t> valves-ultrasound beam aligned parallel to flow to avoid the shadowing effects of the stents and sewing ring</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929719" cy="1143000"/>
          </a:xfrm>
        </p:spPr>
        <p:txBody>
          <a:bodyPr>
            <a:normAutofit fontScale="90000"/>
          </a:bodyPr>
          <a:lstStyle/>
          <a:p>
            <a:r>
              <a:rPr lang="en-US" dirty="0" smtClean="0">
                <a:solidFill>
                  <a:srgbClr val="FFC000"/>
                </a:solidFill>
              </a:rPr>
              <a:t>Echo in PHV Evaluation </a:t>
            </a:r>
            <a:r>
              <a:rPr lang="en-US" dirty="0" smtClean="0"/>
              <a:t>: General consideration</a:t>
            </a:r>
            <a:endParaRPr lang="en-IN" dirty="0"/>
          </a:p>
        </p:txBody>
      </p:sp>
      <p:sp>
        <p:nvSpPr>
          <p:cNvPr id="3" name="Content Placeholder 2"/>
          <p:cNvSpPr>
            <a:spLocks noGrp="1"/>
          </p:cNvSpPr>
          <p:nvPr>
            <p:ph idx="1"/>
          </p:nvPr>
        </p:nvSpPr>
        <p:spPr>
          <a:xfrm>
            <a:off x="142844" y="1600200"/>
            <a:ext cx="9429816" cy="5257800"/>
          </a:xfrm>
        </p:spPr>
        <p:txBody>
          <a:bodyPr>
            <a:normAutofit fontScale="92500" lnSpcReduction="10000"/>
          </a:bodyPr>
          <a:lstStyle/>
          <a:p>
            <a:pPr algn="just">
              <a:lnSpc>
                <a:spcPct val="150000"/>
              </a:lnSpc>
            </a:pPr>
            <a:r>
              <a:rPr lang="en-US" dirty="0" smtClean="0"/>
              <a:t> Complete evaluation requires TTE and TEE.</a:t>
            </a:r>
          </a:p>
          <a:p>
            <a:pPr algn="just">
              <a:lnSpc>
                <a:spcPct val="150000"/>
              </a:lnSpc>
            </a:pPr>
            <a:r>
              <a:rPr lang="en-IN" dirty="0" smtClean="0"/>
              <a:t> TEE is ideal for visualizing the LA, </a:t>
            </a:r>
            <a:r>
              <a:rPr lang="en-IN" dirty="0" err="1" smtClean="0"/>
              <a:t>Pul</a:t>
            </a:r>
            <a:r>
              <a:rPr lang="en-IN" dirty="0" smtClean="0"/>
              <a:t>. Veins &amp; </a:t>
            </a:r>
          </a:p>
          <a:p>
            <a:pPr algn="just">
              <a:lnSpc>
                <a:spcPct val="150000"/>
              </a:lnSpc>
              <a:buNone/>
            </a:pPr>
            <a:r>
              <a:rPr lang="en-IN" dirty="0" smtClean="0"/>
              <a:t>     LA side  of  the prosthesis</a:t>
            </a:r>
          </a:p>
          <a:p>
            <a:pPr algn="just">
              <a:lnSpc>
                <a:spcPct val="150000"/>
              </a:lnSpc>
            </a:pPr>
            <a:r>
              <a:rPr lang="en-US" dirty="0" smtClean="0"/>
              <a:t> Echo Artifacts due to PHV:  </a:t>
            </a:r>
          </a:p>
          <a:p>
            <a:pPr algn="just">
              <a:lnSpc>
                <a:spcPct val="150000"/>
              </a:lnSpc>
              <a:buNone/>
            </a:pPr>
            <a:r>
              <a:rPr lang="en-US" dirty="0" smtClean="0"/>
              <a:t>                                           </a:t>
            </a:r>
            <a:r>
              <a:rPr lang="en-IN" dirty="0" smtClean="0"/>
              <a:t>Acoustic shadowing </a:t>
            </a:r>
          </a:p>
          <a:p>
            <a:pPr algn="just">
              <a:lnSpc>
                <a:spcPct val="150000"/>
              </a:lnSpc>
              <a:buNone/>
            </a:pPr>
            <a:r>
              <a:rPr lang="en-IN" dirty="0" smtClean="0"/>
              <a:t>                                            Reverberation   </a:t>
            </a:r>
          </a:p>
          <a:p>
            <a:pPr algn="just">
              <a:lnSpc>
                <a:spcPct val="150000"/>
              </a:lnSpc>
              <a:buNone/>
            </a:pPr>
            <a:r>
              <a:rPr lang="en-IN" dirty="0" smtClean="0"/>
              <a:t>                                            Refraction &amp; Mirror </a:t>
            </a:r>
            <a:r>
              <a:rPr lang="en-IN" dirty="0" err="1" smtClean="0"/>
              <a:t>artifacts</a:t>
            </a:r>
            <a:r>
              <a:rPr lang="en-IN" dirty="0" smtClean="0"/>
              <a:t>.</a:t>
            </a:r>
          </a:p>
          <a:p>
            <a:endParaRPr lang="en-IN" dirty="0" smtClean="0"/>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solidFill>
                  <a:srgbClr val="FFC000"/>
                </a:solidFill>
              </a:rPr>
              <a:t>Doppler </a:t>
            </a:r>
            <a:r>
              <a:rPr lang="en-US" dirty="0" err="1" smtClean="0">
                <a:solidFill>
                  <a:srgbClr val="FFC000"/>
                </a:solidFill>
              </a:rPr>
              <a:t>assessment:General</a:t>
            </a:r>
            <a:r>
              <a:rPr lang="en-US" dirty="0" smtClean="0">
                <a:solidFill>
                  <a:srgbClr val="FFC000"/>
                </a:solidFill>
              </a:rPr>
              <a:t> consideration</a:t>
            </a:r>
            <a:endParaRPr lang="en-IN" dirty="0"/>
          </a:p>
        </p:txBody>
      </p:sp>
      <p:sp>
        <p:nvSpPr>
          <p:cNvPr id="3" name="Content Placeholder 2"/>
          <p:cNvSpPr>
            <a:spLocks noGrp="1"/>
          </p:cNvSpPr>
          <p:nvPr>
            <p:ph idx="1"/>
          </p:nvPr>
        </p:nvSpPr>
        <p:spPr/>
        <p:txBody>
          <a:bodyPr>
            <a:normAutofit lnSpcReduction="10000"/>
          </a:bodyPr>
          <a:lstStyle/>
          <a:p>
            <a:pPr algn="just">
              <a:lnSpc>
                <a:spcPct val="150000"/>
              </a:lnSpc>
            </a:pPr>
            <a:r>
              <a:rPr lang="en-IN" dirty="0" smtClean="0"/>
              <a:t>High sweep speeds </a:t>
            </a:r>
            <a:r>
              <a:rPr lang="en-IN" dirty="0" smtClean="0">
                <a:solidFill>
                  <a:srgbClr val="FFC000"/>
                </a:solidFill>
              </a:rPr>
              <a:t>(100 mm/s) </a:t>
            </a:r>
            <a:r>
              <a:rPr lang="en-IN" dirty="0" smtClean="0"/>
              <a:t>increases the accuracy of Doppler measurements. </a:t>
            </a:r>
          </a:p>
          <a:p>
            <a:pPr algn="just">
              <a:lnSpc>
                <a:spcPct val="150000"/>
              </a:lnSpc>
            </a:pPr>
            <a:r>
              <a:rPr lang="en-IN" dirty="0" smtClean="0"/>
              <a:t>Doppler Quantitative Parameters should be averaged  from </a:t>
            </a:r>
            <a:r>
              <a:rPr lang="en-IN" dirty="0" smtClean="0">
                <a:solidFill>
                  <a:srgbClr val="FFC000"/>
                </a:solidFill>
              </a:rPr>
              <a:t>1 to 3 cycles </a:t>
            </a:r>
            <a:r>
              <a:rPr lang="en-IN" dirty="0" smtClean="0"/>
              <a:t>in sinus rhythm and </a:t>
            </a:r>
            <a:r>
              <a:rPr lang="en-IN" dirty="0" smtClean="0">
                <a:solidFill>
                  <a:srgbClr val="FFC000"/>
                </a:solidFill>
              </a:rPr>
              <a:t>5 to 15 </a:t>
            </a:r>
            <a:r>
              <a:rPr lang="en-IN" dirty="0" smtClean="0"/>
              <a:t>cycles in </a:t>
            </a:r>
            <a:r>
              <a:rPr lang="en-IN" dirty="0" err="1" smtClean="0"/>
              <a:t>atrial</a:t>
            </a:r>
            <a:r>
              <a:rPr lang="en-IN" dirty="0" smtClean="0"/>
              <a:t> fibrillation to increase accuracy</a:t>
            </a: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5" y="0"/>
            <a:ext cx="8229600" cy="1561360"/>
          </a:xfrm>
        </p:spPr>
        <p:txBody>
          <a:bodyPr>
            <a:normAutofit/>
          </a:bodyPr>
          <a:lstStyle/>
          <a:p>
            <a:r>
              <a:rPr lang="en-IN" dirty="0" smtClean="0">
                <a:solidFill>
                  <a:srgbClr val="FFFF00"/>
                </a:solidFill>
              </a:rPr>
              <a:t>The concept of pressure recovery </a:t>
            </a:r>
            <a:endParaRPr lang="en-IN" dirty="0">
              <a:solidFill>
                <a:srgbClr val="FFFF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2071678"/>
            <a:ext cx="7848600" cy="37957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TEE Views</a:t>
            </a:r>
            <a:endParaRPr lang="en-IN" dirty="0">
              <a:solidFill>
                <a:srgbClr val="FFC000"/>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IN" dirty="0" smtClean="0"/>
              <a:t>The most useful views include the mid </a:t>
            </a:r>
            <a:r>
              <a:rPr lang="en-IN" dirty="0" err="1" smtClean="0"/>
              <a:t>esophageal</a:t>
            </a:r>
            <a:r>
              <a:rPr lang="en-IN" dirty="0" smtClean="0"/>
              <a:t> 4-chamber, 2-chamber, &amp; 3-chamber views.</a:t>
            </a:r>
          </a:p>
          <a:p>
            <a:pPr algn="just">
              <a:lnSpc>
                <a:spcPct val="150000"/>
              </a:lnSpc>
            </a:pPr>
            <a:r>
              <a:rPr lang="en-IN" dirty="0" err="1" smtClean="0"/>
              <a:t>Transgastric</a:t>
            </a:r>
            <a:r>
              <a:rPr lang="en-IN" dirty="0" smtClean="0"/>
              <a:t> views may be useful when assessing LV size and function or papillary muscle and </a:t>
            </a:r>
            <a:r>
              <a:rPr lang="en-IN" dirty="0" err="1" smtClean="0"/>
              <a:t>chordal</a:t>
            </a:r>
            <a:r>
              <a:rPr lang="en-IN" dirty="0" smtClean="0"/>
              <a:t> anatomy.</a:t>
            </a:r>
            <a:endParaRPr lang="en-IN" dirty="0"/>
          </a:p>
        </p:txBody>
      </p:sp>
      <p:pic>
        <p:nvPicPr>
          <p:cNvPr id="23554" name="Picture 2"/>
          <p:cNvPicPr>
            <a:picLocks noChangeAspect="1" noChangeArrowheads="1"/>
          </p:cNvPicPr>
          <p:nvPr/>
        </p:nvPicPr>
        <p:blipFill>
          <a:blip r:embed="rId2"/>
          <a:srcRect/>
          <a:stretch>
            <a:fillRect/>
          </a:stretch>
        </p:blipFill>
        <p:spPr bwMode="auto">
          <a:xfrm>
            <a:off x="428596" y="428604"/>
            <a:ext cx="8358245" cy="57864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ECHO FEATURES OF BILEAFLET VALVE</a:t>
            </a:r>
            <a:endParaRPr lang="en-IN" dirty="0"/>
          </a:p>
        </p:txBody>
      </p:sp>
      <p:sp>
        <p:nvSpPr>
          <p:cNvPr id="3" name="Content Placeholder 2"/>
          <p:cNvSpPr>
            <a:spLocks noGrp="1"/>
          </p:cNvSpPr>
          <p:nvPr>
            <p:ph idx="1"/>
          </p:nvPr>
        </p:nvSpPr>
        <p:spPr>
          <a:xfrm>
            <a:off x="1" y="1500174"/>
            <a:ext cx="9143999" cy="5357826"/>
          </a:xfrm>
        </p:spPr>
        <p:txBody>
          <a:bodyPr>
            <a:normAutofit fontScale="92500" lnSpcReduction="10000"/>
          </a:bodyPr>
          <a:lstStyle/>
          <a:p>
            <a:pPr>
              <a:lnSpc>
                <a:spcPct val="150000"/>
              </a:lnSpc>
            </a:pPr>
            <a:r>
              <a:rPr lang="en-IN" sz="2600" dirty="0" smtClean="0"/>
              <a:t>Both leaflets are typically visualized .</a:t>
            </a:r>
          </a:p>
          <a:p>
            <a:pPr>
              <a:lnSpc>
                <a:spcPct val="150000"/>
              </a:lnSpc>
            </a:pPr>
            <a:r>
              <a:rPr lang="en-IN" sz="2600" dirty="0" smtClean="0"/>
              <a:t> Opening angle  </a:t>
            </a:r>
            <a:r>
              <a:rPr lang="en-IN" sz="2600" dirty="0" smtClean="0">
                <a:solidFill>
                  <a:srgbClr val="FFC000"/>
                </a:solidFill>
              </a:rPr>
              <a:t>75</a:t>
            </a:r>
            <a:r>
              <a:rPr lang="en-IN" sz="2600" baseline="30000" dirty="0" smtClean="0">
                <a:solidFill>
                  <a:srgbClr val="FFC000"/>
                </a:solidFill>
              </a:rPr>
              <a:t>0</a:t>
            </a:r>
            <a:r>
              <a:rPr lang="en-IN" sz="2600" dirty="0" smtClean="0">
                <a:solidFill>
                  <a:srgbClr val="FFC000"/>
                </a:solidFill>
              </a:rPr>
              <a:t> to 90</a:t>
            </a:r>
            <a:r>
              <a:rPr lang="en-IN" sz="2600" baseline="30000" dirty="0" smtClean="0">
                <a:solidFill>
                  <a:srgbClr val="FFC000"/>
                </a:solidFill>
              </a:rPr>
              <a:t>0</a:t>
            </a:r>
          </a:p>
          <a:p>
            <a:pPr>
              <a:lnSpc>
                <a:spcPct val="150000"/>
              </a:lnSpc>
            </a:pPr>
            <a:r>
              <a:rPr lang="en-IN" sz="2600" dirty="0" smtClean="0"/>
              <a:t> Closing position  </a:t>
            </a:r>
          </a:p>
          <a:p>
            <a:pPr>
              <a:lnSpc>
                <a:spcPct val="150000"/>
              </a:lnSpc>
              <a:buNone/>
            </a:pPr>
            <a:r>
              <a:rPr lang="en-IN" sz="2600" dirty="0" smtClean="0"/>
              <a:t>                  </a:t>
            </a:r>
            <a:r>
              <a:rPr lang="en-IN" sz="2600" dirty="0" smtClean="0">
                <a:solidFill>
                  <a:srgbClr val="FFC000"/>
                </a:solidFill>
              </a:rPr>
              <a:t>120</a:t>
            </a:r>
            <a:r>
              <a:rPr lang="en-IN" sz="2600" baseline="30000" dirty="0" smtClean="0">
                <a:solidFill>
                  <a:srgbClr val="FFC000"/>
                </a:solidFill>
              </a:rPr>
              <a:t>0</a:t>
            </a:r>
            <a:r>
              <a:rPr lang="en-IN" sz="2600" dirty="0" smtClean="0"/>
              <a:t> for valves ≤25 mm &amp; 130</a:t>
            </a:r>
            <a:r>
              <a:rPr lang="en-IN" sz="2600" baseline="30000" dirty="0" smtClean="0"/>
              <a:t>0</a:t>
            </a:r>
            <a:r>
              <a:rPr lang="en-IN" sz="2600" dirty="0" smtClean="0"/>
              <a:t> for valves ≥27 mm</a:t>
            </a:r>
          </a:p>
          <a:p>
            <a:pPr>
              <a:lnSpc>
                <a:spcPct val="150000"/>
              </a:lnSpc>
            </a:pPr>
            <a:r>
              <a:rPr lang="en-IN" sz="2600" dirty="0" smtClean="0"/>
              <a:t> Three orifices are seen in diastole with highest</a:t>
            </a:r>
          </a:p>
          <a:p>
            <a:pPr>
              <a:lnSpc>
                <a:spcPct val="150000"/>
              </a:lnSpc>
              <a:buNone/>
            </a:pPr>
            <a:r>
              <a:rPr lang="en-IN" sz="2600" dirty="0" smtClean="0"/>
              <a:t>                                                   velocity from central orifice</a:t>
            </a:r>
          </a:p>
          <a:p>
            <a:pPr>
              <a:lnSpc>
                <a:spcPct val="150000"/>
              </a:lnSpc>
            </a:pPr>
            <a:r>
              <a:rPr lang="en-IN" sz="2600" dirty="0" smtClean="0"/>
              <a:t> Small  flame-shaped washing jets of MR are seen</a:t>
            </a:r>
          </a:p>
          <a:p>
            <a:pPr>
              <a:lnSpc>
                <a:spcPct val="150000"/>
              </a:lnSpc>
            </a:pPr>
            <a:r>
              <a:rPr lang="en-IN" sz="2600" dirty="0" smtClean="0">
                <a:solidFill>
                  <a:srgbClr val="FFC000"/>
                </a:solidFill>
              </a:rPr>
              <a:t> </a:t>
            </a:r>
            <a:r>
              <a:rPr lang="en-IN" sz="2600" dirty="0" err="1" smtClean="0"/>
              <a:t>Bileaflet</a:t>
            </a:r>
            <a:r>
              <a:rPr lang="en-IN" sz="2600" dirty="0" smtClean="0"/>
              <a:t>  have the largest EOA of all the mechanical valves (2.4–3.2 cm</a:t>
            </a:r>
            <a:r>
              <a:rPr lang="en-IN" sz="2600" baseline="30000" dirty="0" smtClean="0"/>
              <a:t>2</a:t>
            </a:r>
            <a:r>
              <a:rPr lang="en-IN" sz="2600" dirty="0" smtClean="0"/>
              <a:t>) with little intrinsic mitral regurgitation (MR).</a:t>
            </a:r>
          </a:p>
          <a:p>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ECHO features of Tilting disc features</a:t>
            </a:r>
            <a:endParaRPr lang="en-IN" dirty="0"/>
          </a:p>
        </p:txBody>
      </p:sp>
      <p:sp>
        <p:nvSpPr>
          <p:cNvPr id="3" name="Content Placeholder 2"/>
          <p:cNvSpPr>
            <a:spLocks noGrp="1"/>
          </p:cNvSpPr>
          <p:nvPr>
            <p:ph idx="1"/>
          </p:nvPr>
        </p:nvSpPr>
        <p:spPr>
          <a:xfrm>
            <a:off x="0" y="1600200"/>
            <a:ext cx="9715536" cy="5257800"/>
          </a:xfrm>
        </p:spPr>
        <p:txBody>
          <a:bodyPr>
            <a:normAutofit fontScale="92500" lnSpcReduction="10000"/>
          </a:bodyPr>
          <a:lstStyle/>
          <a:p>
            <a:pPr>
              <a:lnSpc>
                <a:spcPct val="160000"/>
              </a:lnSpc>
            </a:pPr>
            <a:r>
              <a:rPr lang="en-IN" dirty="0" smtClean="0"/>
              <a:t> Closing angle of disc between 110</a:t>
            </a:r>
            <a:r>
              <a:rPr lang="en-IN" baseline="30000" dirty="0" smtClean="0"/>
              <a:t>0</a:t>
            </a:r>
            <a:r>
              <a:rPr lang="en-IN" dirty="0" smtClean="0"/>
              <a:t> to 130</a:t>
            </a:r>
            <a:r>
              <a:rPr lang="en-IN" baseline="30000" dirty="0" smtClean="0"/>
              <a:t>0</a:t>
            </a:r>
            <a:r>
              <a:rPr lang="en-IN" dirty="0" smtClean="0"/>
              <a:t>  &amp; </a:t>
            </a:r>
          </a:p>
          <a:p>
            <a:pPr>
              <a:lnSpc>
                <a:spcPct val="160000"/>
              </a:lnSpc>
              <a:buNone/>
            </a:pPr>
            <a:r>
              <a:rPr lang="en-IN" dirty="0" smtClean="0"/>
              <a:t>     Opening angle of 60</a:t>
            </a:r>
            <a:r>
              <a:rPr lang="en-IN" baseline="30000" dirty="0" smtClean="0"/>
              <a:t>0</a:t>
            </a:r>
            <a:r>
              <a:rPr lang="en-IN" dirty="0" smtClean="0"/>
              <a:t> to 80</a:t>
            </a:r>
            <a:r>
              <a:rPr lang="en-IN" baseline="30000" dirty="0" smtClean="0"/>
              <a:t>0</a:t>
            </a:r>
          </a:p>
          <a:p>
            <a:endParaRPr lang="en-IN" dirty="0" smtClean="0"/>
          </a:p>
          <a:p>
            <a:r>
              <a:rPr lang="en-IN" dirty="0" smtClean="0"/>
              <a:t>The Orifices for these valves are </a:t>
            </a:r>
            <a:r>
              <a:rPr lang="en-IN" dirty="0" smtClean="0">
                <a:solidFill>
                  <a:srgbClr val="FFC000"/>
                </a:solidFill>
              </a:rPr>
              <a:t>Asymmetric</a:t>
            </a:r>
            <a:endParaRPr lang="en-IN" dirty="0" smtClean="0"/>
          </a:p>
          <a:p>
            <a:pPr>
              <a:buNone/>
            </a:pPr>
            <a:r>
              <a:rPr lang="en-IN" dirty="0" smtClean="0"/>
              <a:t>                    Major orifice at the site of forward</a:t>
            </a:r>
          </a:p>
          <a:p>
            <a:pPr>
              <a:buNone/>
            </a:pPr>
            <a:r>
              <a:rPr lang="en-IN" dirty="0" smtClean="0"/>
              <a:t>                    Disc excursion (in the direction of flow)  </a:t>
            </a:r>
          </a:p>
          <a:p>
            <a:pPr>
              <a:buNone/>
            </a:pPr>
            <a:r>
              <a:rPr lang="en-IN" dirty="0" smtClean="0"/>
              <a:t>                    &amp; Minor orifice at the site of retrograde </a:t>
            </a:r>
          </a:p>
          <a:p>
            <a:pPr>
              <a:buNone/>
            </a:pPr>
            <a:r>
              <a:rPr lang="en-IN" dirty="0" smtClean="0"/>
              <a:t>                   disc excursion.</a:t>
            </a:r>
          </a:p>
          <a:p>
            <a:r>
              <a:rPr lang="en-IN" dirty="0" smtClean="0"/>
              <a:t>The EOA of these valves ranges from </a:t>
            </a:r>
            <a:r>
              <a:rPr lang="en-IN" dirty="0" smtClean="0">
                <a:solidFill>
                  <a:srgbClr val="FFC000"/>
                </a:solidFill>
              </a:rPr>
              <a:t>1.5 to 2.1 </a:t>
            </a:r>
            <a:r>
              <a:rPr lang="en-IN" dirty="0" smtClean="0"/>
              <a:t>cm</a:t>
            </a:r>
            <a:r>
              <a:rPr lang="en-IN" baseline="30000" dirty="0" smtClean="0"/>
              <a:t>2</a:t>
            </a:r>
            <a:endParaRPr lang="en-IN" baseline="30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686800" cy="5257800"/>
          </a:xfrm>
        </p:spPr>
        <p:txBody>
          <a:bodyPr>
            <a:normAutofit fontScale="92500"/>
          </a:bodyPr>
          <a:lstStyle/>
          <a:p>
            <a:pPr algn="just">
              <a:lnSpc>
                <a:spcPct val="170000"/>
              </a:lnSpc>
            </a:pPr>
            <a:r>
              <a:rPr lang="en-IN" dirty="0" smtClean="0"/>
              <a:t>Major and minor orifice disc angle ranging</a:t>
            </a:r>
          </a:p>
          <a:p>
            <a:pPr algn="just">
              <a:lnSpc>
                <a:spcPct val="170000"/>
              </a:lnSpc>
              <a:buNone/>
            </a:pPr>
            <a:r>
              <a:rPr lang="en-IN" dirty="0" smtClean="0"/>
              <a:t>    from 60</a:t>
            </a:r>
            <a:r>
              <a:rPr lang="en-IN" baseline="30000" dirty="0" smtClean="0"/>
              <a:t>0</a:t>
            </a:r>
            <a:r>
              <a:rPr lang="en-IN" dirty="0" smtClean="0"/>
              <a:t> to 80</a:t>
            </a:r>
            <a:r>
              <a:rPr lang="en-IN" baseline="30000" dirty="0" smtClean="0"/>
              <a:t>0</a:t>
            </a:r>
          </a:p>
          <a:p>
            <a:pPr algn="just">
              <a:lnSpc>
                <a:spcPct val="170000"/>
              </a:lnSpc>
            </a:pPr>
            <a:r>
              <a:rPr lang="en-IN" dirty="0" smtClean="0"/>
              <a:t>Normal backflow 5  to 9 </a:t>
            </a:r>
            <a:r>
              <a:rPr lang="en-IN" dirty="0" err="1" smtClean="0"/>
              <a:t>mL</a:t>
            </a:r>
            <a:r>
              <a:rPr lang="en-IN" dirty="0" smtClean="0"/>
              <a:t>/beat</a:t>
            </a:r>
          </a:p>
          <a:p>
            <a:pPr algn="just">
              <a:lnSpc>
                <a:spcPct val="170000"/>
              </a:lnSpc>
            </a:pPr>
            <a:r>
              <a:rPr lang="en-IN" dirty="0" smtClean="0"/>
              <a:t>Marked turbulence is created if the major</a:t>
            </a:r>
          </a:p>
          <a:p>
            <a:pPr algn="just">
              <a:lnSpc>
                <a:spcPct val="170000"/>
              </a:lnSpc>
              <a:buNone/>
            </a:pPr>
            <a:r>
              <a:rPr lang="en-IN" dirty="0" smtClean="0"/>
              <a:t>    orifice faces the left ventricular outflow</a:t>
            </a:r>
          </a:p>
          <a:p>
            <a:pPr algn="just">
              <a:lnSpc>
                <a:spcPct val="170000"/>
              </a:lnSpc>
              <a:buNone/>
            </a:pPr>
            <a:r>
              <a:rPr lang="en-IN" dirty="0" smtClean="0"/>
              <a:t>    tract (LVOT)</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ADVANCEMENT IN PHV TECHNOLOGY</a:t>
            </a:r>
            <a:endParaRPr lang="en-IN" dirty="0"/>
          </a:p>
        </p:txBody>
      </p:sp>
      <p:sp>
        <p:nvSpPr>
          <p:cNvPr id="5" name="Content Placeholder 4"/>
          <p:cNvSpPr>
            <a:spLocks noGrp="1"/>
          </p:cNvSpPr>
          <p:nvPr>
            <p:ph sz="half" idx="1"/>
          </p:nvPr>
        </p:nvSpPr>
        <p:spPr>
          <a:xfrm>
            <a:off x="1" y="1600200"/>
            <a:ext cx="4143372" cy="5257800"/>
          </a:xfrm>
        </p:spPr>
        <p:txBody>
          <a:bodyPr>
            <a:normAutofit fontScale="92500" lnSpcReduction="10000"/>
          </a:bodyPr>
          <a:lstStyle/>
          <a:p>
            <a:r>
              <a:rPr lang="en-US" dirty="0" smtClean="0"/>
              <a:t> Ball and cage</a:t>
            </a:r>
          </a:p>
          <a:p>
            <a:endParaRPr lang="en-US" dirty="0" smtClean="0"/>
          </a:p>
          <a:p>
            <a:r>
              <a:rPr lang="en-US" dirty="0" smtClean="0"/>
              <a:t> Ball and Disc</a:t>
            </a:r>
          </a:p>
          <a:p>
            <a:endParaRPr lang="en-US" dirty="0" smtClean="0"/>
          </a:p>
          <a:p>
            <a:r>
              <a:rPr lang="en-US" dirty="0" smtClean="0"/>
              <a:t> Titling Disc</a:t>
            </a:r>
          </a:p>
          <a:p>
            <a:endParaRPr lang="en-US" dirty="0" smtClean="0"/>
          </a:p>
          <a:p>
            <a:pPr>
              <a:buNone/>
            </a:pPr>
            <a:r>
              <a:rPr lang="en-US" dirty="0" smtClean="0"/>
              <a:t> </a:t>
            </a:r>
          </a:p>
          <a:p>
            <a:r>
              <a:rPr lang="en-US" dirty="0" smtClean="0"/>
              <a:t>  </a:t>
            </a:r>
            <a:r>
              <a:rPr lang="en-US" dirty="0" err="1" smtClean="0"/>
              <a:t>Bileaflet</a:t>
            </a:r>
            <a:endParaRPr lang="en-US" dirty="0" smtClean="0"/>
          </a:p>
          <a:p>
            <a:endParaRPr lang="en-US" dirty="0" smtClean="0"/>
          </a:p>
          <a:p>
            <a:pPr>
              <a:buNone/>
            </a:pPr>
            <a:r>
              <a:rPr lang="en-US" dirty="0" smtClean="0"/>
              <a:t> </a:t>
            </a:r>
          </a:p>
          <a:p>
            <a:r>
              <a:rPr lang="en-US" dirty="0" smtClean="0"/>
              <a:t> New Generation valve</a:t>
            </a:r>
          </a:p>
          <a:p>
            <a:pPr>
              <a:buNone/>
            </a:pPr>
            <a:r>
              <a:rPr lang="en-US" dirty="0" smtClean="0"/>
              <a:t>   ( </a:t>
            </a:r>
            <a:r>
              <a:rPr lang="en-US" dirty="0" err="1" smtClean="0"/>
              <a:t>Trileaflet</a:t>
            </a:r>
            <a:r>
              <a:rPr lang="en-US" dirty="0" smtClean="0"/>
              <a:t> valve) under Trial</a:t>
            </a:r>
          </a:p>
        </p:txBody>
      </p:sp>
      <p:sp>
        <p:nvSpPr>
          <p:cNvPr id="6" name="Content Placeholder 5"/>
          <p:cNvSpPr>
            <a:spLocks noGrp="1"/>
          </p:cNvSpPr>
          <p:nvPr>
            <p:ph sz="half" idx="2"/>
          </p:nvPr>
        </p:nvSpPr>
        <p:spPr>
          <a:xfrm>
            <a:off x="5072067" y="1571612"/>
            <a:ext cx="4857752" cy="5043510"/>
          </a:xfrm>
        </p:spPr>
        <p:txBody>
          <a:bodyPr>
            <a:normAutofit fontScale="92500" lnSpcReduction="10000"/>
          </a:bodyPr>
          <a:lstStyle/>
          <a:p>
            <a:r>
              <a:rPr lang="en-US" sz="3000" dirty="0" smtClean="0"/>
              <a:t>Porcine valve</a:t>
            </a:r>
          </a:p>
          <a:p>
            <a:endParaRPr lang="en-US" sz="3000" dirty="0" smtClean="0"/>
          </a:p>
          <a:p>
            <a:r>
              <a:rPr lang="en-US" sz="3000" dirty="0" smtClean="0"/>
              <a:t>Pericardial valve</a:t>
            </a:r>
          </a:p>
          <a:p>
            <a:endParaRPr lang="en-US" sz="3000" dirty="0" smtClean="0"/>
          </a:p>
          <a:p>
            <a:r>
              <a:rPr lang="en-US" sz="3000" dirty="0" err="1" smtClean="0"/>
              <a:t>Stentless</a:t>
            </a:r>
            <a:r>
              <a:rPr lang="en-US" sz="3000" dirty="0" smtClean="0"/>
              <a:t> valves (1988)</a:t>
            </a:r>
          </a:p>
          <a:p>
            <a:endParaRPr lang="en-US" sz="3000" dirty="0" smtClean="0"/>
          </a:p>
          <a:p>
            <a:r>
              <a:rPr lang="en-US" sz="3000" dirty="0" smtClean="0"/>
              <a:t>Trans catheter Prosthesis</a:t>
            </a:r>
          </a:p>
          <a:p>
            <a:endParaRPr lang="en-US" dirty="0" smtClean="0"/>
          </a:p>
          <a:p>
            <a:endParaRPr lang="en-IN" dirty="0"/>
          </a:p>
        </p:txBody>
      </p:sp>
      <p:sp>
        <p:nvSpPr>
          <p:cNvPr id="7" name="Down Arrow 6"/>
          <p:cNvSpPr/>
          <p:nvPr/>
        </p:nvSpPr>
        <p:spPr>
          <a:xfrm>
            <a:off x="928663" y="1928802"/>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928663" y="3714753"/>
            <a:ext cx="285752"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928663" y="5072074"/>
            <a:ext cx="285752"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6572264" y="192880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6572264" y="2928934"/>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6572264" y="3857628"/>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771" name="Picture 3"/>
          <p:cNvPicPr>
            <a:picLocks noChangeAspect="1" noChangeArrowheads="1"/>
          </p:cNvPicPr>
          <p:nvPr/>
        </p:nvPicPr>
        <p:blipFill>
          <a:blip r:embed="rId2"/>
          <a:srcRect/>
          <a:stretch>
            <a:fillRect/>
          </a:stretch>
        </p:blipFill>
        <p:spPr bwMode="auto">
          <a:xfrm>
            <a:off x="2357423" y="1643051"/>
            <a:ext cx="2171700" cy="3357586"/>
          </a:xfrm>
          <a:prstGeom prst="rect">
            <a:avLst/>
          </a:prstGeom>
          <a:noFill/>
          <a:ln w="9525">
            <a:noFill/>
            <a:miter lim="800000"/>
            <a:headEnd/>
            <a:tailEnd/>
          </a:ln>
          <a:effectLst/>
        </p:spPr>
      </p:pic>
      <p:sp>
        <p:nvSpPr>
          <p:cNvPr id="16" name="Down Arrow 15"/>
          <p:cNvSpPr/>
          <p:nvPr/>
        </p:nvSpPr>
        <p:spPr>
          <a:xfrm>
            <a:off x="928663" y="2857497"/>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p:cNvPicPr>
            <a:picLocks noChangeAspect="1" noChangeArrowheads="1"/>
          </p:cNvPicPr>
          <p:nvPr/>
        </p:nvPicPr>
        <p:blipFill>
          <a:blip r:embed="rId3"/>
          <a:stretch>
            <a:fillRect/>
          </a:stretch>
        </p:blipFill>
        <p:spPr bwMode="auto">
          <a:xfrm>
            <a:off x="3500429" y="5000637"/>
            <a:ext cx="1357323"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 PHV Flow </a:t>
            </a:r>
            <a:r>
              <a:rPr lang="en-US" dirty="0" err="1" smtClean="0"/>
              <a:t>Cx</a:t>
            </a:r>
            <a:r>
              <a:rPr lang="en-US" dirty="0" smtClean="0"/>
              <a:t>: Important feature.</a:t>
            </a:r>
            <a:endParaRPr lang="en-IN" dirty="0" smtClean="0"/>
          </a:p>
        </p:txBody>
      </p:sp>
      <p:graphicFrame>
        <p:nvGraphicFramePr>
          <p:cNvPr id="6" name="Content Placeholder 5"/>
          <p:cNvGraphicFramePr>
            <a:graphicFrameLocks noGrp="1"/>
          </p:cNvGraphicFramePr>
          <p:nvPr>
            <p:ph idx="1"/>
          </p:nvPr>
        </p:nvGraphicFramePr>
        <p:xfrm>
          <a:off x="285720" y="1224758"/>
          <a:ext cx="8572560" cy="5454027"/>
        </p:xfrm>
        <a:graphic>
          <a:graphicData uri="http://schemas.openxmlformats.org/drawingml/2006/table">
            <a:tbl>
              <a:tblPr firstRow="1" bandRow="1">
                <a:tableStyleId>{21E4AEA4-8DFA-4A89-87EB-49C32662AFE0}</a:tableStyleId>
              </a:tblPr>
              <a:tblGrid>
                <a:gridCol w="4286280"/>
                <a:gridCol w="4286280"/>
              </a:tblGrid>
              <a:tr h="452941">
                <a:tc>
                  <a:txBody>
                    <a:bodyPr/>
                    <a:lstStyle/>
                    <a:p>
                      <a:r>
                        <a:rPr lang="en-US" sz="2000" dirty="0" smtClean="0">
                          <a:latin typeface="Perpetua" pitchFamily="18" charset="0"/>
                        </a:rPr>
                        <a:t>Valve type</a:t>
                      </a:r>
                      <a:endParaRPr lang="en-IN" sz="2000" dirty="0">
                        <a:latin typeface="Perpetua" pitchFamily="18" charset="0"/>
                      </a:endParaRPr>
                    </a:p>
                  </a:txBody>
                  <a:tcPr/>
                </a:tc>
                <a:tc>
                  <a:txBody>
                    <a:bodyPr/>
                    <a:lstStyle/>
                    <a:p>
                      <a:r>
                        <a:rPr lang="en-IN" sz="2000" dirty="0" smtClean="0">
                          <a:latin typeface="Perpetua" pitchFamily="18" charset="0"/>
                        </a:rPr>
                        <a:t>Flow Characteristics</a:t>
                      </a:r>
                      <a:endParaRPr lang="en-IN" sz="2000" dirty="0">
                        <a:latin typeface="Perpetua" pitchFamily="18" charset="0"/>
                      </a:endParaRPr>
                    </a:p>
                  </a:txBody>
                  <a:tcPr/>
                </a:tc>
              </a:tr>
              <a:tr h="677023">
                <a:tc>
                  <a:txBody>
                    <a:bodyPr/>
                    <a:lstStyle/>
                    <a:p>
                      <a:r>
                        <a:rPr lang="en-IN" sz="2000" dirty="0" smtClean="0">
                          <a:latin typeface="Perpetua" pitchFamily="18" charset="0"/>
                        </a:rPr>
                        <a:t>Ball-in-cage prosthetic valve (Starr-Edwards, Edwards </a:t>
                      </a:r>
                      <a:r>
                        <a:rPr lang="en-IN" sz="2000" dirty="0" err="1" smtClean="0">
                          <a:latin typeface="Perpetua" pitchFamily="18" charset="0"/>
                        </a:rPr>
                        <a:t>Lifescience</a:t>
                      </a:r>
                      <a:r>
                        <a:rPr lang="en-IN" sz="2000" dirty="0" smtClean="0">
                          <a:latin typeface="Perpetua" pitchFamily="18" charset="0"/>
                        </a:rPr>
                        <a:t>)</a:t>
                      </a:r>
                      <a:endParaRPr lang="en-IN" sz="2000" dirty="0">
                        <a:latin typeface="Perpetua" pitchFamily="18" charset="0"/>
                      </a:endParaRPr>
                    </a:p>
                  </a:txBody>
                  <a:tcPr/>
                </a:tc>
                <a:tc>
                  <a:txBody>
                    <a:bodyPr/>
                    <a:lstStyle/>
                    <a:p>
                      <a:r>
                        <a:rPr lang="en-IN" sz="2000" dirty="0" smtClean="0">
                          <a:latin typeface="Perpetua" pitchFamily="18" charset="0"/>
                        </a:rPr>
                        <a:t>Much obstruction and little leakage.</a:t>
                      </a:r>
                      <a:endParaRPr lang="en-IN" sz="2000" dirty="0">
                        <a:latin typeface="Perpetua" pitchFamily="18" charset="0"/>
                      </a:endParaRPr>
                    </a:p>
                  </a:txBody>
                  <a:tcPr/>
                </a:tc>
              </a:tr>
              <a:tr h="847439">
                <a:tc>
                  <a:txBody>
                    <a:bodyPr/>
                    <a:lstStyle/>
                    <a:p>
                      <a:r>
                        <a:rPr lang="en-IN" sz="2000" dirty="0" smtClean="0">
                          <a:latin typeface="Perpetua" pitchFamily="18" charset="0"/>
                        </a:rPr>
                        <a:t>Tilting disc prosthetic valve (</a:t>
                      </a:r>
                      <a:r>
                        <a:rPr lang="en-IN" sz="2000" dirty="0" err="1" smtClean="0">
                          <a:latin typeface="Perpetua" pitchFamily="18" charset="0"/>
                        </a:rPr>
                        <a:t>Björk-Shiley</a:t>
                      </a:r>
                      <a:r>
                        <a:rPr lang="en-IN" sz="2000" dirty="0" smtClean="0">
                          <a:latin typeface="Perpetua" pitchFamily="18" charset="0"/>
                        </a:rPr>
                        <a:t>; Omniscience; Medtronic Hall)</a:t>
                      </a:r>
                      <a:endParaRPr lang="en-IN" sz="2000" dirty="0">
                        <a:latin typeface="Perpetua" pitchFamily="18" charset="0"/>
                      </a:endParaRPr>
                    </a:p>
                  </a:txBody>
                  <a:tcPr/>
                </a:tc>
                <a:tc>
                  <a:txBody>
                    <a:bodyPr/>
                    <a:lstStyle/>
                    <a:p>
                      <a:r>
                        <a:rPr lang="en-IN" sz="2000" dirty="0" smtClean="0">
                          <a:latin typeface="Perpetua" pitchFamily="18" charset="0"/>
                        </a:rPr>
                        <a:t>Less  obstruction and More leakage.</a:t>
                      </a:r>
                      <a:endParaRPr lang="en-IN" sz="2000" dirty="0">
                        <a:latin typeface="Perpetua" pitchFamily="18" charset="0"/>
                      </a:endParaRPr>
                    </a:p>
                  </a:txBody>
                  <a:tcPr/>
                </a:tc>
              </a:tr>
              <a:tr h="1044687">
                <a:tc>
                  <a:txBody>
                    <a:bodyPr/>
                    <a:lstStyle/>
                    <a:p>
                      <a:r>
                        <a:rPr lang="en-IN" sz="2000" dirty="0" smtClean="0">
                          <a:latin typeface="Perpetua" pitchFamily="18" charset="0"/>
                        </a:rPr>
                        <a:t>Bi leaflet prosthetic valves (St. Jude</a:t>
                      </a:r>
                    </a:p>
                    <a:p>
                      <a:r>
                        <a:rPr lang="en-IN" sz="2000" dirty="0" smtClean="0">
                          <a:latin typeface="Perpetua" pitchFamily="18" charset="0"/>
                        </a:rPr>
                        <a:t>Medical; </a:t>
                      </a:r>
                      <a:r>
                        <a:rPr lang="en-IN" sz="2000" dirty="0" err="1" smtClean="0">
                          <a:latin typeface="Perpetua" pitchFamily="18" charset="0"/>
                        </a:rPr>
                        <a:t>Sorin</a:t>
                      </a:r>
                      <a:r>
                        <a:rPr lang="en-IN" sz="2000" dirty="0" smtClean="0">
                          <a:latin typeface="Perpetua" pitchFamily="18" charset="0"/>
                        </a:rPr>
                        <a:t>  </a:t>
                      </a:r>
                      <a:r>
                        <a:rPr lang="en-IN" sz="2000" dirty="0" err="1" smtClean="0">
                          <a:latin typeface="Perpetua" pitchFamily="18" charset="0"/>
                        </a:rPr>
                        <a:t>Bicarbon</a:t>
                      </a:r>
                      <a:r>
                        <a:rPr lang="en-IN" sz="2000" dirty="0" smtClean="0">
                          <a:latin typeface="Perpetua" pitchFamily="18" charset="0"/>
                        </a:rPr>
                        <a:t>; </a:t>
                      </a:r>
                      <a:r>
                        <a:rPr lang="en-IN" sz="2000" dirty="0" err="1" smtClean="0">
                          <a:latin typeface="Perpetua" pitchFamily="18" charset="0"/>
                        </a:rPr>
                        <a:t>Carbomedics</a:t>
                      </a:r>
                      <a:r>
                        <a:rPr lang="en-IN" sz="2000" dirty="0" smtClean="0">
                          <a:latin typeface="Perpetua" pitchFamily="18" charset="0"/>
                        </a:rPr>
                        <a:t>) </a:t>
                      </a:r>
                      <a:endParaRPr lang="en-IN" sz="2000" dirty="0">
                        <a:latin typeface="Perpetua" pitchFamily="18" charset="0"/>
                      </a:endParaRPr>
                    </a:p>
                  </a:txBody>
                  <a:tcPr/>
                </a:tc>
                <a:tc>
                  <a:txBody>
                    <a:bodyPr/>
                    <a:lstStyle/>
                    <a:p>
                      <a:r>
                        <a:rPr lang="en-IN" sz="2000" dirty="0" smtClean="0">
                          <a:latin typeface="Perpetua" pitchFamily="18" charset="0"/>
                        </a:rPr>
                        <a:t>Less</a:t>
                      </a:r>
                      <a:r>
                        <a:rPr lang="en-IN" sz="2000" baseline="0" dirty="0" smtClean="0">
                          <a:latin typeface="Perpetua" pitchFamily="18" charset="0"/>
                        </a:rPr>
                        <a:t>  </a:t>
                      </a:r>
                      <a:r>
                        <a:rPr lang="en-IN" sz="2000" dirty="0" smtClean="0">
                          <a:latin typeface="Perpetua" pitchFamily="18" charset="0"/>
                        </a:rPr>
                        <a:t>obstruction and More leakage.</a:t>
                      </a:r>
                    </a:p>
                    <a:p>
                      <a:endParaRPr lang="en-IN" sz="2000" dirty="0">
                        <a:latin typeface="Perpetua" pitchFamily="18" charset="0"/>
                      </a:endParaRPr>
                    </a:p>
                  </a:txBody>
                  <a:tcPr/>
                </a:tc>
              </a:tr>
              <a:tr h="382665">
                <a:tc>
                  <a:txBody>
                    <a:bodyPr/>
                    <a:lstStyle/>
                    <a:p>
                      <a:r>
                        <a:rPr lang="en-IN" sz="2000" dirty="0" err="1" smtClean="0">
                          <a:latin typeface="Perpetua" pitchFamily="18" charset="0"/>
                        </a:rPr>
                        <a:t>Bioprostheses</a:t>
                      </a:r>
                      <a:r>
                        <a:rPr lang="en-IN" sz="2000" dirty="0" smtClean="0">
                          <a:latin typeface="Perpetua" pitchFamily="18" charset="0"/>
                        </a:rPr>
                        <a:t>.</a:t>
                      </a:r>
                      <a:endParaRPr lang="en-IN" sz="2000" dirty="0">
                        <a:latin typeface="Perpetua" pitchFamily="18" charset="0"/>
                      </a:endParaRPr>
                    </a:p>
                  </a:txBody>
                  <a:tcPr/>
                </a:tc>
                <a:tc>
                  <a:txBody>
                    <a:bodyPr/>
                    <a:lstStyle/>
                    <a:p>
                      <a:r>
                        <a:rPr lang="en-IN" sz="2000" dirty="0" smtClean="0">
                          <a:latin typeface="Perpetua" pitchFamily="18" charset="0"/>
                        </a:rPr>
                        <a:t>Little or no leakage</a:t>
                      </a:r>
                      <a:endParaRPr lang="en-IN" sz="2000" dirty="0">
                        <a:latin typeface="Perpetua" pitchFamily="18" charset="0"/>
                      </a:endParaRPr>
                    </a:p>
                  </a:txBody>
                  <a:tcPr/>
                </a:tc>
              </a:tr>
              <a:tr h="1265738">
                <a:tc>
                  <a:txBody>
                    <a:bodyPr/>
                    <a:lstStyle/>
                    <a:p>
                      <a:r>
                        <a:rPr lang="en-IN" sz="2000" dirty="0" err="1" smtClean="0">
                          <a:latin typeface="Perpetua" pitchFamily="18" charset="0"/>
                        </a:rPr>
                        <a:t>Homografts</a:t>
                      </a:r>
                      <a:r>
                        <a:rPr lang="en-IN" sz="2000" dirty="0" smtClean="0">
                          <a:latin typeface="Perpetua" pitchFamily="18" charset="0"/>
                        </a:rPr>
                        <a:t>, pulmonary </a:t>
                      </a:r>
                      <a:r>
                        <a:rPr lang="en-IN" sz="2000" dirty="0" err="1" smtClean="0">
                          <a:latin typeface="Perpetua" pitchFamily="18" charset="0"/>
                        </a:rPr>
                        <a:t>autografts</a:t>
                      </a:r>
                      <a:r>
                        <a:rPr lang="en-IN" sz="2000" dirty="0" smtClean="0">
                          <a:latin typeface="Perpetua" pitchFamily="18" charset="0"/>
                        </a:rPr>
                        <a:t>, and </a:t>
                      </a:r>
                      <a:r>
                        <a:rPr lang="en-IN" sz="2000" dirty="0" err="1" smtClean="0">
                          <a:latin typeface="Perpetua" pitchFamily="18" charset="0"/>
                        </a:rPr>
                        <a:t>unstented</a:t>
                      </a:r>
                      <a:r>
                        <a:rPr lang="en-IN" sz="2000" dirty="0" smtClean="0">
                          <a:latin typeface="Perpetua" pitchFamily="18" charset="0"/>
                        </a:rPr>
                        <a:t> </a:t>
                      </a:r>
                      <a:r>
                        <a:rPr lang="en-IN" sz="2000" dirty="0" err="1" smtClean="0">
                          <a:latin typeface="Perpetua" pitchFamily="18" charset="0"/>
                        </a:rPr>
                        <a:t>bioprosthetic</a:t>
                      </a:r>
                      <a:r>
                        <a:rPr lang="en-IN" sz="2000" dirty="0" smtClean="0">
                          <a:latin typeface="Perpetua" pitchFamily="18" charset="0"/>
                        </a:rPr>
                        <a:t> valves (Medtronic Freestyle,</a:t>
                      </a:r>
                    </a:p>
                    <a:p>
                      <a:r>
                        <a:rPr lang="en-IN" sz="2000" dirty="0" smtClean="0">
                          <a:latin typeface="Perpetua" pitchFamily="18" charset="0"/>
                        </a:rPr>
                        <a:t>Toronto, Ontario, Canada)</a:t>
                      </a:r>
                      <a:endParaRPr lang="en-IN" sz="2000" dirty="0">
                        <a:latin typeface="Perpetua" pitchFamily="18" charset="0"/>
                      </a:endParaRPr>
                    </a:p>
                  </a:txBody>
                  <a:tcPr/>
                </a:tc>
                <a:tc>
                  <a:txBody>
                    <a:bodyPr/>
                    <a:lstStyle/>
                    <a:p>
                      <a:r>
                        <a:rPr lang="en-IN" sz="2000" dirty="0" smtClean="0">
                          <a:latin typeface="Perpetua" pitchFamily="18" charset="0"/>
                        </a:rPr>
                        <a:t>No</a:t>
                      </a:r>
                      <a:r>
                        <a:rPr lang="en-IN" sz="2000" baseline="0" dirty="0" smtClean="0">
                          <a:latin typeface="Perpetua" pitchFamily="18" charset="0"/>
                        </a:rPr>
                        <a:t> obstruction to flow</a:t>
                      </a:r>
                      <a:r>
                        <a:rPr lang="en-IN" sz="2000" dirty="0" smtClean="0">
                          <a:latin typeface="Perpetua" pitchFamily="18" charset="0"/>
                        </a:rPr>
                        <a:t>.</a:t>
                      </a:r>
                      <a:endParaRPr lang="en-IN" sz="2000" dirty="0">
                        <a:latin typeface="Perpetua" pitchFamily="18" charset="0"/>
                      </a:endParaRPr>
                    </a:p>
                  </a:txBody>
                  <a:tcPr/>
                </a:tc>
              </a:tr>
              <a:tr h="677023">
                <a:tc>
                  <a:txBody>
                    <a:bodyPr/>
                    <a:lstStyle/>
                    <a:p>
                      <a:r>
                        <a:rPr lang="en-IN" sz="2000" dirty="0" err="1" smtClean="0">
                          <a:latin typeface="Perpetua" pitchFamily="18" charset="0"/>
                        </a:rPr>
                        <a:t>Stented</a:t>
                      </a:r>
                      <a:r>
                        <a:rPr lang="en-IN" sz="2000" dirty="0" smtClean="0">
                          <a:latin typeface="Perpetua" pitchFamily="18" charset="0"/>
                        </a:rPr>
                        <a:t>  </a:t>
                      </a:r>
                      <a:r>
                        <a:rPr lang="en-IN" sz="2000" dirty="0" err="1" smtClean="0">
                          <a:latin typeface="Perpetua" pitchFamily="18" charset="0"/>
                        </a:rPr>
                        <a:t>bioprostheses</a:t>
                      </a:r>
                      <a:r>
                        <a:rPr lang="en-IN" sz="2000" dirty="0" smtClean="0">
                          <a:latin typeface="Perpetua" pitchFamily="18" charset="0"/>
                        </a:rPr>
                        <a:t>  (leaflets suspended within a frame)</a:t>
                      </a:r>
                      <a:endParaRPr lang="en-IN" sz="2000" dirty="0">
                        <a:latin typeface="Perpetua" pitchFamily="18" charset="0"/>
                      </a:endParaRPr>
                    </a:p>
                  </a:txBody>
                  <a:tcPr/>
                </a:tc>
                <a:tc>
                  <a:txBody>
                    <a:bodyPr/>
                    <a:lstStyle/>
                    <a:p>
                      <a:r>
                        <a:rPr lang="en-IN" sz="2000" dirty="0" smtClean="0">
                          <a:latin typeface="Perpetua" pitchFamily="18" charset="0"/>
                        </a:rPr>
                        <a:t>Obstructive to flow.</a:t>
                      </a:r>
                      <a:endParaRPr lang="en-IN" sz="2000" dirty="0">
                        <a:latin typeface="Perpetua"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IN" b="1" dirty="0" smtClean="0">
              <a:solidFill>
                <a:srgbClr val="FFFF00"/>
              </a:solidFill>
              <a:latin typeface="Perpetua" pitchFamily="18" charset="0"/>
            </a:endParaRPr>
          </a:p>
          <a:p>
            <a:pPr>
              <a:buNone/>
            </a:pPr>
            <a:endParaRPr lang="en-IN" b="1" dirty="0" smtClean="0">
              <a:solidFill>
                <a:srgbClr val="FFFF00"/>
              </a:solidFill>
              <a:latin typeface="Perpetua" pitchFamily="18" charset="0"/>
            </a:endParaRPr>
          </a:p>
          <a:p>
            <a:pPr>
              <a:buNone/>
            </a:pPr>
            <a:endParaRPr lang="en-IN" b="1" dirty="0" smtClean="0">
              <a:solidFill>
                <a:srgbClr val="FFFF00"/>
              </a:solidFill>
              <a:latin typeface="Perpetua" pitchFamily="18" charset="0"/>
            </a:endParaRPr>
          </a:p>
          <a:p>
            <a:pPr>
              <a:buNone/>
            </a:pPr>
            <a:r>
              <a:rPr lang="en-IN" b="1" dirty="0" smtClean="0">
                <a:solidFill>
                  <a:srgbClr val="FFFF00"/>
                </a:solidFill>
                <a:latin typeface="Perpetua" pitchFamily="18" charset="0"/>
              </a:rPr>
              <a:t>                   2D ECHO assessment of PHV</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928688"/>
            <a:ext cx="8229600" cy="1143000"/>
          </a:xfrm>
        </p:spPr>
        <p:txBody>
          <a:bodyPr>
            <a:normAutofit fontScale="90000"/>
          </a:bodyPr>
          <a:lstStyle/>
          <a:p>
            <a:pPr fontAlgn="auto">
              <a:spcAft>
                <a:spcPts val="0"/>
              </a:spcAft>
              <a:defRPr/>
            </a:pPr>
            <a:r>
              <a:rPr lang="en-IN" dirty="0" smtClean="0">
                <a:solidFill>
                  <a:srgbClr val="FFFF00"/>
                </a:solidFill>
              </a:rPr>
              <a:t>TIMING OF ECHO CARDIOGRAPHIC FOLLOW-UP</a:t>
            </a:r>
            <a:endParaRPr lang="en-IN" dirty="0">
              <a:solidFill>
                <a:srgbClr val="FFFF00"/>
              </a:solidFill>
            </a:endParaRPr>
          </a:p>
        </p:txBody>
      </p:sp>
      <p:sp>
        <p:nvSpPr>
          <p:cNvPr id="37891" name="Content Placeholder 2"/>
          <p:cNvSpPr>
            <a:spLocks noGrp="1"/>
          </p:cNvSpPr>
          <p:nvPr>
            <p:ph idx="1"/>
          </p:nvPr>
        </p:nvSpPr>
        <p:spPr>
          <a:xfrm>
            <a:off x="0" y="2133600"/>
            <a:ext cx="9144000" cy="5029200"/>
          </a:xfrm>
        </p:spPr>
        <p:txBody>
          <a:bodyPr>
            <a:normAutofit lnSpcReduction="10000"/>
          </a:bodyPr>
          <a:lstStyle/>
          <a:p>
            <a:pPr>
              <a:lnSpc>
                <a:spcPct val="150000"/>
              </a:lnSpc>
            </a:pPr>
            <a:r>
              <a:rPr lang="en-IN" sz="2400" dirty="0" smtClean="0"/>
              <a:t>Baseline postoperative  TTE  study  should be performed </a:t>
            </a:r>
            <a:r>
              <a:rPr lang="en-IN" sz="2400" dirty="0" smtClean="0">
                <a:solidFill>
                  <a:srgbClr val="FFFF00"/>
                </a:solidFill>
              </a:rPr>
              <a:t>3-12weeks</a:t>
            </a:r>
            <a:r>
              <a:rPr lang="en-IN" sz="2400" dirty="0" smtClean="0"/>
              <a:t> after surgery, when the </a:t>
            </a:r>
          </a:p>
          <a:p>
            <a:pPr lvl="1">
              <a:lnSpc>
                <a:spcPct val="150000"/>
              </a:lnSpc>
              <a:buFont typeface="Arial" pitchFamily="34" charset="0"/>
              <a:buChar char="•"/>
            </a:pPr>
            <a:r>
              <a:rPr lang="en-IN" sz="2000" dirty="0" smtClean="0"/>
              <a:t>    Chest wound has healed</a:t>
            </a:r>
          </a:p>
          <a:p>
            <a:pPr lvl="1">
              <a:lnSpc>
                <a:spcPct val="150000"/>
              </a:lnSpc>
              <a:buFont typeface="Arial" pitchFamily="34" charset="0"/>
              <a:buChar char="•"/>
            </a:pPr>
            <a:r>
              <a:rPr lang="en-IN" sz="2000" dirty="0" smtClean="0"/>
              <a:t>    Ventricular function has improved.</a:t>
            </a:r>
          </a:p>
          <a:p>
            <a:pPr lvl="1">
              <a:lnSpc>
                <a:spcPct val="150000"/>
              </a:lnSpc>
              <a:buFont typeface="Arial" pitchFamily="34" charset="0"/>
              <a:buChar char="•"/>
            </a:pPr>
            <a:r>
              <a:rPr lang="en-IN" sz="2000" dirty="0" smtClean="0"/>
              <a:t>    Anaemia with its associated </a:t>
            </a:r>
            <a:r>
              <a:rPr lang="en-IN" sz="2000" dirty="0" err="1" smtClean="0"/>
              <a:t>hyperdynamic</a:t>
            </a:r>
            <a:r>
              <a:rPr lang="en-IN" sz="2000" dirty="0" smtClean="0"/>
              <a:t> state has resolved.</a:t>
            </a:r>
          </a:p>
          <a:p>
            <a:pPr>
              <a:lnSpc>
                <a:spcPct val="150000"/>
              </a:lnSpc>
            </a:pPr>
            <a:r>
              <a:rPr lang="en-IN" sz="2400" dirty="0" err="1" smtClean="0">
                <a:solidFill>
                  <a:srgbClr val="FFFF00"/>
                </a:solidFill>
              </a:rPr>
              <a:t>Bioprosthetic</a:t>
            </a:r>
            <a:r>
              <a:rPr lang="en-IN" sz="2400" dirty="0" smtClean="0">
                <a:solidFill>
                  <a:srgbClr val="FFFF00"/>
                </a:solidFill>
              </a:rPr>
              <a:t> valves     </a:t>
            </a:r>
            <a:r>
              <a:rPr lang="en-IN" sz="2400" dirty="0" smtClean="0"/>
              <a:t>Annual echocardiography is recommended after the first  10 years. If symptom of dysfunction echo indicated SOS</a:t>
            </a:r>
          </a:p>
          <a:p>
            <a:pPr>
              <a:lnSpc>
                <a:spcPct val="150000"/>
              </a:lnSpc>
            </a:pPr>
            <a:r>
              <a:rPr lang="en-IN" sz="2400" dirty="0" smtClean="0">
                <a:solidFill>
                  <a:srgbClr val="FFFF00"/>
                </a:solidFill>
              </a:rPr>
              <a:t>Mechanical valves </a:t>
            </a:r>
            <a:r>
              <a:rPr lang="en-IN" sz="2400" dirty="0" smtClean="0"/>
              <a:t> routine annual echocardiography is not  indicated  in the  absence  of  a change in clinical status.</a:t>
            </a:r>
          </a:p>
          <a:p>
            <a:pPr>
              <a:buFont typeface="Wingdings" pitchFamily="2" charset="2"/>
              <a:buChar char="ü"/>
            </a:pPr>
            <a:endParaRPr lang="en-IN"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857256"/>
          </a:xfrm>
        </p:spPr>
        <p:txBody>
          <a:bodyPr>
            <a:normAutofit/>
          </a:bodyPr>
          <a:lstStyle/>
          <a:p>
            <a:pPr algn="ctr" fontAlgn="auto">
              <a:spcAft>
                <a:spcPts val="0"/>
              </a:spcAft>
              <a:defRPr/>
            </a:pPr>
            <a:r>
              <a:rPr lang="en-IN" sz="2800" b="1" dirty="0" smtClean="0">
                <a:solidFill>
                  <a:srgbClr val="FFFF00"/>
                </a:solidFill>
                <a:latin typeface="Perpetua" pitchFamily="18" charset="0"/>
              </a:rPr>
              <a:t>2D ECHO ASSESMENT</a:t>
            </a:r>
            <a:endParaRPr lang="en-US" sz="2800" b="1" dirty="0">
              <a:solidFill>
                <a:srgbClr val="FFFF00"/>
              </a:solidFill>
              <a:latin typeface="Perpetua" pitchFamily="18" charset="0"/>
            </a:endParaRPr>
          </a:p>
        </p:txBody>
      </p:sp>
      <p:sp>
        <p:nvSpPr>
          <p:cNvPr id="45058" name="Content Placeholder 2"/>
          <p:cNvSpPr>
            <a:spLocks noGrp="1"/>
          </p:cNvSpPr>
          <p:nvPr>
            <p:ph idx="1"/>
          </p:nvPr>
        </p:nvSpPr>
        <p:spPr>
          <a:xfrm>
            <a:off x="428596" y="1000108"/>
            <a:ext cx="8534400" cy="6072230"/>
          </a:xfrm>
        </p:spPr>
        <p:txBody>
          <a:bodyPr>
            <a:normAutofit fontScale="92500" lnSpcReduction="10000"/>
          </a:bodyPr>
          <a:lstStyle/>
          <a:p>
            <a:pPr>
              <a:buNone/>
            </a:pPr>
            <a:r>
              <a:rPr lang="en-US" sz="2400" dirty="0" smtClean="0"/>
              <a:t>Valves should be imaged from multiple views, Points to note are</a:t>
            </a:r>
          </a:p>
          <a:p>
            <a:pPr>
              <a:lnSpc>
                <a:spcPct val="150000"/>
              </a:lnSpc>
            </a:pPr>
            <a:r>
              <a:rPr lang="en-IN" sz="2400" dirty="0" smtClean="0"/>
              <a:t>Determine the specific </a:t>
            </a:r>
            <a:r>
              <a:rPr lang="en-IN" sz="2400" dirty="0" smtClean="0">
                <a:solidFill>
                  <a:srgbClr val="FFC000"/>
                </a:solidFill>
              </a:rPr>
              <a:t>type </a:t>
            </a:r>
            <a:r>
              <a:rPr lang="en-IN" sz="2400" dirty="0" smtClean="0"/>
              <a:t>of prosthesis. </a:t>
            </a:r>
          </a:p>
          <a:p>
            <a:pPr>
              <a:lnSpc>
                <a:spcPct val="150000"/>
              </a:lnSpc>
            </a:pPr>
            <a:r>
              <a:rPr lang="en-IN" sz="2400" dirty="0" smtClean="0"/>
              <a:t>Confirm the </a:t>
            </a:r>
            <a:r>
              <a:rPr lang="en-IN" sz="2400" dirty="0" smtClean="0">
                <a:solidFill>
                  <a:srgbClr val="FFC000"/>
                </a:solidFill>
              </a:rPr>
              <a:t>opening and closing </a:t>
            </a:r>
            <a:r>
              <a:rPr lang="en-IN" sz="2400" dirty="0" smtClean="0"/>
              <a:t>motion.</a:t>
            </a:r>
          </a:p>
          <a:p>
            <a:pPr>
              <a:lnSpc>
                <a:spcPct val="150000"/>
              </a:lnSpc>
            </a:pPr>
            <a:r>
              <a:rPr lang="en-IN" sz="2400" dirty="0" smtClean="0"/>
              <a:t>Confirm </a:t>
            </a:r>
            <a:r>
              <a:rPr lang="en-IN" sz="2400" dirty="0" smtClean="0">
                <a:solidFill>
                  <a:srgbClr val="FFC000"/>
                </a:solidFill>
              </a:rPr>
              <a:t>stability</a:t>
            </a:r>
            <a:r>
              <a:rPr lang="en-IN" sz="2400" dirty="0" smtClean="0"/>
              <a:t> of the sewing ring.</a:t>
            </a:r>
            <a:endParaRPr lang="en-IN" sz="2800" dirty="0" smtClean="0"/>
          </a:p>
          <a:p>
            <a:pPr marL="274320" lvl="1" indent="-274320">
              <a:lnSpc>
                <a:spcPct val="150000"/>
              </a:lnSpc>
              <a:buClr>
                <a:schemeClr val="accent3"/>
              </a:buClr>
              <a:buSzPct val="95000"/>
              <a:buFont typeface="Arial" pitchFamily="34" charset="0"/>
              <a:buChar char="•"/>
            </a:pPr>
            <a:r>
              <a:rPr lang="en-US" sz="2400" dirty="0" smtClean="0"/>
              <a:t> Presence of leaflet </a:t>
            </a:r>
            <a:r>
              <a:rPr lang="en-US" sz="2400" dirty="0" smtClean="0">
                <a:solidFill>
                  <a:srgbClr val="FFC000"/>
                </a:solidFill>
              </a:rPr>
              <a:t>calcification or abnormal echo density – </a:t>
            </a:r>
          </a:p>
          <a:p>
            <a:pPr marL="274320" lvl="1" indent="-274320">
              <a:lnSpc>
                <a:spcPct val="150000"/>
              </a:lnSpc>
              <a:buClr>
                <a:schemeClr val="accent3"/>
              </a:buClr>
              <a:buSzPct val="95000"/>
              <a:buNone/>
            </a:pPr>
            <a:r>
              <a:rPr lang="en-US" sz="2400" dirty="0" smtClean="0">
                <a:solidFill>
                  <a:srgbClr val="FFC000"/>
                </a:solidFill>
              </a:rPr>
              <a:t>                                                                   (</a:t>
            </a:r>
            <a:r>
              <a:rPr lang="en-IN" sz="2400" dirty="0" smtClean="0">
                <a:solidFill>
                  <a:srgbClr val="FFC000"/>
                </a:solidFill>
              </a:rPr>
              <a:t>vegetations and  thrombi)</a:t>
            </a:r>
          </a:p>
          <a:p>
            <a:pPr marL="274320" lvl="1" indent="-274320">
              <a:lnSpc>
                <a:spcPct val="150000"/>
              </a:lnSpc>
              <a:buClr>
                <a:schemeClr val="accent3"/>
              </a:buClr>
              <a:buSzPct val="95000"/>
              <a:buFont typeface="Arial" pitchFamily="34" charset="0"/>
              <a:buChar char="•"/>
            </a:pPr>
            <a:r>
              <a:rPr lang="en-US" sz="2400" dirty="0" smtClean="0">
                <a:solidFill>
                  <a:srgbClr val="FFC000"/>
                </a:solidFill>
              </a:rPr>
              <a:t> </a:t>
            </a:r>
            <a:r>
              <a:rPr lang="en-IN" sz="2400" b="1" dirty="0" smtClean="0"/>
              <a:t>Confirm</a:t>
            </a:r>
            <a:r>
              <a:rPr lang="en-IN" sz="2400" i="1" dirty="0" smtClean="0"/>
              <a:t> normal blood flow patterns </a:t>
            </a:r>
          </a:p>
          <a:p>
            <a:pPr>
              <a:lnSpc>
                <a:spcPct val="150000"/>
              </a:lnSpc>
            </a:pPr>
            <a:r>
              <a:rPr lang="en-IN" sz="2400" b="1" i="1" dirty="0" smtClean="0"/>
              <a:t>Calculate</a:t>
            </a:r>
            <a:r>
              <a:rPr lang="en-IN" sz="2400" i="1" dirty="0" smtClean="0"/>
              <a:t> </a:t>
            </a:r>
            <a:r>
              <a:rPr lang="en-IN" sz="2400" i="1" dirty="0" smtClean="0">
                <a:solidFill>
                  <a:srgbClr val="FFC000"/>
                </a:solidFill>
              </a:rPr>
              <a:t>valve gradient  </a:t>
            </a:r>
          </a:p>
          <a:p>
            <a:pPr>
              <a:lnSpc>
                <a:spcPct val="150000"/>
              </a:lnSpc>
            </a:pPr>
            <a:r>
              <a:rPr lang="en-IN" sz="2400" b="1" i="1" dirty="0" smtClean="0"/>
              <a:t>Calculate</a:t>
            </a:r>
            <a:r>
              <a:rPr lang="en-IN" sz="2400" i="1" dirty="0" smtClean="0"/>
              <a:t> </a:t>
            </a:r>
            <a:r>
              <a:rPr lang="en-IN" sz="2400" i="1" dirty="0" smtClean="0">
                <a:solidFill>
                  <a:srgbClr val="FFC000"/>
                </a:solidFill>
              </a:rPr>
              <a:t>effective orifice area</a:t>
            </a:r>
          </a:p>
          <a:p>
            <a:pPr>
              <a:lnSpc>
                <a:spcPct val="150000"/>
              </a:lnSpc>
            </a:pPr>
            <a:r>
              <a:rPr lang="en-IN" sz="2400" b="1" i="1" dirty="0" smtClean="0"/>
              <a:t>Detection</a:t>
            </a:r>
            <a:r>
              <a:rPr lang="en-IN" sz="2400" i="1" dirty="0" smtClean="0"/>
              <a:t> of </a:t>
            </a:r>
            <a:r>
              <a:rPr lang="en-IN" sz="2400" i="1" dirty="0" smtClean="0">
                <a:solidFill>
                  <a:srgbClr val="FFC000"/>
                </a:solidFill>
              </a:rPr>
              <a:t>Pathologic </a:t>
            </a:r>
            <a:r>
              <a:rPr lang="en-IN" sz="2400" i="1" dirty="0" err="1" smtClean="0">
                <a:solidFill>
                  <a:srgbClr val="FFC000"/>
                </a:solidFill>
              </a:rPr>
              <a:t>transvalvular</a:t>
            </a:r>
            <a:r>
              <a:rPr lang="en-IN" sz="2400" i="1" dirty="0" smtClean="0">
                <a:solidFill>
                  <a:srgbClr val="FFC000"/>
                </a:solidFill>
              </a:rPr>
              <a:t> and paravalvular </a:t>
            </a:r>
          </a:p>
          <a:p>
            <a:pPr>
              <a:lnSpc>
                <a:spcPct val="150000"/>
              </a:lnSpc>
              <a:buNone/>
            </a:pPr>
            <a:r>
              <a:rPr lang="en-IN" sz="2400" i="1" dirty="0" smtClean="0">
                <a:solidFill>
                  <a:srgbClr val="FFC000"/>
                </a:solidFill>
              </a:rPr>
              <a:t>                                                                                              regurgitation</a:t>
            </a:r>
            <a:r>
              <a:rPr lang="en-IN" sz="2400" i="1" dirty="0" smtClean="0"/>
              <a:t>.</a:t>
            </a:r>
            <a:endParaRPr lang="en-IN"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2D Echo complication detection</a:t>
            </a:r>
            <a:endParaRPr lang="en-IN" dirty="0" smtClean="0"/>
          </a:p>
        </p:txBody>
      </p:sp>
      <p:sp>
        <p:nvSpPr>
          <p:cNvPr id="3" name="Content Placeholder 2"/>
          <p:cNvSpPr>
            <a:spLocks noGrp="1"/>
          </p:cNvSpPr>
          <p:nvPr>
            <p:ph idx="1"/>
          </p:nvPr>
        </p:nvSpPr>
        <p:spPr>
          <a:xfrm>
            <a:off x="457200" y="1500188"/>
            <a:ext cx="8229600" cy="4824412"/>
          </a:xfrm>
        </p:spPr>
        <p:txBody>
          <a:bodyPr>
            <a:normAutofit/>
          </a:bodyPr>
          <a:lstStyle/>
          <a:p>
            <a:pPr marL="274320" indent="-274320" fontAlgn="auto">
              <a:spcAft>
                <a:spcPts val="0"/>
              </a:spcAft>
              <a:buClr>
                <a:schemeClr val="accent3"/>
              </a:buClr>
              <a:buFont typeface="Wingdings 2"/>
              <a:buChar char=""/>
              <a:defRPr/>
            </a:pPr>
            <a:r>
              <a:rPr lang="en-IN" sz="2400" dirty="0" smtClean="0"/>
              <a:t>For </a:t>
            </a:r>
            <a:r>
              <a:rPr lang="en-IN" sz="2400" dirty="0" smtClean="0">
                <a:solidFill>
                  <a:srgbClr val="FFFF00"/>
                </a:solidFill>
              </a:rPr>
              <a:t>bioprostheses, </a:t>
            </a:r>
            <a:r>
              <a:rPr lang="en-IN" sz="2400" dirty="0" smtClean="0"/>
              <a:t>evidence of leaflet degeneration can be recognized </a:t>
            </a:r>
          </a:p>
          <a:p>
            <a:pPr marL="1074420" lvl="2" indent="-274320" fontAlgn="auto">
              <a:spcAft>
                <a:spcPts val="0"/>
              </a:spcAft>
              <a:buClr>
                <a:schemeClr val="accent3"/>
              </a:buClr>
              <a:buNone/>
              <a:defRPr/>
            </a:pPr>
            <a:r>
              <a:rPr lang="en-IN" sz="2000" dirty="0" smtClean="0"/>
              <a:t>leaflet  thickening  </a:t>
            </a:r>
            <a:r>
              <a:rPr lang="en-IN" sz="2000" dirty="0" smtClean="0">
                <a:solidFill>
                  <a:srgbClr val="FFFF00"/>
                </a:solidFill>
              </a:rPr>
              <a:t>(cusps &gt;3 mm in thickness)-earliest sign</a:t>
            </a:r>
          </a:p>
          <a:p>
            <a:pPr marL="1074420" lvl="2" indent="-274320" fontAlgn="auto">
              <a:spcAft>
                <a:spcPts val="0"/>
              </a:spcAft>
              <a:buClr>
                <a:schemeClr val="accent3"/>
              </a:buClr>
              <a:buNone/>
              <a:defRPr/>
            </a:pPr>
            <a:r>
              <a:rPr lang="en-IN" sz="2000" dirty="0" smtClean="0"/>
              <a:t>calcification (bright echoes of the cusps).  </a:t>
            </a:r>
          </a:p>
          <a:p>
            <a:pPr marL="1074420" lvl="2" indent="-274320" fontAlgn="auto">
              <a:spcAft>
                <a:spcPts val="0"/>
              </a:spcAft>
              <a:buClr>
                <a:schemeClr val="accent3"/>
              </a:buClr>
              <a:buNone/>
              <a:defRPr/>
            </a:pPr>
            <a:r>
              <a:rPr lang="en-IN" sz="2000" dirty="0" smtClean="0"/>
              <a:t>Tear (flail cusp</a:t>
            </a:r>
            <a:r>
              <a:rPr lang="en-IN" sz="1600" dirty="0" smtClean="0"/>
              <a:t>).</a:t>
            </a:r>
          </a:p>
          <a:p>
            <a:pPr marL="274320" indent="-274320" fontAlgn="auto">
              <a:spcAft>
                <a:spcPts val="0"/>
              </a:spcAft>
              <a:buClr>
                <a:schemeClr val="accent3"/>
              </a:buClr>
              <a:buFont typeface="Wingdings 2"/>
              <a:buChar char=""/>
              <a:defRPr/>
            </a:pPr>
            <a:r>
              <a:rPr lang="en-IN" sz="2400" dirty="0" smtClean="0"/>
              <a:t>Prosthetic valve </a:t>
            </a:r>
            <a:r>
              <a:rPr lang="en-IN" sz="2400" dirty="0" smtClean="0">
                <a:solidFill>
                  <a:srgbClr val="FFFF00"/>
                </a:solidFill>
              </a:rPr>
              <a:t>dehiscence</a:t>
            </a:r>
            <a:r>
              <a:rPr lang="en-IN" sz="2400" dirty="0" smtClean="0">
                <a:solidFill>
                  <a:srgbClr val="FF0000"/>
                </a:solidFill>
              </a:rPr>
              <a:t> </a:t>
            </a:r>
            <a:r>
              <a:rPr lang="en-IN" sz="2400" dirty="0" smtClean="0"/>
              <a:t>is characterized by a </a:t>
            </a:r>
            <a:r>
              <a:rPr lang="en-IN" sz="2400" dirty="0" smtClean="0">
                <a:solidFill>
                  <a:srgbClr val="FFFF00"/>
                </a:solidFill>
              </a:rPr>
              <a:t>rocking motion</a:t>
            </a:r>
            <a:r>
              <a:rPr lang="en-IN" sz="2400" dirty="0" smtClean="0">
                <a:solidFill>
                  <a:srgbClr val="FF0000"/>
                </a:solidFill>
              </a:rPr>
              <a:t> </a:t>
            </a:r>
            <a:r>
              <a:rPr lang="en-IN" sz="2400" dirty="0" smtClean="0"/>
              <a:t>of the entire prosthesis.</a:t>
            </a:r>
          </a:p>
          <a:p>
            <a:pPr marL="274320" indent="-274320" fontAlgn="auto">
              <a:spcAft>
                <a:spcPts val="0"/>
              </a:spcAft>
              <a:buClr>
                <a:schemeClr val="accent3"/>
              </a:buClr>
              <a:buFont typeface="Wingdings 2"/>
              <a:buChar char=""/>
              <a:defRPr/>
            </a:pPr>
            <a:endParaRPr lang="en-IN" sz="2400" dirty="0" smtClean="0"/>
          </a:p>
          <a:p>
            <a:pPr marL="274320" indent="-274320" fontAlgn="auto">
              <a:spcAft>
                <a:spcPts val="0"/>
              </a:spcAft>
              <a:buClr>
                <a:schemeClr val="accent3"/>
              </a:buClr>
              <a:buFont typeface="Wingdings 2"/>
              <a:buChar char=""/>
              <a:defRPr/>
            </a:pPr>
            <a:r>
              <a:rPr lang="en-IN" sz="2400" dirty="0" smtClean="0"/>
              <a:t>An </a:t>
            </a:r>
            <a:r>
              <a:rPr lang="en-IN" sz="2400" dirty="0" smtClean="0">
                <a:solidFill>
                  <a:srgbClr val="FFFF00"/>
                </a:solidFill>
              </a:rPr>
              <a:t>annular abscess </a:t>
            </a:r>
            <a:r>
              <a:rPr lang="en-IN" sz="2400" dirty="0" smtClean="0"/>
              <a:t>may be recognized as an </a:t>
            </a:r>
            <a:r>
              <a:rPr lang="en-IN" sz="2400" dirty="0" err="1" smtClean="0"/>
              <a:t>echolucent</a:t>
            </a:r>
            <a:r>
              <a:rPr lang="en-IN" sz="2400" dirty="0" smtClean="0"/>
              <a:t> or </a:t>
            </a:r>
            <a:r>
              <a:rPr lang="en-IN" sz="2400" dirty="0" err="1" smtClean="0"/>
              <a:t>echodense</a:t>
            </a:r>
            <a:r>
              <a:rPr lang="en-IN" sz="2400" dirty="0" smtClean="0"/>
              <a:t>  irregularly shaped area adjacent to the sewing  ring of the prosthetic valve.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Doppler Echocardiography in PHV evaluation</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fontAlgn="auto">
              <a:spcAft>
                <a:spcPts val="0"/>
              </a:spcAft>
              <a:defRPr/>
            </a:pPr>
            <a:r>
              <a:rPr lang="en-US" sz="2400" b="1" dirty="0" smtClean="0">
                <a:solidFill>
                  <a:srgbClr val="FFFF00"/>
                </a:solidFill>
                <a:latin typeface="Perpetua" pitchFamily="18" charset="0"/>
              </a:rPr>
              <a:t>PRIMARY GOALS OF DOPPLER INTERROGATION</a:t>
            </a:r>
            <a:endParaRPr lang="en-IN" sz="2400" b="1" dirty="0">
              <a:solidFill>
                <a:srgbClr val="FFFF00"/>
              </a:solidFill>
              <a:latin typeface="Perpetua" pitchFamily="18" charset="0"/>
            </a:endParaRPr>
          </a:p>
        </p:txBody>
      </p:sp>
      <p:sp>
        <p:nvSpPr>
          <p:cNvPr id="58371" name="Content Placeholder 2"/>
          <p:cNvSpPr>
            <a:spLocks noGrp="1"/>
          </p:cNvSpPr>
          <p:nvPr>
            <p:ph idx="1"/>
          </p:nvPr>
        </p:nvSpPr>
        <p:spPr>
          <a:xfrm>
            <a:off x="533400" y="2332038"/>
            <a:ext cx="8229600" cy="4525963"/>
          </a:xfrm>
        </p:spPr>
        <p:txBody>
          <a:bodyPr/>
          <a:lstStyle/>
          <a:p>
            <a:pPr>
              <a:lnSpc>
                <a:spcPct val="200000"/>
              </a:lnSpc>
            </a:pPr>
            <a:r>
              <a:rPr lang="en-IN" sz="3200" dirty="0" err="1" smtClean="0"/>
              <a:t>Assesment</a:t>
            </a:r>
            <a:r>
              <a:rPr lang="en-IN" sz="3200" dirty="0" smtClean="0"/>
              <a:t>  of prosthetic valve obstruction</a:t>
            </a:r>
          </a:p>
          <a:p>
            <a:pPr>
              <a:lnSpc>
                <a:spcPct val="200000"/>
              </a:lnSpc>
            </a:pPr>
            <a:r>
              <a:rPr lang="en-IN" sz="2800" dirty="0" smtClean="0"/>
              <a:t>Detection  and quantification of prosthetic valve regurgitation</a:t>
            </a:r>
            <a:endParaRPr lang="en-IN"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762000"/>
            <a:ext cx="9601200" cy="1143000"/>
          </a:xfrm>
        </p:spPr>
        <p:txBody>
          <a:bodyPr>
            <a:normAutofit/>
          </a:bodyPr>
          <a:lstStyle/>
          <a:p>
            <a:r>
              <a:rPr lang="en-IN" sz="3200" dirty="0" smtClean="0">
                <a:solidFill>
                  <a:srgbClr val="FFFF00"/>
                </a:solidFill>
                <a:latin typeface="Perpetua" pitchFamily="18" charset="0"/>
              </a:rPr>
              <a:t>Doppler Assessment of  Obstruction of Prosthetic Valves </a:t>
            </a:r>
            <a:r>
              <a:rPr lang="en-IN" sz="3200" dirty="0" err="1" smtClean="0">
                <a:solidFill>
                  <a:srgbClr val="FFFF00"/>
                </a:solidFill>
                <a:latin typeface="Perpetua" pitchFamily="18" charset="0"/>
              </a:rPr>
              <a:t>Stenosis</a:t>
            </a:r>
            <a:endParaRPr lang="en-IN" sz="3200" dirty="0" smtClean="0">
              <a:solidFill>
                <a:srgbClr val="FFFF00"/>
              </a:solidFill>
              <a:latin typeface="Perpetua" pitchFamily="18" charset="0"/>
            </a:endParaRPr>
          </a:p>
        </p:txBody>
      </p:sp>
      <p:sp>
        <p:nvSpPr>
          <p:cNvPr id="59395" name="Content Placeholder 2"/>
          <p:cNvSpPr>
            <a:spLocks noGrp="1"/>
          </p:cNvSpPr>
          <p:nvPr>
            <p:ph idx="1"/>
          </p:nvPr>
        </p:nvSpPr>
        <p:spPr>
          <a:xfrm>
            <a:off x="457200" y="2057401"/>
            <a:ext cx="8229600" cy="4525963"/>
          </a:xfrm>
        </p:spPr>
        <p:txBody>
          <a:bodyPr>
            <a:normAutofit/>
          </a:bodyPr>
          <a:lstStyle/>
          <a:p>
            <a:pPr>
              <a:lnSpc>
                <a:spcPct val="200000"/>
              </a:lnSpc>
            </a:pPr>
            <a:r>
              <a:rPr lang="en-IN" sz="2800" dirty="0" smtClean="0"/>
              <a:t>Quantitative parameters of Prosthetic valve </a:t>
            </a:r>
            <a:r>
              <a:rPr lang="en-IN" sz="2800" dirty="0" err="1" smtClean="0"/>
              <a:t>Stenosis</a:t>
            </a:r>
            <a:endParaRPr lang="en-IN" sz="2800" dirty="0" smtClean="0"/>
          </a:p>
          <a:p>
            <a:pPr lvl="1">
              <a:lnSpc>
                <a:spcPct val="200000"/>
              </a:lnSpc>
              <a:buFont typeface="Wingdings 2" pitchFamily="18" charset="2"/>
              <a:buChar char=""/>
            </a:pPr>
            <a:r>
              <a:rPr lang="en-IN" sz="2400" dirty="0" smtClean="0"/>
              <a:t>Trans prosthetic flow </a:t>
            </a:r>
            <a:r>
              <a:rPr lang="en-IN" sz="2400" dirty="0" smtClean="0">
                <a:solidFill>
                  <a:srgbClr val="FFFF00"/>
                </a:solidFill>
              </a:rPr>
              <a:t>velocity</a:t>
            </a:r>
            <a:r>
              <a:rPr lang="en-IN" sz="2400" dirty="0" smtClean="0"/>
              <a:t> &amp; Pressure </a:t>
            </a:r>
            <a:r>
              <a:rPr lang="en-IN" sz="2400" dirty="0" smtClean="0">
                <a:solidFill>
                  <a:srgbClr val="FFFF00"/>
                </a:solidFill>
              </a:rPr>
              <a:t>gradients</a:t>
            </a:r>
            <a:r>
              <a:rPr lang="en-IN" sz="2400" dirty="0" smtClean="0"/>
              <a:t>. </a:t>
            </a:r>
          </a:p>
          <a:p>
            <a:pPr lvl="1">
              <a:lnSpc>
                <a:spcPct val="200000"/>
              </a:lnSpc>
              <a:buFont typeface="Wingdings 2" pitchFamily="18" charset="2"/>
              <a:buChar char=""/>
            </a:pPr>
            <a:r>
              <a:rPr lang="en-IN" sz="2400" dirty="0" smtClean="0"/>
              <a:t> Valve </a:t>
            </a:r>
            <a:r>
              <a:rPr lang="en-IN" sz="2400" dirty="0" smtClean="0">
                <a:solidFill>
                  <a:srgbClr val="FFFF00"/>
                </a:solidFill>
              </a:rPr>
              <a:t>EOA</a:t>
            </a:r>
            <a:r>
              <a:rPr lang="en-IN" sz="2400" dirty="0" smtClean="0"/>
              <a:t>.</a:t>
            </a:r>
          </a:p>
          <a:p>
            <a:pPr lvl="1">
              <a:lnSpc>
                <a:spcPct val="200000"/>
              </a:lnSpc>
              <a:buFont typeface="Wingdings 2" pitchFamily="18" charset="2"/>
              <a:buChar char=""/>
            </a:pPr>
            <a:r>
              <a:rPr lang="en-IN" sz="2400" dirty="0" smtClean="0"/>
              <a:t> Doppler  velocity index</a:t>
            </a:r>
            <a:r>
              <a:rPr lang="en-IN" sz="2400" dirty="0" smtClean="0">
                <a:solidFill>
                  <a:srgbClr val="FFFF00"/>
                </a:solidFill>
              </a:rPr>
              <a:t>(DVI</a:t>
            </a:r>
            <a:r>
              <a:rPr lang="en-IN" sz="2400" dirty="0" smtClean="0"/>
              <a:t>).</a:t>
            </a:r>
          </a:p>
          <a:p>
            <a:pPr lvl="1">
              <a:lnSpc>
                <a:spcPct val="110000"/>
              </a:lnSpc>
              <a:buFont typeface="Wingdings 2" pitchFamily="18" charset="2"/>
              <a:buChar char=""/>
            </a:pPr>
            <a:r>
              <a:rPr lang="en-US" sz="2400" dirty="0" smtClean="0"/>
              <a:t>Contour of trans prosthetic jet and acceleration time (AT)</a:t>
            </a:r>
            <a:r>
              <a:rPr lang="en-US" sz="2400" baseline="30000" dirty="0" smtClean="0"/>
              <a:t>¥</a:t>
            </a:r>
          </a:p>
          <a:p>
            <a:pPr lvl="1">
              <a:lnSpc>
                <a:spcPct val="110000"/>
              </a:lnSpc>
              <a:buNone/>
            </a:pPr>
            <a:r>
              <a:rPr lang="en-US" sz="2400" dirty="0" smtClean="0"/>
              <a:t>                                                                       </a:t>
            </a:r>
            <a:r>
              <a:rPr lang="en-US" sz="1400" baseline="30000" dirty="0" smtClean="0">
                <a:solidFill>
                  <a:srgbClr val="FFC000"/>
                </a:solidFill>
              </a:rPr>
              <a:t>¥</a:t>
            </a:r>
            <a:r>
              <a:rPr lang="en-US" sz="1400" dirty="0" smtClean="0">
                <a:solidFill>
                  <a:srgbClr val="FFC000"/>
                </a:solidFill>
              </a:rPr>
              <a:t> For Prosthetic  Aortic valve Stenosis</a:t>
            </a:r>
          </a:p>
          <a:p>
            <a:pPr lvl="1">
              <a:lnSpc>
                <a:spcPct val="200000"/>
              </a:lnSpc>
              <a:buFont typeface="Wingdings 2" pitchFamily="18" charset="2"/>
              <a:buChar char=""/>
            </a:pPr>
            <a:endParaRPr lang="en-IN"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envelope spectral </a:t>
            </a:r>
            <a:r>
              <a:rPr lang="en-US" dirty="0" err="1" smtClean="0"/>
              <a:t>doppler</a:t>
            </a:r>
            <a:endParaRPr lang="en-IN" dirty="0"/>
          </a:p>
        </p:txBody>
      </p:sp>
      <p:pic>
        <p:nvPicPr>
          <p:cNvPr id="31746" name="Picture 2"/>
          <p:cNvPicPr>
            <a:picLocks noGrp="1" noChangeAspect="1" noChangeArrowheads="1"/>
          </p:cNvPicPr>
          <p:nvPr>
            <p:ph idx="1"/>
          </p:nvPr>
        </p:nvPicPr>
        <p:blipFill>
          <a:blip r:embed="rId2"/>
          <a:srcRect/>
          <a:stretch>
            <a:fillRect/>
          </a:stretch>
        </p:blipFill>
        <p:spPr bwMode="auto">
          <a:xfrm>
            <a:off x="457200" y="1781969"/>
            <a:ext cx="8229600" cy="416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 </a:t>
            </a:r>
            <a:r>
              <a:rPr lang="en-US" sz="3600" dirty="0" smtClean="0">
                <a:solidFill>
                  <a:srgbClr val="FFC000"/>
                </a:solidFill>
              </a:rPr>
              <a:t>Aortic valve: Trans prosthetic valve velocity &amp; Gradient assessment.</a:t>
            </a:r>
            <a:endParaRPr lang="en-IN" sz="3600" dirty="0">
              <a:solidFill>
                <a:srgbClr val="FFC000"/>
              </a:solidFill>
            </a:endParaRPr>
          </a:p>
        </p:txBody>
      </p:sp>
      <p:sp>
        <p:nvSpPr>
          <p:cNvPr id="3" name="Content Placeholder 2"/>
          <p:cNvSpPr>
            <a:spLocks noGrp="1"/>
          </p:cNvSpPr>
          <p:nvPr>
            <p:ph idx="1"/>
          </p:nvPr>
        </p:nvSpPr>
        <p:spPr>
          <a:xfrm>
            <a:off x="457200" y="1600200"/>
            <a:ext cx="8229600" cy="4953000"/>
          </a:xfrm>
        </p:spPr>
        <p:txBody>
          <a:bodyPr/>
          <a:lstStyle/>
          <a:p>
            <a:r>
              <a:rPr lang="en-US" dirty="0" smtClean="0"/>
              <a:t>Take values from multiple transducer position</a:t>
            </a:r>
          </a:p>
          <a:p>
            <a:pPr>
              <a:buNone/>
            </a:pPr>
            <a:r>
              <a:rPr lang="en-US" dirty="0" smtClean="0"/>
              <a:t>           Apical </a:t>
            </a:r>
          </a:p>
          <a:p>
            <a:pPr>
              <a:buNone/>
            </a:pPr>
            <a:r>
              <a:rPr lang="en-US" dirty="0" smtClean="0"/>
              <a:t>           Right </a:t>
            </a:r>
            <a:r>
              <a:rPr lang="en-US" dirty="0" err="1" smtClean="0"/>
              <a:t>parasternal</a:t>
            </a:r>
            <a:endParaRPr lang="en-US" dirty="0" smtClean="0"/>
          </a:p>
          <a:p>
            <a:pPr>
              <a:buNone/>
            </a:pPr>
            <a:r>
              <a:rPr lang="en-US" dirty="0" smtClean="0"/>
              <a:t>           Right </a:t>
            </a:r>
            <a:r>
              <a:rPr lang="en-US" dirty="0" err="1" smtClean="0"/>
              <a:t>supraclavicular</a:t>
            </a:r>
            <a:endParaRPr lang="en-US" dirty="0" smtClean="0"/>
          </a:p>
          <a:p>
            <a:pPr>
              <a:buNone/>
            </a:pPr>
            <a:r>
              <a:rPr lang="en-US" dirty="0" smtClean="0"/>
              <a:t>           </a:t>
            </a:r>
            <a:r>
              <a:rPr lang="en-US" dirty="0" err="1" smtClean="0"/>
              <a:t>Suprasternal</a:t>
            </a:r>
            <a:r>
              <a:rPr lang="en-US" dirty="0" smtClean="0"/>
              <a:t> notch</a:t>
            </a:r>
          </a:p>
          <a:p>
            <a:r>
              <a:rPr lang="en-US" dirty="0" smtClean="0"/>
              <a:t>Take  highest velocity from the different values obtained from various position</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8686800" cy="1143000"/>
          </a:xfrm>
        </p:spPr>
        <p:txBody>
          <a:bodyPr>
            <a:normAutofit fontScale="90000"/>
          </a:bodyPr>
          <a:lstStyle/>
          <a:p>
            <a:r>
              <a:rPr lang="en-US" dirty="0" smtClean="0"/>
              <a:t>Changes in Valve Processing Technology</a:t>
            </a:r>
            <a:endParaRPr lang="en-IN" dirty="0"/>
          </a:p>
        </p:txBody>
      </p:sp>
      <p:sp>
        <p:nvSpPr>
          <p:cNvPr id="6" name="Content Placeholder 5"/>
          <p:cNvSpPr>
            <a:spLocks noGrp="1"/>
          </p:cNvSpPr>
          <p:nvPr>
            <p:ph idx="1"/>
          </p:nvPr>
        </p:nvSpPr>
        <p:spPr>
          <a:xfrm>
            <a:off x="457200" y="1600201"/>
            <a:ext cx="8229600" cy="5543576"/>
          </a:xfrm>
        </p:spPr>
        <p:txBody>
          <a:bodyPr>
            <a:normAutofit fontScale="85000" lnSpcReduction="10000"/>
          </a:bodyPr>
          <a:lstStyle/>
          <a:p>
            <a:r>
              <a:rPr lang="en-US" dirty="0" smtClean="0"/>
              <a:t>Formaldehyde fixation</a:t>
            </a:r>
          </a:p>
          <a:p>
            <a:endParaRPr lang="en-US" dirty="0" smtClean="0"/>
          </a:p>
          <a:p>
            <a:endParaRPr lang="en-US" dirty="0" smtClean="0"/>
          </a:p>
          <a:p>
            <a:r>
              <a:rPr lang="en-US" dirty="0" err="1" smtClean="0"/>
              <a:t>Anticalcification</a:t>
            </a:r>
            <a:r>
              <a:rPr lang="en-US" dirty="0" smtClean="0"/>
              <a:t> treatment( </a:t>
            </a:r>
            <a:r>
              <a:rPr lang="en-US" dirty="0" smtClean="0">
                <a:solidFill>
                  <a:srgbClr val="FFC000"/>
                </a:solidFill>
              </a:rPr>
              <a:t>Alpha oleic acid (AOA) &amp;</a:t>
            </a:r>
          </a:p>
          <a:p>
            <a:pPr>
              <a:buNone/>
            </a:pPr>
            <a:r>
              <a:rPr lang="en-US" dirty="0" smtClean="0">
                <a:solidFill>
                  <a:srgbClr val="FFC000"/>
                </a:solidFill>
              </a:rPr>
              <a:t>                                                       </a:t>
            </a:r>
            <a:r>
              <a:rPr lang="en-US" dirty="0" err="1" smtClean="0">
                <a:solidFill>
                  <a:srgbClr val="FFC000"/>
                </a:solidFill>
              </a:rPr>
              <a:t>Polysorbate</a:t>
            </a:r>
            <a:r>
              <a:rPr lang="en-US" dirty="0" smtClean="0">
                <a:solidFill>
                  <a:srgbClr val="FFC000"/>
                </a:solidFill>
              </a:rPr>
              <a:t> 80)</a:t>
            </a:r>
          </a:p>
          <a:p>
            <a:endParaRPr lang="en-US" dirty="0" smtClean="0"/>
          </a:p>
          <a:p>
            <a:r>
              <a:rPr lang="en-US" dirty="0" err="1" smtClean="0"/>
              <a:t>Gluteraldehyde</a:t>
            </a:r>
            <a:r>
              <a:rPr lang="en-US" dirty="0" smtClean="0"/>
              <a:t> fixation under </a:t>
            </a:r>
          </a:p>
          <a:p>
            <a:pPr>
              <a:buNone/>
            </a:pPr>
            <a:r>
              <a:rPr lang="en-US" dirty="0" smtClean="0"/>
              <a:t>                       Normal pressure</a:t>
            </a:r>
          </a:p>
          <a:p>
            <a:pPr>
              <a:buNone/>
            </a:pPr>
            <a:endParaRPr lang="en-US" dirty="0" smtClean="0"/>
          </a:p>
          <a:p>
            <a:pPr>
              <a:buNone/>
            </a:pPr>
            <a:r>
              <a:rPr lang="en-US" dirty="0" smtClean="0"/>
              <a:t>                       Zero pressure fixation</a:t>
            </a:r>
          </a:p>
          <a:p>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IN" dirty="0"/>
          </a:p>
        </p:txBody>
      </p:sp>
      <p:sp>
        <p:nvSpPr>
          <p:cNvPr id="7" name="Down Arrow 6"/>
          <p:cNvSpPr/>
          <p:nvPr/>
        </p:nvSpPr>
        <p:spPr>
          <a:xfrm>
            <a:off x="2285985" y="2000241"/>
            <a:ext cx="357191"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3428992" y="528638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2857489" y="3429000"/>
            <a:ext cx="357191"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6715108" y="3786190"/>
            <a:ext cx="2428892" cy="1200329"/>
          </a:xfrm>
          <a:prstGeom prst="rect">
            <a:avLst/>
          </a:prstGeom>
          <a:noFill/>
        </p:spPr>
        <p:txBody>
          <a:bodyPr wrap="square" rtlCol="0">
            <a:spAutoFit/>
          </a:bodyPr>
          <a:lstStyle/>
          <a:p>
            <a:pPr algn="just"/>
            <a:r>
              <a:rPr lang="en-US" dirty="0" smtClean="0">
                <a:solidFill>
                  <a:srgbClr val="CCFF66"/>
                </a:solidFill>
              </a:rPr>
              <a:t>AOA binds to the bioprosthetic tissue  &amp; inhibit calcium flux </a:t>
            </a:r>
          </a:p>
          <a:p>
            <a:endParaRPr lang="en-IN" dirty="0"/>
          </a:p>
        </p:txBody>
      </p:sp>
      <p:sp>
        <p:nvSpPr>
          <p:cNvPr id="11" name="TextBox 10"/>
          <p:cNvSpPr txBox="1"/>
          <p:nvPr/>
        </p:nvSpPr>
        <p:spPr>
          <a:xfrm>
            <a:off x="5572132" y="5380672"/>
            <a:ext cx="3857652" cy="1477328"/>
          </a:xfrm>
          <a:prstGeom prst="rect">
            <a:avLst/>
          </a:prstGeom>
          <a:noFill/>
        </p:spPr>
        <p:txBody>
          <a:bodyPr wrap="square" rtlCol="0">
            <a:spAutoFit/>
          </a:bodyPr>
          <a:lstStyle/>
          <a:p>
            <a:r>
              <a:rPr lang="en-US" b="1" dirty="0" smtClean="0">
                <a:solidFill>
                  <a:srgbClr val="CCFF66"/>
                </a:solidFill>
              </a:rPr>
              <a:t>Problem with the High Pressure fixation</a:t>
            </a:r>
          </a:p>
          <a:p>
            <a:pPr>
              <a:buNone/>
            </a:pPr>
            <a:r>
              <a:rPr lang="en-US" dirty="0" smtClean="0">
                <a:solidFill>
                  <a:srgbClr val="FFC000"/>
                </a:solidFill>
              </a:rPr>
              <a:t>Early matrix fragmentation</a:t>
            </a:r>
            <a:r>
              <a:rPr lang="en-US" dirty="0" smtClean="0"/>
              <a:t> &amp; </a:t>
            </a:r>
          </a:p>
          <a:p>
            <a:pPr>
              <a:buNone/>
            </a:pPr>
            <a:r>
              <a:rPr lang="en-US" dirty="0" smtClean="0">
                <a:solidFill>
                  <a:srgbClr val="FFC000"/>
                </a:solidFill>
              </a:rPr>
              <a:t>Premature valve degeneration</a:t>
            </a:r>
            <a:endParaRPr lang="en-IN" dirty="0" smtClean="0">
              <a:solidFill>
                <a:srgbClr val="FFC000"/>
              </a:solidFill>
            </a:endParaRPr>
          </a:p>
          <a:p>
            <a:endParaRPr lang="en-IN" dirty="0"/>
          </a:p>
        </p:txBody>
      </p:sp>
      <p:sp>
        <p:nvSpPr>
          <p:cNvPr id="12" name="TextBox 11"/>
          <p:cNvSpPr txBox="1"/>
          <p:nvPr/>
        </p:nvSpPr>
        <p:spPr>
          <a:xfrm>
            <a:off x="0" y="4643446"/>
            <a:ext cx="2928925" cy="2508379"/>
          </a:xfrm>
          <a:prstGeom prst="rect">
            <a:avLst/>
          </a:prstGeom>
          <a:noFill/>
        </p:spPr>
        <p:txBody>
          <a:bodyPr wrap="square" rtlCol="0">
            <a:spAutoFit/>
          </a:bodyPr>
          <a:lstStyle/>
          <a:p>
            <a:pPr>
              <a:lnSpc>
                <a:spcPct val="150000"/>
              </a:lnSpc>
            </a:pPr>
            <a:endParaRPr lang="en-US" dirty="0" smtClean="0"/>
          </a:p>
          <a:p>
            <a:r>
              <a:rPr lang="en-US" sz="1600" b="1" dirty="0" err="1" smtClean="0">
                <a:solidFill>
                  <a:srgbClr val="CCFF66"/>
                </a:solidFill>
              </a:rPr>
              <a:t>Gluteraldehyde</a:t>
            </a:r>
            <a:r>
              <a:rPr lang="en-US" sz="1600" b="1" dirty="0" smtClean="0">
                <a:solidFill>
                  <a:srgbClr val="CCFF66"/>
                </a:solidFill>
              </a:rPr>
              <a:t> fixation advantages</a:t>
            </a:r>
          </a:p>
          <a:p>
            <a:r>
              <a:rPr lang="en-US" sz="1600" dirty="0" smtClean="0"/>
              <a:t>Cross links </a:t>
            </a:r>
            <a:r>
              <a:rPr lang="en-US" sz="1600" dirty="0" err="1" smtClean="0"/>
              <a:t>Collgen</a:t>
            </a:r>
            <a:r>
              <a:rPr lang="en-US" sz="1600" dirty="0" smtClean="0"/>
              <a:t> fibers</a:t>
            </a:r>
          </a:p>
          <a:p>
            <a:r>
              <a:rPr lang="en-US" sz="1600" dirty="0" smtClean="0"/>
              <a:t>Reduces </a:t>
            </a:r>
          </a:p>
          <a:p>
            <a:pPr>
              <a:buNone/>
            </a:pPr>
            <a:r>
              <a:rPr lang="en-US" sz="1600" dirty="0" smtClean="0"/>
              <a:t>              Tissue </a:t>
            </a:r>
            <a:r>
              <a:rPr lang="en-US" sz="1600" dirty="0" err="1" smtClean="0"/>
              <a:t>antigenicity</a:t>
            </a:r>
            <a:endParaRPr lang="en-US" sz="1600" dirty="0" smtClean="0"/>
          </a:p>
          <a:p>
            <a:pPr>
              <a:buNone/>
            </a:pPr>
            <a:r>
              <a:rPr lang="en-US" sz="1600" dirty="0" smtClean="0"/>
              <a:t>              Enzymatic degradation</a:t>
            </a:r>
          </a:p>
          <a:p>
            <a:pPr>
              <a:buNone/>
            </a:pPr>
            <a:r>
              <a:rPr lang="en-US" sz="1600" dirty="0" smtClean="0"/>
              <a:t>              Cell viability</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304800"/>
            <a:ext cx="8229600" cy="1143000"/>
          </a:xfrm>
        </p:spPr>
        <p:txBody>
          <a:bodyPr/>
          <a:lstStyle/>
          <a:p>
            <a:r>
              <a:rPr lang="en-IN" sz="2800" b="1" dirty="0" err="1" smtClean="0">
                <a:solidFill>
                  <a:srgbClr val="FFFF00"/>
                </a:solidFill>
                <a:latin typeface="Perpetua" pitchFamily="18" charset="0"/>
              </a:rPr>
              <a:t>Transprosthetic</a:t>
            </a:r>
            <a:r>
              <a:rPr lang="en-IN" sz="2800" b="1" dirty="0" smtClean="0">
                <a:solidFill>
                  <a:srgbClr val="FFFF00"/>
                </a:solidFill>
                <a:latin typeface="Perpetua" pitchFamily="18" charset="0"/>
              </a:rPr>
              <a:t> velocity and gradient</a:t>
            </a:r>
          </a:p>
        </p:txBody>
      </p:sp>
      <p:sp>
        <p:nvSpPr>
          <p:cNvPr id="73731" name="Content Placeholder 3"/>
          <p:cNvSpPr>
            <a:spLocks noGrp="1"/>
          </p:cNvSpPr>
          <p:nvPr>
            <p:ph idx="1"/>
          </p:nvPr>
        </p:nvSpPr>
        <p:spPr/>
        <p:txBody>
          <a:bodyPr/>
          <a:lstStyle/>
          <a:p>
            <a:pPr>
              <a:buSzPct val="100000"/>
              <a:buFont typeface="Constantia" pitchFamily="18" charset="0"/>
              <a:buChar char="•"/>
            </a:pPr>
            <a:r>
              <a:rPr lang="en-IN" sz="2400" dirty="0" smtClean="0"/>
              <a:t>The flow is </a:t>
            </a:r>
          </a:p>
          <a:p>
            <a:pPr>
              <a:buSzPct val="100000"/>
              <a:buFont typeface="Wingdings" pitchFamily="2" charset="2"/>
              <a:buChar char="ü"/>
            </a:pPr>
            <a:r>
              <a:rPr lang="en-IN" sz="2400" dirty="0" smtClean="0"/>
              <a:t>       Eccentric - </a:t>
            </a:r>
            <a:r>
              <a:rPr lang="en-IN" sz="2400" dirty="0" err="1" smtClean="0"/>
              <a:t>monoleaflet</a:t>
            </a:r>
            <a:r>
              <a:rPr lang="en-IN" sz="2400" dirty="0" smtClean="0"/>
              <a:t> valves   </a:t>
            </a:r>
          </a:p>
          <a:p>
            <a:pPr>
              <a:buFont typeface="Wingdings" pitchFamily="2" charset="2"/>
              <a:buChar char="ü"/>
            </a:pPr>
            <a:r>
              <a:rPr lang="en-IN" sz="2400" dirty="0" smtClean="0"/>
              <a:t>       Three separate jets  -  </a:t>
            </a:r>
            <a:r>
              <a:rPr lang="en-IN" sz="2400" dirty="0" err="1" smtClean="0"/>
              <a:t>bileaflet</a:t>
            </a:r>
            <a:r>
              <a:rPr lang="en-IN" sz="2400" dirty="0" smtClean="0"/>
              <a:t> valves</a:t>
            </a:r>
          </a:p>
        </p:txBody>
      </p:sp>
      <p:pic>
        <p:nvPicPr>
          <p:cNvPr id="73732" name="Picture 2"/>
          <p:cNvPicPr>
            <a:picLocks noChangeAspect="1" noChangeArrowheads="1"/>
          </p:cNvPicPr>
          <p:nvPr/>
        </p:nvPicPr>
        <p:blipFill>
          <a:blip r:embed="rId2" cstate="print"/>
          <a:srcRect/>
          <a:stretch>
            <a:fillRect/>
          </a:stretch>
        </p:blipFill>
        <p:spPr bwMode="auto">
          <a:xfrm>
            <a:off x="500065" y="3571876"/>
            <a:ext cx="3857625" cy="2500313"/>
          </a:xfrm>
          <a:prstGeom prst="rect">
            <a:avLst/>
          </a:prstGeom>
          <a:noFill/>
          <a:ln w="9525">
            <a:noFill/>
            <a:miter lim="800000"/>
            <a:headEnd/>
            <a:tailEnd/>
          </a:ln>
        </p:spPr>
      </p:pic>
      <p:sp>
        <p:nvSpPr>
          <p:cNvPr id="73733" name="Rectangle 5"/>
          <p:cNvSpPr>
            <a:spLocks noChangeArrowheads="1"/>
          </p:cNvSpPr>
          <p:nvPr/>
        </p:nvSpPr>
        <p:spPr bwMode="auto">
          <a:xfrm>
            <a:off x="5000629" y="3000373"/>
            <a:ext cx="3786215" cy="369332"/>
          </a:xfrm>
          <a:prstGeom prst="rect">
            <a:avLst/>
          </a:prstGeom>
          <a:noFill/>
          <a:ln w="9525">
            <a:noFill/>
            <a:miter lim="800000"/>
            <a:headEnd/>
            <a:tailEnd/>
          </a:ln>
        </p:spPr>
        <p:txBody>
          <a:bodyPr wrap="square">
            <a:spAutoFit/>
          </a:bodyPr>
          <a:lstStyle/>
          <a:p>
            <a:pPr>
              <a:buFont typeface="Arial" pitchFamily="34" charset="0"/>
              <a:buChar char="•"/>
            </a:pPr>
            <a:r>
              <a:rPr lang="en-IN" dirty="0">
                <a:latin typeface="Andalus" pitchFamily="2" charset="-78"/>
                <a:cs typeface="Andalus" pitchFamily="2" charset="-78"/>
              </a:rPr>
              <a:t>M</a:t>
            </a:r>
            <a:r>
              <a:rPr lang="en-IN" dirty="0" smtClean="0">
                <a:latin typeface="Andalus" pitchFamily="2" charset="-78"/>
                <a:cs typeface="Andalus" pitchFamily="2" charset="-78"/>
              </a:rPr>
              <a:t>ulti-windows examination needed </a:t>
            </a:r>
            <a:endParaRPr lang="en-IN" dirty="0">
              <a:latin typeface="Andalus" pitchFamily="2" charset="-78"/>
              <a:cs typeface="Andalus" pitchFamily="2" charset="-78"/>
            </a:endParaRPr>
          </a:p>
        </p:txBody>
      </p:sp>
      <p:sp>
        <p:nvSpPr>
          <p:cNvPr id="73734" name="Rectangle 6"/>
          <p:cNvSpPr>
            <a:spLocks noChangeArrowheads="1"/>
          </p:cNvSpPr>
          <p:nvPr/>
        </p:nvSpPr>
        <p:spPr bwMode="auto">
          <a:xfrm>
            <a:off x="4357688" y="3786188"/>
            <a:ext cx="4786312" cy="1200329"/>
          </a:xfrm>
          <a:prstGeom prst="rect">
            <a:avLst/>
          </a:prstGeom>
          <a:noFill/>
          <a:ln w="9525">
            <a:noFill/>
            <a:miter lim="800000"/>
            <a:headEnd/>
            <a:tailEnd/>
          </a:ln>
        </p:spPr>
        <p:txBody>
          <a:bodyPr>
            <a:spAutoFit/>
          </a:bodyPr>
          <a:lstStyle/>
          <a:p>
            <a:r>
              <a:rPr lang="en-IN">
                <a:latin typeface="Constantia" pitchFamily="18" charset="0"/>
              </a:rPr>
              <a:t>Localised high velocity may be recorded by continuous wave(CW) Doppler</a:t>
            </a:r>
          </a:p>
          <a:p>
            <a:r>
              <a:rPr lang="en-IN">
                <a:latin typeface="Constantia" pitchFamily="18" charset="0"/>
              </a:rPr>
              <a:t>Interrogation through the smaller central orifice of the bileaflet mechanical prostheses</a:t>
            </a:r>
          </a:p>
        </p:txBody>
      </p:sp>
      <p:sp>
        <p:nvSpPr>
          <p:cNvPr id="73736" name="Rectangle 9"/>
          <p:cNvSpPr>
            <a:spLocks noChangeArrowheads="1"/>
          </p:cNvSpPr>
          <p:nvPr/>
        </p:nvSpPr>
        <p:spPr bwMode="auto">
          <a:xfrm>
            <a:off x="5143500" y="5500688"/>
            <a:ext cx="2816990" cy="369332"/>
          </a:xfrm>
          <a:prstGeom prst="rect">
            <a:avLst/>
          </a:prstGeom>
          <a:noFill/>
          <a:ln w="9525">
            <a:noFill/>
            <a:miter lim="800000"/>
            <a:headEnd/>
            <a:tailEnd/>
          </a:ln>
        </p:spPr>
        <p:txBody>
          <a:bodyPr wrap="none">
            <a:spAutoFit/>
          </a:bodyPr>
          <a:lstStyle/>
          <a:p>
            <a:r>
              <a:rPr lang="en-IN">
                <a:latin typeface="Constantia" pitchFamily="18" charset="0"/>
              </a:rPr>
              <a:t>overestimation of gradient</a:t>
            </a:r>
          </a:p>
        </p:txBody>
      </p:sp>
      <p:sp>
        <p:nvSpPr>
          <p:cNvPr id="13" name="Down Arrow 12"/>
          <p:cNvSpPr/>
          <p:nvPr/>
        </p:nvSpPr>
        <p:spPr>
          <a:xfrm>
            <a:off x="6429376" y="5000626"/>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r>
              <a:rPr lang="en-US" dirty="0" smtClean="0"/>
              <a:t> Prosthetic Heart valve Gradient calculation. </a:t>
            </a:r>
            <a:endParaRPr lang="en-IN" dirty="0"/>
          </a:p>
        </p:txBody>
      </p:sp>
      <p:sp>
        <p:nvSpPr>
          <p:cNvPr id="3" name="Content Placeholder 2"/>
          <p:cNvSpPr>
            <a:spLocks noGrp="1"/>
          </p:cNvSpPr>
          <p:nvPr>
            <p:ph idx="1"/>
          </p:nvPr>
        </p:nvSpPr>
        <p:spPr>
          <a:xfrm>
            <a:off x="228600" y="1600200"/>
            <a:ext cx="9144000" cy="4953000"/>
          </a:xfrm>
        </p:spPr>
        <p:txBody>
          <a:bodyPr>
            <a:normAutofit/>
          </a:bodyPr>
          <a:lstStyle/>
          <a:p>
            <a:pPr>
              <a:buNone/>
            </a:pPr>
            <a:r>
              <a:rPr lang="en-US" dirty="0" smtClean="0"/>
              <a:t>Equation </a:t>
            </a:r>
          </a:p>
          <a:p>
            <a:r>
              <a:rPr lang="en-US" dirty="0" smtClean="0"/>
              <a:t>     </a:t>
            </a:r>
            <a:r>
              <a:rPr lang="el-GR" dirty="0" smtClean="0"/>
              <a:t>Δ</a:t>
            </a:r>
            <a:r>
              <a:rPr lang="en-US" dirty="0" smtClean="0"/>
              <a:t> P = 4V</a:t>
            </a:r>
            <a:r>
              <a:rPr lang="en-US" baseline="30000" dirty="0" smtClean="0"/>
              <a:t>2</a:t>
            </a:r>
          </a:p>
          <a:p>
            <a:pPr>
              <a:buNone/>
            </a:pPr>
            <a:r>
              <a:rPr lang="en-US" dirty="0" smtClean="0"/>
              <a:t>               or</a:t>
            </a:r>
          </a:p>
          <a:p>
            <a:r>
              <a:rPr lang="en-US" dirty="0" smtClean="0"/>
              <a:t>If LVOT velocity  more than 1.5 cm</a:t>
            </a:r>
            <a:r>
              <a:rPr lang="en-US" baseline="30000" dirty="0" smtClean="0"/>
              <a:t>2  </a:t>
            </a:r>
          </a:p>
          <a:p>
            <a:pPr>
              <a:buNone/>
            </a:pPr>
            <a:r>
              <a:rPr lang="en-US" baseline="30000" dirty="0" smtClean="0"/>
              <a:t> </a:t>
            </a:r>
            <a:r>
              <a:rPr lang="en-US" dirty="0" smtClean="0"/>
              <a:t>                            </a:t>
            </a:r>
            <a:r>
              <a:rPr lang="el-GR" dirty="0" smtClean="0"/>
              <a:t>Δ</a:t>
            </a:r>
            <a:r>
              <a:rPr lang="en-US" dirty="0" smtClean="0"/>
              <a:t> P =4 (V</a:t>
            </a:r>
            <a:r>
              <a:rPr lang="en-US" baseline="-25000" dirty="0" smtClean="0"/>
              <a:t>PRAV</a:t>
            </a:r>
            <a:r>
              <a:rPr lang="en-US" sz="2000" baseline="30000" dirty="0" smtClean="0"/>
              <a:t>2</a:t>
            </a:r>
            <a:r>
              <a:rPr lang="en-US" baseline="30000" dirty="0" smtClean="0"/>
              <a:t> </a:t>
            </a:r>
            <a:r>
              <a:rPr lang="en-US" dirty="0" smtClean="0"/>
              <a:t>- V</a:t>
            </a:r>
            <a:r>
              <a:rPr lang="en-US" baseline="-25000" dirty="0" smtClean="0"/>
              <a:t>LVOT</a:t>
            </a:r>
            <a:r>
              <a:rPr lang="en-US" sz="2000" baseline="30000" dirty="0" smtClean="0"/>
              <a:t>2</a:t>
            </a:r>
            <a:r>
              <a:rPr lang="en-US" dirty="0" smtClean="0"/>
              <a:t>)</a:t>
            </a:r>
            <a:endParaRPr lang="en-US" baseline="30000" dirty="0" smtClean="0"/>
          </a:p>
          <a:p>
            <a:pPr>
              <a:buNone/>
            </a:pPr>
            <a:r>
              <a:rPr lang="en-US" dirty="0" smtClean="0"/>
              <a:t>    </a:t>
            </a:r>
          </a:p>
          <a:p>
            <a:pPr>
              <a:buNone/>
            </a:pPr>
            <a:r>
              <a:rPr lang="en-US" dirty="0" smtClean="0">
                <a:solidFill>
                  <a:srgbClr val="FFC000"/>
                </a:solidFill>
              </a:rPr>
              <a:t>    Limitation</a:t>
            </a:r>
            <a:r>
              <a:rPr lang="en-US" dirty="0" smtClean="0"/>
              <a:t>  of </a:t>
            </a:r>
            <a:r>
              <a:rPr lang="en-US" dirty="0" err="1" smtClean="0"/>
              <a:t>doppler</a:t>
            </a:r>
            <a:r>
              <a:rPr lang="en-US" dirty="0" smtClean="0"/>
              <a:t> transvalvular Gradient  measurement is that it is </a:t>
            </a:r>
            <a:r>
              <a:rPr lang="en-US" dirty="0" smtClean="0">
                <a:solidFill>
                  <a:srgbClr val="FFFF00"/>
                </a:solidFill>
              </a:rPr>
              <a:t>FLOW DEPENDENT</a:t>
            </a:r>
          </a:p>
          <a:p>
            <a:endParaRPr lang="en-US" baseline="30000" dirty="0" smtClean="0"/>
          </a:p>
          <a:p>
            <a:endParaRPr lang="en-US" baseline="30000" dirty="0" smtClean="0"/>
          </a:p>
          <a:p>
            <a:endParaRPr lang="en-US" baseline="30000" dirty="0" smtClean="0"/>
          </a:p>
          <a:p>
            <a:pPr>
              <a:buNone/>
            </a:pPr>
            <a:endParaRPr lang="en-IN" dirty="0"/>
          </a:p>
        </p:txBody>
      </p:sp>
      <p:pic>
        <p:nvPicPr>
          <p:cNvPr id="4" name="Picture 2"/>
          <p:cNvPicPr>
            <a:picLocks noChangeAspect="1" noChangeArrowheads="1"/>
          </p:cNvPicPr>
          <p:nvPr/>
        </p:nvPicPr>
        <p:blipFill>
          <a:blip r:embed="rId2"/>
          <a:srcRect/>
          <a:stretch>
            <a:fillRect/>
          </a:stretch>
        </p:blipFill>
        <p:spPr bwMode="auto">
          <a:xfrm>
            <a:off x="214282" y="214290"/>
            <a:ext cx="8624918" cy="6080201"/>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214281" y="214290"/>
            <a:ext cx="8810169" cy="664371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762000"/>
            <a:ext cx="8229600" cy="1143000"/>
          </a:xfrm>
        </p:spPr>
        <p:txBody>
          <a:bodyPr>
            <a:normAutofit fontScale="90000"/>
          </a:bodyPr>
          <a:lstStyle/>
          <a:p>
            <a:r>
              <a:rPr lang="en-IN" sz="4000" b="1" dirty="0" smtClean="0">
                <a:solidFill>
                  <a:srgbClr val="FFFF00"/>
                </a:solidFill>
                <a:latin typeface="Perpetua" pitchFamily="18" charset="0"/>
              </a:rPr>
              <a:t>Effective orifice area calculation (EOA) of Aortic PHV</a:t>
            </a:r>
          </a:p>
        </p:txBody>
      </p:sp>
      <p:sp>
        <p:nvSpPr>
          <p:cNvPr id="60419" name="Content Placeholder 2"/>
          <p:cNvSpPr>
            <a:spLocks noGrp="1"/>
          </p:cNvSpPr>
          <p:nvPr>
            <p:ph idx="1"/>
          </p:nvPr>
        </p:nvSpPr>
        <p:spPr>
          <a:xfrm>
            <a:off x="457200" y="2057400"/>
            <a:ext cx="8229600" cy="5867400"/>
          </a:xfrm>
        </p:spPr>
        <p:txBody>
          <a:bodyPr>
            <a:normAutofit lnSpcReduction="10000"/>
          </a:bodyPr>
          <a:lstStyle/>
          <a:p>
            <a:r>
              <a:rPr lang="en-IN" b="1" dirty="0" smtClean="0">
                <a:solidFill>
                  <a:srgbClr val="FFFF00"/>
                </a:solidFill>
              </a:rPr>
              <a:t>Continuity equation used  mostly.</a:t>
            </a:r>
          </a:p>
          <a:p>
            <a:pPr>
              <a:buNone/>
            </a:pPr>
            <a:r>
              <a:rPr lang="en-IN" sz="2400" dirty="0" smtClean="0"/>
              <a:t>         </a:t>
            </a:r>
            <a:r>
              <a:rPr lang="en-US" sz="2400" dirty="0" smtClean="0"/>
              <a:t>EOA </a:t>
            </a:r>
            <a:r>
              <a:rPr lang="en-US" sz="2400" baseline="-25000" dirty="0" err="1" smtClean="0"/>
              <a:t>PrAV</a:t>
            </a:r>
            <a:r>
              <a:rPr lang="en-US" sz="2400" baseline="-25000" dirty="0" smtClean="0"/>
              <a:t> </a:t>
            </a:r>
            <a:r>
              <a:rPr lang="en-US" sz="2400" dirty="0" smtClean="0"/>
              <a:t> = (CSA </a:t>
            </a:r>
            <a:r>
              <a:rPr lang="en-US" sz="2400" baseline="-25000" dirty="0" smtClean="0"/>
              <a:t>LVOT</a:t>
            </a:r>
            <a:r>
              <a:rPr lang="en-US" sz="2400" dirty="0" smtClean="0"/>
              <a:t> x VTI </a:t>
            </a:r>
            <a:r>
              <a:rPr lang="en-US" sz="2400" baseline="-25000" dirty="0" smtClean="0"/>
              <a:t>LVOT</a:t>
            </a:r>
            <a:r>
              <a:rPr lang="en-US" sz="2400" dirty="0" smtClean="0"/>
              <a:t>) / VTI </a:t>
            </a:r>
            <a:r>
              <a:rPr lang="en-US" sz="2400" baseline="-25000" dirty="0" err="1" smtClean="0"/>
              <a:t>PrAV</a:t>
            </a:r>
            <a:endParaRPr lang="en-US" sz="2400" baseline="-25000" dirty="0" smtClean="0"/>
          </a:p>
          <a:p>
            <a:pPr marL="274320" indent="-274320" fontAlgn="auto">
              <a:spcAft>
                <a:spcPts val="0"/>
              </a:spcAft>
              <a:buClr>
                <a:schemeClr val="accent3"/>
              </a:buClr>
              <a:buNone/>
              <a:defRPr/>
            </a:pPr>
            <a:r>
              <a:rPr lang="en-IN" sz="2400" dirty="0" smtClean="0"/>
              <a:t>    </a:t>
            </a:r>
          </a:p>
          <a:p>
            <a:pPr marL="274320" indent="-274320" fontAlgn="auto">
              <a:spcAft>
                <a:spcPts val="0"/>
              </a:spcAft>
              <a:buClr>
                <a:schemeClr val="accent3"/>
              </a:buClr>
              <a:buNone/>
              <a:defRPr/>
            </a:pPr>
            <a:r>
              <a:rPr lang="en-IN" sz="2400" dirty="0" smtClean="0"/>
              <a:t>    This method can  be applied even if  concomitant aortic regurgitation.</a:t>
            </a:r>
          </a:p>
          <a:p>
            <a:pPr marL="274320" indent="-274320" fontAlgn="auto">
              <a:spcAft>
                <a:spcPts val="0"/>
              </a:spcAft>
              <a:buClr>
                <a:schemeClr val="accent3"/>
              </a:buClr>
              <a:buNone/>
              <a:defRPr/>
            </a:pPr>
            <a:endParaRPr lang="en-IN" sz="2400" dirty="0" smtClean="0"/>
          </a:p>
          <a:p>
            <a:pPr marL="274320" indent="-274320" fontAlgn="auto">
              <a:spcAft>
                <a:spcPts val="0"/>
              </a:spcAft>
              <a:buClr>
                <a:schemeClr val="accent3"/>
              </a:buClr>
              <a:buNone/>
              <a:defRPr/>
            </a:pPr>
            <a:r>
              <a:rPr lang="en-IN" sz="2400" dirty="0" smtClean="0"/>
              <a:t>     Better for </a:t>
            </a:r>
            <a:r>
              <a:rPr lang="en-IN" sz="2400" dirty="0" err="1" smtClean="0"/>
              <a:t>bioprosthetic</a:t>
            </a:r>
            <a:r>
              <a:rPr lang="en-IN" sz="2400" dirty="0" smtClean="0"/>
              <a:t> valves and single tilting disc   </a:t>
            </a:r>
          </a:p>
          <a:p>
            <a:pPr marL="274320" indent="-274320" fontAlgn="auto">
              <a:spcAft>
                <a:spcPts val="0"/>
              </a:spcAft>
              <a:buClr>
                <a:schemeClr val="accent3"/>
              </a:buClr>
              <a:buNone/>
              <a:defRPr/>
            </a:pPr>
            <a:r>
              <a:rPr lang="en-IN" sz="2400" dirty="0" smtClean="0"/>
              <a:t>     mechanical valves.</a:t>
            </a:r>
          </a:p>
          <a:p>
            <a:pPr marL="274320" indent="-274320" fontAlgn="auto">
              <a:spcAft>
                <a:spcPts val="0"/>
              </a:spcAft>
              <a:buClr>
                <a:schemeClr val="accent3"/>
              </a:buClr>
              <a:buNone/>
              <a:defRPr/>
            </a:pPr>
            <a:endParaRPr lang="en-IN" sz="2400" dirty="0" smtClean="0"/>
          </a:p>
          <a:p>
            <a:pPr marL="274320" indent="-274320" fontAlgn="auto">
              <a:spcAft>
                <a:spcPts val="0"/>
              </a:spcAft>
              <a:buClr>
                <a:schemeClr val="accent3"/>
              </a:buClr>
              <a:buNone/>
              <a:defRPr/>
            </a:pPr>
            <a:r>
              <a:rPr lang="en-IN" sz="2400" dirty="0" smtClean="0"/>
              <a:t>    Underestimation  of </a:t>
            </a:r>
            <a:r>
              <a:rPr lang="en-IN" sz="2400" dirty="0" smtClean="0">
                <a:solidFill>
                  <a:srgbClr val="FFFF00"/>
                </a:solidFill>
              </a:rPr>
              <a:t>EOA in case of </a:t>
            </a:r>
            <a:r>
              <a:rPr lang="en-IN" sz="2400" dirty="0" err="1" smtClean="0">
                <a:solidFill>
                  <a:srgbClr val="FFFF00"/>
                </a:solidFill>
              </a:rPr>
              <a:t>bileaflet</a:t>
            </a:r>
            <a:r>
              <a:rPr lang="en-IN" sz="2400" dirty="0" smtClean="0">
                <a:solidFill>
                  <a:srgbClr val="FFFF00"/>
                </a:solidFill>
              </a:rPr>
              <a:t> valves</a:t>
            </a:r>
            <a:r>
              <a:rPr lang="en-IN" sz="2400" dirty="0" smtClean="0"/>
              <a:t>.</a:t>
            </a:r>
          </a:p>
          <a:p>
            <a:pPr marL="274320" indent="-274320">
              <a:buClr>
                <a:schemeClr val="accent3"/>
              </a:buClr>
              <a:defRPr/>
            </a:pPr>
            <a:r>
              <a:rPr lang="en-US" sz="2400" dirty="0" smtClean="0"/>
              <a:t>PHT is used only if &lt;200 </a:t>
            </a:r>
            <a:r>
              <a:rPr lang="en-US" sz="2400" dirty="0" err="1" smtClean="0"/>
              <a:t>msec</a:t>
            </a:r>
            <a:r>
              <a:rPr lang="en-US" sz="2400" dirty="0" smtClean="0"/>
              <a:t> or &gt; 500 msec.</a:t>
            </a:r>
            <a:endParaRPr lang="en-IN" sz="2400" dirty="0" smtClean="0"/>
          </a:p>
          <a:p>
            <a:pPr marL="274320" indent="-274320" fontAlgn="auto">
              <a:spcAft>
                <a:spcPts val="0"/>
              </a:spcAft>
              <a:buClr>
                <a:schemeClr val="accent3"/>
              </a:buClr>
              <a:buFont typeface="Wingdings 2" pitchFamily="18" charset="2"/>
              <a:buChar char="P"/>
              <a:defRPr/>
            </a:pPr>
            <a:endParaRPr lang="en-IN" sz="2400" dirty="0" smtClean="0"/>
          </a:p>
          <a:p>
            <a:pPr>
              <a:buNone/>
            </a:pPr>
            <a:r>
              <a:rPr lang="en-US" sz="2400" baseline="-25000" dirty="0" smtClean="0"/>
              <a:t> </a:t>
            </a:r>
            <a:r>
              <a:rPr lang="en-US" sz="2400" dirty="0" smtClean="0"/>
              <a:t>  </a:t>
            </a:r>
          </a:p>
          <a:p>
            <a:pPr>
              <a:buFont typeface="Wingdings 2" pitchFamily="18" charset="2"/>
              <a:buNone/>
            </a:pPr>
            <a:r>
              <a:rPr lang="en-US" sz="2400" dirty="0" smtClean="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Calculation of EOA at the Mitral Prosthetic valve</a:t>
            </a:r>
            <a:endParaRPr lang="en-IN"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 </a:t>
            </a:r>
            <a:r>
              <a:rPr lang="en-US" dirty="0" err="1" smtClean="0"/>
              <a:t>EOA</a:t>
            </a:r>
            <a:r>
              <a:rPr lang="en-US" baseline="-25000" dirty="0" err="1" smtClean="0"/>
              <a:t>PrMv</a:t>
            </a:r>
            <a:r>
              <a:rPr lang="en-US" dirty="0" smtClean="0"/>
              <a:t> = CSA LVOT X VTI </a:t>
            </a:r>
            <a:r>
              <a:rPr lang="en-US" baseline="-25000" dirty="0" smtClean="0"/>
              <a:t>LVOT</a:t>
            </a:r>
            <a:r>
              <a:rPr lang="en-US" dirty="0" smtClean="0"/>
              <a:t> /VTI </a:t>
            </a:r>
            <a:r>
              <a:rPr lang="en-US" baseline="-25000" dirty="0" err="1" smtClean="0"/>
              <a:t>PrMv</a:t>
            </a:r>
            <a:endParaRPr lang="en-US" baseline="-25000" dirty="0" smtClean="0"/>
          </a:p>
          <a:p>
            <a:pPr algn="just">
              <a:lnSpc>
                <a:spcPct val="160000"/>
              </a:lnSpc>
            </a:pPr>
            <a:r>
              <a:rPr lang="en-US" sz="2800" dirty="0" smtClean="0"/>
              <a:t>Continuity equation</a:t>
            </a:r>
            <a:r>
              <a:rPr lang="en-US" sz="2800" dirty="0" smtClean="0">
                <a:solidFill>
                  <a:srgbClr val="FFFF00"/>
                </a:solidFill>
              </a:rPr>
              <a:t> can’t </a:t>
            </a:r>
            <a:r>
              <a:rPr lang="en-US" sz="2800" dirty="0" smtClean="0"/>
              <a:t>be applied for </a:t>
            </a:r>
            <a:r>
              <a:rPr lang="en-US" sz="2800" dirty="0" smtClean="0">
                <a:solidFill>
                  <a:srgbClr val="FFFF00"/>
                </a:solidFill>
              </a:rPr>
              <a:t>mitral PHV  EOA calculation </a:t>
            </a:r>
            <a:r>
              <a:rPr lang="en-US" sz="2800" dirty="0" smtClean="0"/>
              <a:t>if </a:t>
            </a:r>
            <a:r>
              <a:rPr lang="en-US" sz="2800" dirty="0" smtClean="0">
                <a:solidFill>
                  <a:srgbClr val="FFFF00"/>
                </a:solidFill>
              </a:rPr>
              <a:t>&gt; mild MR/AR present</a:t>
            </a:r>
            <a:r>
              <a:rPr lang="en-US" sz="2800" dirty="0" smtClean="0"/>
              <a:t>.</a:t>
            </a:r>
          </a:p>
          <a:p>
            <a:pPr algn="just">
              <a:lnSpc>
                <a:spcPct val="160000"/>
              </a:lnSpc>
            </a:pPr>
            <a:r>
              <a:rPr lang="en-US" sz="2800" dirty="0" smtClean="0">
                <a:solidFill>
                  <a:srgbClr val="FFFF00"/>
                </a:solidFill>
              </a:rPr>
              <a:t>PHT</a:t>
            </a:r>
            <a:r>
              <a:rPr lang="en-US" sz="2800" dirty="0" smtClean="0"/>
              <a:t> is also </a:t>
            </a:r>
            <a:r>
              <a:rPr lang="en-US" sz="2800" dirty="0" smtClean="0">
                <a:solidFill>
                  <a:srgbClr val="FFFF00"/>
                </a:solidFill>
              </a:rPr>
              <a:t>not </a:t>
            </a:r>
            <a:r>
              <a:rPr lang="en-US" sz="2800" dirty="0" err="1" smtClean="0">
                <a:solidFill>
                  <a:srgbClr val="FFFF00"/>
                </a:solidFill>
              </a:rPr>
              <a:t>valied</a:t>
            </a:r>
            <a:r>
              <a:rPr lang="en-US" sz="2800" dirty="0" smtClean="0">
                <a:solidFill>
                  <a:srgbClr val="FFFF00"/>
                </a:solidFill>
              </a:rPr>
              <a:t> for MPHV  EOA </a:t>
            </a:r>
            <a:r>
              <a:rPr lang="en-US" sz="2800" dirty="0" smtClean="0"/>
              <a:t>calculation as  it  is influenced by the </a:t>
            </a:r>
            <a:r>
              <a:rPr lang="en-US" sz="2800" dirty="0" err="1" smtClean="0">
                <a:solidFill>
                  <a:srgbClr val="FFFF00"/>
                </a:solidFill>
              </a:rPr>
              <a:t>chronotropy</a:t>
            </a:r>
            <a:r>
              <a:rPr lang="en-US" sz="2800" dirty="0" smtClean="0">
                <a:solidFill>
                  <a:srgbClr val="FFFF00"/>
                </a:solidFill>
              </a:rPr>
              <a:t> , LA  </a:t>
            </a:r>
            <a:r>
              <a:rPr lang="en-US" sz="2800" dirty="0" smtClean="0"/>
              <a:t>&amp;</a:t>
            </a:r>
            <a:r>
              <a:rPr lang="en-US" sz="2800" dirty="0" smtClean="0">
                <a:solidFill>
                  <a:srgbClr val="FFFF00"/>
                </a:solidFill>
              </a:rPr>
              <a:t> LV compliance</a:t>
            </a:r>
            <a:r>
              <a:rPr lang="en-US" sz="2800" dirty="0" smtClean="0"/>
              <a:t>. </a:t>
            </a:r>
          </a:p>
          <a:p>
            <a:pPr algn="just">
              <a:lnSpc>
                <a:spcPct val="160000"/>
              </a:lnSpc>
            </a:pPr>
            <a:r>
              <a:rPr lang="en-US" sz="2800" dirty="0" smtClean="0"/>
              <a:t>If PHT </a:t>
            </a:r>
            <a:r>
              <a:rPr lang="en-US" sz="2800" dirty="0" smtClean="0">
                <a:solidFill>
                  <a:srgbClr val="FFFF00"/>
                </a:solidFill>
              </a:rPr>
              <a:t>significantly delayed  (&gt;130msec) </a:t>
            </a:r>
            <a:r>
              <a:rPr lang="en-US" sz="2800" dirty="0" smtClean="0"/>
              <a:t>or </a:t>
            </a:r>
            <a:r>
              <a:rPr lang="en-US" sz="2800" dirty="0" smtClean="0">
                <a:solidFill>
                  <a:srgbClr val="FFFF00"/>
                </a:solidFill>
              </a:rPr>
              <a:t>show significant lengthening </a:t>
            </a:r>
            <a:r>
              <a:rPr lang="en-US" sz="2800" dirty="0" smtClean="0"/>
              <a:t> from the value obtained during the last evaluation it is useful.</a:t>
            </a:r>
            <a:endParaRPr lang="en-IN"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take measurement for continuity equation</a:t>
            </a:r>
            <a:endParaRPr lang="en-IN"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lnSpc>
                <a:spcPct val="170000"/>
              </a:lnSpc>
            </a:pPr>
            <a:r>
              <a:rPr lang="en-US" dirty="0" smtClean="0">
                <a:solidFill>
                  <a:srgbClr val="FFFF00"/>
                </a:solidFill>
              </a:rPr>
              <a:t>VTI </a:t>
            </a:r>
            <a:r>
              <a:rPr lang="en-US" baseline="-25000" dirty="0" smtClean="0">
                <a:solidFill>
                  <a:srgbClr val="FFFF00"/>
                </a:solidFill>
              </a:rPr>
              <a:t>LVOT</a:t>
            </a:r>
            <a:r>
              <a:rPr lang="en-US" dirty="0" smtClean="0">
                <a:solidFill>
                  <a:srgbClr val="FFFF00"/>
                </a:solidFill>
              </a:rPr>
              <a:t> by PW  </a:t>
            </a:r>
            <a:r>
              <a:rPr lang="en-US" dirty="0" err="1" smtClean="0">
                <a:solidFill>
                  <a:srgbClr val="FFFF00"/>
                </a:solidFill>
              </a:rPr>
              <a:t>doppler</a:t>
            </a:r>
            <a:r>
              <a:rPr lang="en-US" dirty="0" smtClean="0">
                <a:solidFill>
                  <a:srgbClr val="FFFF00"/>
                </a:solidFill>
              </a:rPr>
              <a:t> </a:t>
            </a:r>
            <a:r>
              <a:rPr lang="en-US" dirty="0" smtClean="0"/>
              <a:t>at LVOT at the same location at which LVOT diameter taken </a:t>
            </a:r>
            <a:r>
              <a:rPr lang="en-US" dirty="0" err="1" smtClean="0">
                <a:solidFill>
                  <a:srgbClr val="FFFF00"/>
                </a:solidFill>
              </a:rPr>
              <a:t>ie</a:t>
            </a:r>
            <a:r>
              <a:rPr lang="en-US" dirty="0" smtClean="0">
                <a:solidFill>
                  <a:srgbClr val="FFFF00"/>
                </a:solidFill>
              </a:rPr>
              <a:t> 0.5 -1 cm distal to the LVOT.</a:t>
            </a:r>
          </a:p>
          <a:p>
            <a:pPr algn="just">
              <a:lnSpc>
                <a:spcPct val="170000"/>
              </a:lnSpc>
            </a:pPr>
            <a:r>
              <a:rPr lang="en-US" dirty="0" smtClean="0"/>
              <a:t>VTI </a:t>
            </a:r>
            <a:r>
              <a:rPr lang="en-US" baseline="-25000" dirty="0" smtClean="0"/>
              <a:t>PRAV</a:t>
            </a:r>
            <a:r>
              <a:rPr lang="en-US" dirty="0" smtClean="0"/>
              <a:t> : </a:t>
            </a:r>
            <a:r>
              <a:rPr lang="en-US" dirty="0" smtClean="0">
                <a:solidFill>
                  <a:srgbClr val="FFFF00"/>
                </a:solidFill>
              </a:rPr>
              <a:t>CW</a:t>
            </a:r>
            <a:r>
              <a:rPr lang="en-US" dirty="0" smtClean="0"/>
              <a:t> at the </a:t>
            </a:r>
            <a:r>
              <a:rPr lang="en-US" dirty="0" smtClean="0">
                <a:solidFill>
                  <a:srgbClr val="FFFF00"/>
                </a:solidFill>
              </a:rPr>
              <a:t>Aortic prosthesis</a:t>
            </a:r>
          </a:p>
          <a:p>
            <a:pPr algn="just">
              <a:lnSpc>
                <a:spcPct val="170000"/>
              </a:lnSpc>
            </a:pPr>
            <a:r>
              <a:rPr lang="en-US" dirty="0" smtClean="0">
                <a:solidFill>
                  <a:srgbClr val="FFFF00"/>
                </a:solidFill>
              </a:rPr>
              <a:t>CSA </a:t>
            </a:r>
            <a:r>
              <a:rPr lang="en-US" baseline="-25000" dirty="0" smtClean="0">
                <a:solidFill>
                  <a:srgbClr val="FFFF00"/>
                </a:solidFill>
              </a:rPr>
              <a:t>LVOT</a:t>
            </a:r>
            <a:r>
              <a:rPr lang="en-US" dirty="0" smtClean="0"/>
              <a:t>: PLAX zoomed view </a:t>
            </a:r>
            <a:r>
              <a:rPr lang="en-US" dirty="0" err="1" smtClean="0"/>
              <a:t>ie</a:t>
            </a:r>
            <a:r>
              <a:rPr lang="en-US" dirty="0" smtClean="0"/>
              <a:t> 0.5 -1 cm distal to the LVOT.</a:t>
            </a:r>
          </a:p>
          <a:p>
            <a:pPr algn="just">
              <a:lnSpc>
                <a:spcPct val="170000"/>
              </a:lnSpc>
            </a:pPr>
            <a:endParaRPr lang="en-IN" dirty="0"/>
          </a:p>
        </p:txBody>
      </p:sp>
      <p:pic>
        <p:nvPicPr>
          <p:cNvPr id="4" name="Picture 2"/>
          <p:cNvPicPr>
            <a:picLocks noChangeAspect="1" noChangeArrowheads="1"/>
          </p:cNvPicPr>
          <p:nvPr/>
        </p:nvPicPr>
        <p:blipFill>
          <a:blip r:embed="rId2" cstate="print"/>
          <a:srcRect/>
          <a:stretch>
            <a:fillRect/>
          </a:stretch>
        </p:blipFill>
        <p:spPr>
          <a:xfrm>
            <a:off x="381002" y="285728"/>
            <a:ext cx="8534399" cy="6286522"/>
          </a:xfrm>
          <a:prstGeom prst="rect">
            <a:avLst/>
          </a:prstGeom>
        </p:spPr>
      </p:pic>
      <p:pic>
        <p:nvPicPr>
          <p:cNvPr id="5" name="Picture 2"/>
          <p:cNvPicPr>
            <a:picLocks noChangeAspect="1" noChangeArrowheads="1"/>
          </p:cNvPicPr>
          <p:nvPr/>
        </p:nvPicPr>
        <p:blipFill>
          <a:blip r:embed="rId3"/>
          <a:srcRect/>
          <a:stretch>
            <a:fillRect/>
          </a:stretch>
        </p:blipFill>
        <p:spPr bwMode="auto">
          <a:xfrm>
            <a:off x="381000" y="214290"/>
            <a:ext cx="8534400" cy="6429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IN" sz="3200" b="1" dirty="0" err="1" smtClean="0">
                <a:solidFill>
                  <a:srgbClr val="FFFF00"/>
                </a:solidFill>
                <a:latin typeface="Times New Roman" pitchFamily="18" charset="0"/>
                <a:cs typeface="Times New Roman" pitchFamily="18" charset="0"/>
              </a:rPr>
              <a:t>Transprosthetic</a:t>
            </a:r>
            <a:r>
              <a:rPr lang="en-IN" sz="3200" b="1" dirty="0" smtClean="0">
                <a:solidFill>
                  <a:srgbClr val="FFFF00"/>
                </a:solidFill>
                <a:latin typeface="Times New Roman" pitchFamily="18" charset="0"/>
                <a:cs typeface="Times New Roman" pitchFamily="18" charset="0"/>
              </a:rPr>
              <a:t> jet contour and Acceleration time :Qualitative index</a:t>
            </a:r>
            <a:endParaRPr lang="en-IN" sz="3200" b="1" dirty="0">
              <a:solidFill>
                <a:srgbClr val="FFFF00"/>
              </a:solidFill>
              <a:latin typeface="Times New Roman" pitchFamily="18" charset="0"/>
              <a:cs typeface="Times New Roman" pitchFamily="18" charset="0"/>
            </a:endParaRPr>
          </a:p>
        </p:txBody>
      </p:sp>
      <p:pic>
        <p:nvPicPr>
          <p:cNvPr id="67588" name="Picture 2"/>
          <p:cNvPicPr>
            <a:picLocks noGrp="1" noChangeAspect="1" noChangeArrowheads="1"/>
          </p:cNvPicPr>
          <p:nvPr>
            <p:ph sz="half" idx="1"/>
          </p:nvPr>
        </p:nvPicPr>
        <p:blipFill>
          <a:blip r:embed="rId2" cstate="print"/>
          <a:stretch>
            <a:fillRect/>
          </a:stretch>
        </p:blipFill>
        <p:spPr>
          <a:xfrm>
            <a:off x="0" y="2500306"/>
            <a:ext cx="4643438" cy="3286148"/>
          </a:xfrm>
          <a:ln>
            <a:solidFill>
              <a:srgbClr val="0070C0"/>
            </a:solidFill>
          </a:ln>
        </p:spPr>
      </p:pic>
      <p:sp>
        <p:nvSpPr>
          <p:cNvPr id="8" name="Content Placeholder 7"/>
          <p:cNvSpPr>
            <a:spLocks noGrp="1"/>
          </p:cNvSpPr>
          <p:nvPr>
            <p:ph sz="half" idx="2"/>
          </p:nvPr>
        </p:nvSpPr>
        <p:spPr>
          <a:xfrm>
            <a:off x="4648200" y="1600201"/>
            <a:ext cx="4038600" cy="4757757"/>
          </a:xfrm>
        </p:spPr>
        <p:txBody>
          <a:bodyPr>
            <a:normAutofit/>
          </a:bodyPr>
          <a:lstStyle/>
          <a:p>
            <a:endParaRPr lang="en-US" dirty="0" smtClean="0"/>
          </a:p>
          <a:p>
            <a:r>
              <a:rPr lang="en-US" dirty="0" smtClean="0">
                <a:solidFill>
                  <a:srgbClr val="FFFF00"/>
                </a:solidFill>
              </a:rPr>
              <a:t>Normal Contour</a:t>
            </a:r>
            <a:r>
              <a:rPr lang="en-US" dirty="0" smtClean="0"/>
              <a:t>: Triangular &amp; short AT</a:t>
            </a:r>
          </a:p>
          <a:p>
            <a:endParaRPr lang="en-US" dirty="0" smtClean="0"/>
          </a:p>
          <a:p>
            <a:pPr algn="just"/>
            <a:r>
              <a:rPr lang="en-US" dirty="0" err="1" smtClean="0">
                <a:solidFill>
                  <a:srgbClr val="FFFF00"/>
                </a:solidFill>
              </a:rPr>
              <a:t>PHVObstruction</a:t>
            </a:r>
            <a:r>
              <a:rPr lang="en-US" dirty="0" smtClean="0"/>
              <a:t>: Rounded contour with peaking at mid ejection time &amp; prolonged  AT(&gt;100msec)</a:t>
            </a:r>
          </a:p>
          <a:p>
            <a:endParaRPr lang="en-US" dirty="0" smtClean="0"/>
          </a:p>
          <a:p>
            <a:endParaRPr lang="en-US" dirty="0" smtClean="0"/>
          </a:p>
          <a:p>
            <a:endParaRPr lang="en-IN" dirty="0"/>
          </a:p>
        </p:txBody>
      </p:sp>
      <p:pic>
        <p:nvPicPr>
          <p:cNvPr id="67589" name="Picture 3"/>
          <p:cNvPicPr>
            <a:picLocks noChangeAspect="1" noChangeArrowheads="1"/>
          </p:cNvPicPr>
          <p:nvPr/>
        </p:nvPicPr>
        <p:blipFill>
          <a:blip r:embed="rId3" cstate="print"/>
          <a:srcRect/>
          <a:stretch>
            <a:fillRect/>
          </a:stretch>
        </p:blipFill>
        <p:spPr bwMode="auto">
          <a:xfrm>
            <a:off x="1000100" y="2071678"/>
            <a:ext cx="3643338" cy="473075"/>
          </a:xfrm>
          <a:prstGeom prst="rect">
            <a:avLst/>
          </a:prstGeom>
          <a:noFill/>
          <a:ln w="9525">
            <a:noFill/>
            <a:miter lim="800000"/>
            <a:headEnd/>
            <a:tailEnd/>
          </a:ln>
        </p:spPr>
      </p:pic>
      <p:pic>
        <p:nvPicPr>
          <p:cNvPr id="67590" name="Picture 4"/>
          <p:cNvPicPr>
            <a:picLocks noChangeAspect="1" noChangeArrowheads="1"/>
          </p:cNvPicPr>
          <p:nvPr/>
        </p:nvPicPr>
        <p:blipFill>
          <a:blip r:embed="rId4" cstate="print"/>
          <a:srcRect/>
          <a:stretch>
            <a:fillRect/>
          </a:stretch>
        </p:blipFill>
        <p:spPr bwMode="auto">
          <a:xfrm>
            <a:off x="1214414" y="5857892"/>
            <a:ext cx="3429024" cy="457200"/>
          </a:xfrm>
          <a:prstGeom prst="rect">
            <a:avLst/>
          </a:prstGeom>
          <a:no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0" y="1357298"/>
            <a:ext cx="9144000" cy="53578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IN" b="1" dirty="0" smtClean="0">
                <a:solidFill>
                  <a:srgbClr val="FFFF00"/>
                </a:solidFill>
                <a:latin typeface="Perpetua" pitchFamily="18" charset="0"/>
              </a:rPr>
              <a:t>DOPPLER VELOCITY INDEX</a:t>
            </a:r>
            <a:endParaRPr lang="en-IN" dirty="0" smtClean="0"/>
          </a:p>
        </p:txBody>
      </p:sp>
      <p:pic>
        <p:nvPicPr>
          <p:cNvPr id="70659" name="Picture 2"/>
          <p:cNvPicPr>
            <a:picLocks noGrp="1" noChangeAspect="1" noChangeArrowheads="1"/>
          </p:cNvPicPr>
          <p:nvPr>
            <p:ph idx="1"/>
          </p:nvPr>
        </p:nvPicPr>
        <p:blipFill>
          <a:blip r:embed="rId3" cstate="print"/>
          <a:srcRect/>
          <a:stretch>
            <a:fillRect/>
          </a:stretch>
        </p:blipFill>
        <p:spPr>
          <a:xfrm>
            <a:off x="1600201" y="1524000"/>
            <a:ext cx="5938839" cy="3918408"/>
          </a:xfrm>
        </p:spPr>
      </p:pic>
      <p:sp>
        <p:nvSpPr>
          <p:cNvPr id="5" name="Rectangle 4"/>
          <p:cNvSpPr/>
          <p:nvPr/>
        </p:nvSpPr>
        <p:spPr>
          <a:xfrm>
            <a:off x="533400" y="5562601"/>
            <a:ext cx="8382000" cy="1015663"/>
          </a:xfrm>
          <a:prstGeom prst="rect">
            <a:avLst/>
          </a:prstGeom>
        </p:spPr>
        <p:txBody>
          <a:bodyPr wrap="square">
            <a:spAutoFit/>
          </a:bodyPr>
          <a:lstStyle/>
          <a:p>
            <a:pPr algn="just" fontAlgn="auto">
              <a:spcBef>
                <a:spcPts val="0"/>
              </a:spcBef>
              <a:spcAft>
                <a:spcPts val="0"/>
              </a:spcAft>
              <a:defRPr/>
            </a:pPr>
            <a:r>
              <a:rPr lang="en-IN" sz="2000" dirty="0">
                <a:solidFill>
                  <a:srgbClr val="FFFF00"/>
                </a:solidFill>
                <a:latin typeface="+mn-lt"/>
                <a:cs typeface="+mn-cs"/>
              </a:rPr>
              <a:t>DVI had a </a:t>
            </a:r>
            <a:r>
              <a:rPr lang="en-IN" sz="2000" dirty="0" smtClean="0">
                <a:solidFill>
                  <a:srgbClr val="FFFF00"/>
                </a:solidFill>
                <a:latin typeface="+mn-lt"/>
                <a:cs typeface="+mn-cs"/>
              </a:rPr>
              <a:t>sensitivity, specificity, positive </a:t>
            </a:r>
            <a:r>
              <a:rPr lang="en-IN" sz="2000" dirty="0">
                <a:solidFill>
                  <a:srgbClr val="FFFF00"/>
                </a:solidFill>
                <a:latin typeface="+mn-lt"/>
                <a:cs typeface="+mn-cs"/>
              </a:rPr>
              <a:t>and negative predictive values, and accuracy of 59%, 100%, 100%, 88%, and 90%, </a:t>
            </a:r>
            <a:r>
              <a:rPr lang="en-IN" sz="2000" dirty="0" smtClean="0">
                <a:solidFill>
                  <a:srgbClr val="FFFF00"/>
                </a:solidFill>
                <a:latin typeface="+mn-lt"/>
                <a:cs typeface="+mn-cs"/>
              </a:rPr>
              <a:t>respectively for valve dysfunction</a:t>
            </a:r>
            <a:r>
              <a:rPr lang="en-IN" sz="2000" dirty="0" smtClean="0">
                <a:solidFill>
                  <a:schemeClr val="tx2">
                    <a:lumMod val="60000"/>
                    <a:lumOff val="40000"/>
                  </a:schemeClr>
                </a:solidFill>
              </a:rPr>
              <a:t>.</a:t>
            </a:r>
            <a:endParaRPr lang="en-IN" dirty="0">
              <a:solidFill>
                <a:schemeClr val="tx2">
                  <a:lumMod val="60000"/>
                  <a:lumOff val="40000"/>
                </a:schemeClr>
              </a:solidFill>
              <a:latin typeface="+mn-lt"/>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FF00"/>
                </a:solidFill>
                <a:latin typeface="Perpetua" pitchFamily="18" charset="0"/>
              </a:rPr>
              <a:t>DOPPLER VELOCITY INDEX</a:t>
            </a:r>
            <a:endParaRPr lang="en-IN" dirty="0"/>
          </a:p>
        </p:txBody>
      </p:sp>
      <p:sp>
        <p:nvSpPr>
          <p:cNvPr id="3" name="Content Placeholder 2"/>
          <p:cNvSpPr>
            <a:spLocks noGrp="1"/>
          </p:cNvSpPr>
          <p:nvPr>
            <p:ph idx="1"/>
          </p:nvPr>
        </p:nvSpPr>
        <p:spPr>
          <a:xfrm>
            <a:off x="457200" y="1371600"/>
            <a:ext cx="8686800" cy="5791200"/>
          </a:xfrm>
        </p:spPr>
        <p:txBody>
          <a:bodyPr/>
          <a:lstStyle/>
          <a:p>
            <a:pPr>
              <a:lnSpc>
                <a:spcPct val="150000"/>
              </a:lnSpc>
            </a:pPr>
            <a:r>
              <a:rPr lang="en-IN" sz="2400" dirty="0" smtClean="0"/>
              <a:t>Is the  Ratio of the proximal flow velocity in the LVOT to the flow velocity through the aortic prosthesis in aortic PHV or The ratio of flow velocity through the Mitral prosthesis to the flow velocity across LVOT</a:t>
            </a:r>
          </a:p>
          <a:p>
            <a:pPr>
              <a:lnSpc>
                <a:spcPct val="150000"/>
              </a:lnSpc>
            </a:pPr>
            <a:r>
              <a:rPr lang="en-IN" sz="2400" dirty="0" smtClean="0">
                <a:solidFill>
                  <a:srgbClr val="00B050"/>
                </a:solidFill>
              </a:rPr>
              <a:t> </a:t>
            </a:r>
            <a:r>
              <a:rPr lang="en-IN" sz="2400" dirty="0" smtClean="0"/>
              <a:t>Time velocity time integrals  may also be used in Place of peak   </a:t>
            </a:r>
          </a:p>
          <a:p>
            <a:pPr>
              <a:lnSpc>
                <a:spcPct val="150000"/>
              </a:lnSpc>
              <a:buNone/>
            </a:pPr>
            <a:r>
              <a:rPr lang="en-IN" sz="2400" dirty="0" smtClean="0"/>
              <a:t>       velocities </a:t>
            </a:r>
          </a:p>
          <a:p>
            <a:r>
              <a:rPr lang="en-IN" sz="2400" dirty="0" smtClean="0">
                <a:solidFill>
                  <a:srgbClr val="FFFF00"/>
                </a:solidFill>
              </a:rPr>
              <a:t>       </a:t>
            </a:r>
            <a:r>
              <a:rPr lang="en-IN" sz="2400" dirty="0" err="1" smtClean="0">
                <a:solidFill>
                  <a:srgbClr val="FFFF00"/>
                </a:solidFill>
              </a:rPr>
              <a:t>ie</a:t>
            </a:r>
            <a:r>
              <a:rPr lang="en-IN" sz="2400" dirty="0" smtClean="0">
                <a:solidFill>
                  <a:srgbClr val="FFFF00"/>
                </a:solidFill>
              </a:rPr>
              <a:t>.,    DVI for </a:t>
            </a:r>
            <a:r>
              <a:rPr lang="en-IN" sz="2400" dirty="0" err="1" smtClean="0">
                <a:solidFill>
                  <a:srgbClr val="FFFF00"/>
                </a:solidFill>
              </a:rPr>
              <a:t>Aotic</a:t>
            </a:r>
            <a:r>
              <a:rPr lang="en-IN" sz="2400" dirty="0" smtClean="0">
                <a:solidFill>
                  <a:srgbClr val="FFFF00"/>
                </a:solidFill>
              </a:rPr>
              <a:t> Valve =V</a:t>
            </a:r>
            <a:r>
              <a:rPr lang="en-IN" sz="2400" baseline="-25000" dirty="0" smtClean="0">
                <a:solidFill>
                  <a:srgbClr val="FFFF00"/>
                </a:solidFill>
              </a:rPr>
              <a:t>LVOT</a:t>
            </a:r>
            <a:r>
              <a:rPr lang="en-IN" sz="2400" dirty="0" smtClean="0">
                <a:solidFill>
                  <a:srgbClr val="FFFF00"/>
                </a:solidFill>
              </a:rPr>
              <a:t> / </a:t>
            </a:r>
            <a:r>
              <a:rPr lang="en-IN" sz="2400" dirty="0" err="1" smtClean="0">
                <a:solidFill>
                  <a:srgbClr val="FFFF00"/>
                </a:solidFill>
              </a:rPr>
              <a:t>V</a:t>
            </a:r>
            <a:r>
              <a:rPr lang="en-IN" sz="2400" baseline="-25000" dirty="0" err="1" smtClean="0">
                <a:solidFill>
                  <a:srgbClr val="FFFF00"/>
                </a:solidFill>
              </a:rPr>
              <a:t>PrAv</a:t>
            </a:r>
            <a:r>
              <a:rPr lang="en-IN" sz="2400" dirty="0" smtClean="0">
                <a:solidFill>
                  <a:srgbClr val="FFFF00"/>
                </a:solidFill>
              </a:rPr>
              <a:t> or  </a:t>
            </a:r>
            <a:r>
              <a:rPr lang="en-IN" sz="2400" dirty="0" smtClean="0">
                <a:solidFill>
                  <a:srgbClr val="00B0F0"/>
                </a:solidFill>
              </a:rPr>
              <a:t>VTI </a:t>
            </a:r>
            <a:r>
              <a:rPr lang="en-IN" sz="2400" baseline="-25000" dirty="0" smtClean="0">
                <a:solidFill>
                  <a:srgbClr val="00B0F0"/>
                </a:solidFill>
              </a:rPr>
              <a:t>LVOT</a:t>
            </a:r>
            <a:r>
              <a:rPr lang="en-IN" sz="2400" dirty="0" smtClean="0">
                <a:solidFill>
                  <a:srgbClr val="00B0F0"/>
                </a:solidFill>
              </a:rPr>
              <a:t> /VTI </a:t>
            </a:r>
            <a:r>
              <a:rPr lang="en-IN" sz="2400" baseline="-25000" dirty="0" err="1" smtClean="0">
                <a:solidFill>
                  <a:srgbClr val="00B0F0"/>
                </a:solidFill>
              </a:rPr>
              <a:t>PrAv</a:t>
            </a:r>
            <a:endParaRPr lang="en-IN" sz="2400" baseline="-25000" dirty="0" smtClean="0">
              <a:solidFill>
                <a:srgbClr val="00B0F0"/>
              </a:solidFill>
            </a:endParaRPr>
          </a:p>
          <a:p>
            <a:endParaRPr lang="en-US" sz="2400" baseline="-25000" dirty="0" smtClean="0">
              <a:solidFill>
                <a:srgbClr val="FFFF00"/>
              </a:solidFill>
            </a:endParaRPr>
          </a:p>
          <a:p>
            <a:endParaRPr lang="en-US" sz="2400" baseline="-25000" dirty="0" smtClean="0">
              <a:solidFill>
                <a:srgbClr val="FFFF00"/>
              </a:solidFill>
            </a:endParaRPr>
          </a:p>
          <a:p>
            <a:r>
              <a:rPr lang="en-US" sz="2400" baseline="-25000" dirty="0" smtClean="0">
                <a:solidFill>
                  <a:srgbClr val="FFFF00"/>
                </a:solidFill>
              </a:rPr>
              <a:t> </a:t>
            </a:r>
            <a:r>
              <a:rPr lang="en-US" sz="2400" dirty="0" smtClean="0">
                <a:solidFill>
                  <a:srgbClr val="FFFF00"/>
                </a:solidFill>
              </a:rPr>
              <a:t>                DVI for Mitral Valve = </a:t>
            </a:r>
            <a:r>
              <a:rPr lang="en-US" sz="2400" dirty="0" err="1" smtClean="0">
                <a:solidFill>
                  <a:srgbClr val="FFFF00"/>
                </a:solidFill>
              </a:rPr>
              <a:t>V</a:t>
            </a:r>
            <a:r>
              <a:rPr lang="en-US" sz="2400" baseline="-25000" dirty="0" err="1" smtClean="0">
                <a:solidFill>
                  <a:srgbClr val="FFFF00"/>
                </a:solidFill>
              </a:rPr>
              <a:t>Pr</a:t>
            </a:r>
            <a:r>
              <a:rPr lang="en-US" sz="2400" baseline="-25000" dirty="0" smtClean="0">
                <a:solidFill>
                  <a:srgbClr val="FFFF00"/>
                </a:solidFill>
              </a:rPr>
              <a:t> </a:t>
            </a:r>
            <a:r>
              <a:rPr lang="en-US" sz="2400" baseline="-25000" dirty="0" err="1" smtClean="0">
                <a:solidFill>
                  <a:srgbClr val="FFFF00"/>
                </a:solidFill>
              </a:rPr>
              <a:t>Mv</a:t>
            </a:r>
            <a:r>
              <a:rPr lang="en-US" sz="2400" baseline="-25000" dirty="0" smtClean="0">
                <a:solidFill>
                  <a:srgbClr val="FFFF00"/>
                </a:solidFill>
              </a:rPr>
              <a:t> </a:t>
            </a:r>
            <a:r>
              <a:rPr lang="en-US" sz="2400" dirty="0" smtClean="0">
                <a:solidFill>
                  <a:srgbClr val="FFFF00"/>
                </a:solidFill>
              </a:rPr>
              <a:t>/V </a:t>
            </a:r>
            <a:r>
              <a:rPr lang="en-US" sz="2400" baseline="-25000" dirty="0" smtClean="0">
                <a:solidFill>
                  <a:srgbClr val="FFFF00"/>
                </a:solidFill>
              </a:rPr>
              <a:t>LVOT</a:t>
            </a:r>
            <a:r>
              <a:rPr lang="en-US" sz="2400" dirty="0" smtClean="0">
                <a:solidFill>
                  <a:srgbClr val="FFFF00"/>
                </a:solidFill>
              </a:rPr>
              <a:t> or </a:t>
            </a:r>
            <a:r>
              <a:rPr lang="en-US" sz="2400" dirty="0" smtClean="0">
                <a:solidFill>
                  <a:srgbClr val="00B0F0"/>
                </a:solidFill>
              </a:rPr>
              <a:t>VTI </a:t>
            </a:r>
            <a:r>
              <a:rPr lang="en-US" sz="2400" baseline="-25000" dirty="0" err="1" smtClean="0">
                <a:solidFill>
                  <a:srgbClr val="00B0F0"/>
                </a:solidFill>
              </a:rPr>
              <a:t>PrMv</a:t>
            </a:r>
            <a:r>
              <a:rPr lang="en-US" sz="2400" dirty="0" smtClean="0">
                <a:solidFill>
                  <a:srgbClr val="00B0F0"/>
                </a:solidFill>
              </a:rPr>
              <a:t>/ VTI </a:t>
            </a:r>
            <a:r>
              <a:rPr lang="en-US" sz="2400" baseline="-25000" dirty="0" err="1" smtClean="0">
                <a:solidFill>
                  <a:srgbClr val="00B0F0"/>
                </a:solidFill>
              </a:rPr>
              <a:t>PrAV</a:t>
            </a:r>
            <a:endParaRPr lang="en-IN" sz="2400" baseline="-25000" dirty="0" smtClean="0">
              <a:solidFill>
                <a:srgbClr val="00B0F0"/>
              </a:solidFill>
            </a:endParaRPr>
          </a:p>
          <a:p>
            <a:endParaRPr lang="en-IN" dirty="0" smtClean="0"/>
          </a:p>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IN" dirty="0" smtClean="0"/>
          </a:p>
        </p:txBody>
      </p:sp>
      <p:sp>
        <p:nvSpPr>
          <p:cNvPr id="72707" name="Content Placeholder 2"/>
          <p:cNvSpPr>
            <a:spLocks noGrp="1"/>
          </p:cNvSpPr>
          <p:nvPr>
            <p:ph idx="1"/>
          </p:nvPr>
        </p:nvSpPr>
        <p:spPr>
          <a:xfrm>
            <a:off x="457200" y="1143000"/>
            <a:ext cx="8686800" cy="5867400"/>
          </a:xfrm>
        </p:spPr>
        <p:txBody>
          <a:bodyPr>
            <a:normAutofit/>
          </a:bodyPr>
          <a:lstStyle/>
          <a:p>
            <a:pPr>
              <a:lnSpc>
                <a:spcPct val="150000"/>
              </a:lnSpc>
            </a:pPr>
            <a:r>
              <a:rPr lang="en-IN" sz="2400" dirty="0" smtClean="0"/>
              <a:t>DVI can  be helpful </a:t>
            </a:r>
            <a:r>
              <a:rPr lang="en-IN" sz="2400" dirty="0" smtClean="0">
                <a:solidFill>
                  <a:srgbClr val="FFFF00"/>
                </a:solidFill>
              </a:rPr>
              <a:t>to screen </a:t>
            </a:r>
            <a:r>
              <a:rPr lang="en-IN" sz="2400" dirty="0" smtClean="0"/>
              <a:t>for valve </a:t>
            </a:r>
            <a:r>
              <a:rPr lang="en-IN" sz="2400" dirty="0" err="1" smtClean="0"/>
              <a:t>stenosis</a:t>
            </a:r>
            <a:r>
              <a:rPr lang="en-IN" sz="2400" dirty="0" smtClean="0"/>
              <a:t>, particularly when the </a:t>
            </a:r>
          </a:p>
          <a:p>
            <a:pPr lvl="1">
              <a:lnSpc>
                <a:spcPct val="150000"/>
              </a:lnSpc>
            </a:pPr>
            <a:r>
              <a:rPr lang="en-IN" sz="2400" dirty="0" err="1" smtClean="0"/>
              <a:t>Crosssectional</a:t>
            </a:r>
            <a:r>
              <a:rPr lang="en-IN" sz="2400" dirty="0" smtClean="0"/>
              <a:t> area of the LVOT cannot be obtained </a:t>
            </a:r>
          </a:p>
          <a:p>
            <a:pPr>
              <a:lnSpc>
                <a:spcPct val="150000"/>
              </a:lnSpc>
              <a:spcBef>
                <a:spcPct val="0"/>
              </a:spcBef>
            </a:pPr>
            <a:r>
              <a:rPr lang="en-IN" sz="2400" dirty="0" smtClean="0"/>
              <a:t>DVI is always less than one, because velocity will always accelerate through the prosthesis. </a:t>
            </a:r>
          </a:p>
          <a:p>
            <a:pPr>
              <a:lnSpc>
                <a:spcPct val="150000"/>
              </a:lnSpc>
              <a:spcBef>
                <a:spcPct val="0"/>
              </a:spcBef>
            </a:pPr>
            <a:r>
              <a:rPr lang="en-IN" sz="2400" dirty="0" smtClean="0"/>
              <a:t>DVI is not affected by high flow conditions</a:t>
            </a:r>
          </a:p>
          <a:p>
            <a:pPr>
              <a:buNone/>
            </a:pPr>
            <a:r>
              <a:rPr lang="en-US" sz="2400" dirty="0" smtClean="0">
                <a:solidFill>
                  <a:srgbClr val="FFFF00"/>
                </a:solidFill>
              </a:rPr>
              <a:t>Disadvantage</a:t>
            </a:r>
          </a:p>
          <a:p>
            <a:pPr>
              <a:buNone/>
            </a:pPr>
            <a:r>
              <a:rPr lang="en-US" sz="2400" dirty="0" smtClean="0"/>
              <a:t>           Does not distinguish obstruction due to   PPM or intrinsic </a:t>
            </a:r>
          </a:p>
          <a:p>
            <a:pPr>
              <a:buNone/>
            </a:pPr>
            <a:r>
              <a:rPr lang="en-US" sz="2400" dirty="0" smtClean="0"/>
              <a:t>           dysfunction</a:t>
            </a:r>
          </a:p>
          <a:p>
            <a:pPr>
              <a:buNone/>
            </a:pPr>
            <a:r>
              <a:rPr lang="en-US" sz="2400" dirty="0" smtClean="0"/>
              <a:t>           It depends on the size of LVOT.</a:t>
            </a:r>
            <a:endParaRPr lang="en-IN" sz="2400" dirty="0" smtClean="0"/>
          </a:p>
          <a:p>
            <a:pPr>
              <a:lnSpc>
                <a:spcPct val="150000"/>
              </a:lnSpc>
              <a:spcBef>
                <a:spcPct val="0"/>
              </a:spcBef>
            </a:pPr>
            <a:endParaRPr lang="en-IN" sz="2400" dirty="0" smtClean="0"/>
          </a:p>
          <a:p>
            <a:endParaRPr lang="en-IN" sz="2000" dirty="0" smtClean="0"/>
          </a:p>
        </p:txBody>
      </p:sp>
      <p:pic>
        <p:nvPicPr>
          <p:cNvPr id="5" name="Picture 2"/>
          <p:cNvPicPr>
            <a:picLocks noChangeAspect="1" noChangeArrowheads="1"/>
          </p:cNvPicPr>
          <p:nvPr/>
        </p:nvPicPr>
        <p:blipFill>
          <a:blip r:embed="rId3"/>
          <a:srcRect/>
          <a:stretch>
            <a:fillRect/>
          </a:stretch>
        </p:blipFill>
        <p:spPr bwMode="auto">
          <a:xfrm>
            <a:off x="214282" y="857232"/>
            <a:ext cx="8715436" cy="5572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600201"/>
            <a:ext cx="9929850" cy="4525963"/>
          </a:xfrm>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r>
              <a:rPr lang="en-US" sz="2800" dirty="0" smtClean="0">
                <a:solidFill>
                  <a:srgbClr val="FFC000"/>
                </a:solidFill>
              </a:rPr>
              <a:t>PROSTHETIC TRICUSPID &amp; PULMONARY VALVE STENOSIS</a:t>
            </a:r>
            <a:endParaRPr lang="en-IN" sz="2800"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sz="4000" dirty="0" smtClean="0"/>
              <a:t>                Prosthetic Heart valve</a:t>
            </a:r>
            <a:endParaRPr lang="en-IN" sz="4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Suspect prosthetic tricuspid </a:t>
            </a:r>
            <a:r>
              <a:rPr lang="en-US" dirty="0" err="1" smtClean="0">
                <a:solidFill>
                  <a:srgbClr val="FFC000"/>
                </a:solidFill>
              </a:rPr>
              <a:t>stenosis</a:t>
            </a:r>
            <a:r>
              <a:rPr lang="en-US" dirty="0" smtClean="0">
                <a:solidFill>
                  <a:srgbClr val="FFC000"/>
                </a:solidFill>
              </a:rPr>
              <a:t> if </a:t>
            </a:r>
            <a:endParaRPr lang="en-IN" dirty="0">
              <a:solidFill>
                <a:srgbClr val="FFC000"/>
              </a:solidFill>
            </a:endParaRPr>
          </a:p>
        </p:txBody>
      </p:sp>
      <p:sp>
        <p:nvSpPr>
          <p:cNvPr id="3" name="Content Placeholder 2"/>
          <p:cNvSpPr>
            <a:spLocks noGrp="1"/>
          </p:cNvSpPr>
          <p:nvPr>
            <p:ph idx="1"/>
          </p:nvPr>
        </p:nvSpPr>
        <p:spPr>
          <a:xfrm>
            <a:off x="457200" y="1600200"/>
            <a:ext cx="8229600" cy="5472138"/>
          </a:xfrm>
        </p:spPr>
        <p:txBody>
          <a:bodyPr>
            <a:normAutofit fontScale="92500" lnSpcReduction="20000"/>
          </a:bodyPr>
          <a:lstStyle/>
          <a:p>
            <a:pPr algn="just">
              <a:lnSpc>
                <a:spcPct val="200000"/>
              </a:lnSpc>
            </a:pPr>
            <a:r>
              <a:rPr lang="en-US" dirty="0" smtClean="0"/>
              <a:t>Prosthetic valve leaflet morphology and </a:t>
            </a:r>
            <a:r>
              <a:rPr lang="en-US" dirty="0" err="1" smtClean="0"/>
              <a:t>moblity</a:t>
            </a:r>
            <a:r>
              <a:rPr lang="en-US" dirty="0" smtClean="0"/>
              <a:t> abnormal</a:t>
            </a:r>
          </a:p>
          <a:p>
            <a:pPr algn="just">
              <a:lnSpc>
                <a:spcPct val="200000"/>
              </a:lnSpc>
            </a:pPr>
            <a:r>
              <a:rPr lang="en-US" dirty="0" smtClean="0"/>
              <a:t> Peak velocity &gt;1.7 m/sec</a:t>
            </a:r>
          </a:p>
          <a:p>
            <a:pPr algn="just">
              <a:lnSpc>
                <a:spcPct val="200000"/>
              </a:lnSpc>
            </a:pPr>
            <a:r>
              <a:rPr lang="en-US" dirty="0" smtClean="0"/>
              <a:t> Mean Gradient ≥ 6mm of  Hg</a:t>
            </a:r>
          </a:p>
          <a:p>
            <a:pPr algn="just">
              <a:lnSpc>
                <a:spcPct val="200000"/>
              </a:lnSpc>
            </a:pPr>
            <a:r>
              <a:rPr lang="en-US" dirty="0" smtClean="0"/>
              <a:t>PHT at least 230msec</a:t>
            </a:r>
          </a:p>
          <a:p>
            <a:pPr algn="just">
              <a:lnSpc>
                <a:spcPct val="200000"/>
              </a:lnSpc>
              <a:buNone/>
            </a:pPr>
            <a:r>
              <a:rPr lang="en-US" dirty="0" smtClean="0"/>
              <a:t> </a:t>
            </a:r>
            <a:endParaRPr lang="en-IN" dirty="0"/>
          </a:p>
        </p:txBody>
      </p:sp>
      <p:pic>
        <p:nvPicPr>
          <p:cNvPr id="16386" name="Picture 2"/>
          <p:cNvPicPr>
            <a:picLocks noChangeAspect="1" noChangeArrowheads="1"/>
          </p:cNvPicPr>
          <p:nvPr/>
        </p:nvPicPr>
        <p:blipFill>
          <a:blip r:embed="rId2"/>
          <a:srcRect/>
          <a:stretch>
            <a:fillRect/>
          </a:stretch>
        </p:blipFill>
        <p:spPr bwMode="auto">
          <a:xfrm>
            <a:off x="428596" y="571480"/>
            <a:ext cx="8286808" cy="5572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p:txBody>
          <a:bodyPr>
            <a:normAutofit fontScale="90000"/>
          </a:bodyPr>
          <a:lstStyle/>
          <a:p>
            <a:r>
              <a:rPr lang="en-US" dirty="0" smtClean="0"/>
              <a:t>Evaluation of high gradient across the Prosthetic heart valve</a:t>
            </a:r>
            <a:endParaRPr lang="en-IN" dirty="0" smtClean="0"/>
          </a:p>
        </p:txBody>
      </p:sp>
      <p:sp>
        <p:nvSpPr>
          <p:cNvPr id="76803" name="Content Placeholder 3"/>
          <p:cNvSpPr>
            <a:spLocks noGrp="1"/>
          </p:cNvSpPr>
          <p:nvPr>
            <p:ph idx="1"/>
          </p:nvPr>
        </p:nvSpPr>
        <p:spPr>
          <a:xfrm>
            <a:off x="228600" y="1219200"/>
            <a:ext cx="8915400" cy="5638800"/>
          </a:xfrm>
        </p:spPr>
        <p:txBody>
          <a:bodyPr>
            <a:normAutofit/>
          </a:bodyPr>
          <a:lstStyle/>
          <a:p>
            <a:endParaRPr lang="en-IN" sz="2400" b="1" u="sng" dirty="0" smtClean="0">
              <a:solidFill>
                <a:srgbClr val="00B050"/>
              </a:solidFill>
            </a:endParaRPr>
          </a:p>
          <a:p>
            <a:r>
              <a:rPr lang="en-US" sz="2400" b="1" dirty="0" smtClean="0">
                <a:solidFill>
                  <a:srgbClr val="FFFF00"/>
                </a:solidFill>
              </a:rPr>
              <a:t>Causes of High velocity or gradient across the prosthetic valve</a:t>
            </a:r>
          </a:p>
          <a:p>
            <a:pPr>
              <a:buNone/>
            </a:pPr>
            <a:r>
              <a:rPr lang="en-US" sz="2400" b="1" u="sng" dirty="0" smtClean="0">
                <a:solidFill>
                  <a:srgbClr val="00B050"/>
                </a:solidFill>
              </a:rPr>
              <a:t>  </a:t>
            </a:r>
          </a:p>
          <a:p>
            <a:pPr>
              <a:buNone/>
            </a:pPr>
            <a:r>
              <a:rPr lang="en-US" sz="2400" b="1" dirty="0" smtClean="0"/>
              <a:t>   </a:t>
            </a:r>
          </a:p>
          <a:p>
            <a:pPr>
              <a:buFont typeface="Wingdings" pitchFamily="2" charset="2"/>
              <a:buChar char="ü"/>
            </a:pPr>
            <a:r>
              <a:rPr lang="en-US" sz="2400" b="1" dirty="0" smtClean="0"/>
              <a:t>    Prosthetic valve </a:t>
            </a:r>
            <a:r>
              <a:rPr lang="en-US" sz="2400" b="1" dirty="0" err="1" smtClean="0"/>
              <a:t>stenosis</a:t>
            </a:r>
            <a:r>
              <a:rPr lang="en-US" sz="2400" b="1" dirty="0" smtClean="0"/>
              <a:t> or obstruction.</a:t>
            </a:r>
            <a:endParaRPr lang="en-IN" sz="2400" b="1" dirty="0" smtClean="0"/>
          </a:p>
          <a:p>
            <a:pPr>
              <a:buFont typeface="Wingdings" pitchFamily="2" charset="2"/>
              <a:buChar char="ü"/>
            </a:pPr>
            <a:r>
              <a:rPr lang="en-IN" sz="2400" dirty="0" smtClean="0"/>
              <a:t>    Patient  prosthesis  mismatch (PPM). </a:t>
            </a:r>
          </a:p>
          <a:p>
            <a:pPr>
              <a:buFont typeface="Wingdings" pitchFamily="2" charset="2"/>
              <a:buChar char="ü"/>
            </a:pPr>
            <a:r>
              <a:rPr lang="en-IN" sz="2400" dirty="0" smtClean="0"/>
              <a:t>    High flow  conditions.</a:t>
            </a:r>
          </a:p>
          <a:p>
            <a:pPr>
              <a:buFont typeface="Wingdings" pitchFamily="2" charset="2"/>
              <a:buChar char="ü"/>
            </a:pPr>
            <a:r>
              <a:rPr lang="en-IN" sz="2400" dirty="0" smtClean="0"/>
              <a:t>    Prosthetic valve regurgitation.</a:t>
            </a:r>
          </a:p>
          <a:p>
            <a:pPr>
              <a:buFont typeface="Wingdings" pitchFamily="2" charset="2"/>
              <a:buChar char="ü"/>
            </a:pPr>
            <a:r>
              <a:rPr lang="en-IN" sz="2400" dirty="0" smtClean="0"/>
              <a:t>    Localised high central jet velocity in </a:t>
            </a:r>
            <a:r>
              <a:rPr lang="en-IN" sz="2400" dirty="0" err="1" smtClean="0"/>
              <a:t>bileaflet</a:t>
            </a:r>
            <a:r>
              <a:rPr lang="en-IN" sz="2400" dirty="0" smtClean="0"/>
              <a:t>                         </a:t>
            </a:r>
          </a:p>
          <a:p>
            <a:pPr>
              <a:buNone/>
            </a:pPr>
            <a:r>
              <a:rPr lang="en-IN" sz="2400" dirty="0" smtClean="0"/>
              <a:t>                                                     mechanical  valves.</a:t>
            </a:r>
          </a:p>
          <a:p>
            <a:pPr>
              <a:buFont typeface="Wingdings" pitchFamily="2" charset="2"/>
              <a:buChar char="ü"/>
            </a:pPr>
            <a:r>
              <a:rPr lang="en-US" sz="2400" dirty="0" smtClean="0"/>
              <a:t>    Increased heart rate.</a:t>
            </a:r>
            <a:endParaRPr lang="en-IN"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IN" smtClean="0"/>
          </a:p>
        </p:txBody>
      </p:sp>
      <p:sp>
        <p:nvSpPr>
          <p:cNvPr id="77828" name="Rectangle 4"/>
          <p:cNvSpPr>
            <a:spLocks noChangeArrowheads="1"/>
          </p:cNvSpPr>
          <p:nvPr/>
        </p:nvSpPr>
        <p:spPr bwMode="auto">
          <a:xfrm>
            <a:off x="285749" y="6172200"/>
            <a:ext cx="8858251" cy="400110"/>
          </a:xfrm>
          <a:prstGeom prst="rect">
            <a:avLst/>
          </a:prstGeom>
          <a:noFill/>
          <a:ln w="9525">
            <a:noFill/>
            <a:miter lim="800000"/>
            <a:headEnd/>
            <a:tailEnd/>
          </a:ln>
        </p:spPr>
        <p:txBody>
          <a:bodyPr>
            <a:spAutoFit/>
          </a:bodyPr>
          <a:lstStyle/>
          <a:p>
            <a:r>
              <a:rPr lang="en-IN" sz="2000" dirty="0">
                <a:solidFill>
                  <a:srgbClr val="FFFF00"/>
                </a:solidFill>
                <a:latin typeface="Andalus" pitchFamily="2" charset="-78"/>
                <a:cs typeface="Andalus" pitchFamily="2" charset="-78"/>
              </a:rPr>
              <a:t>Algorithm for interpreting abnormally high </a:t>
            </a:r>
            <a:r>
              <a:rPr lang="en-IN" sz="2000" dirty="0" err="1">
                <a:solidFill>
                  <a:srgbClr val="FFFF00"/>
                </a:solidFill>
                <a:latin typeface="Andalus" pitchFamily="2" charset="-78"/>
                <a:cs typeface="Andalus" pitchFamily="2" charset="-78"/>
              </a:rPr>
              <a:t>transprosthetic</a:t>
            </a:r>
            <a:r>
              <a:rPr lang="en-IN" sz="2000" dirty="0">
                <a:solidFill>
                  <a:srgbClr val="FFFF00"/>
                </a:solidFill>
                <a:latin typeface="Andalus" pitchFamily="2" charset="-78"/>
                <a:cs typeface="Andalus" pitchFamily="2" charset="-78"/>
              </a:rPr>
              <a:t> pressure gradients</a:t>
            </a:r>
          </a:p>
        </p:txBody>
      </p:sp>
      <p:pic>
        <p:nvPicPr>
          <p:cNvPr id="5122" name="Picture 2"/>
          <p:cNvPicPr>
            <a:picLocks noGrp="1" noChangeAspect="1" noChangeArrowheads="1"/>
          </p:cNvPicPr>
          <p:nvPr>
            <p:ph idx="1"/>
          </p:nvPr>
        </p:nvPicPr>
        <p:blipFill>
          <a:blip r:embed="rId2"/>
          <a:srcRect/>
          <a:stretch>
            <a:fillRect/>
          </a:stretch>
        </p:blipFill>
        <p:spPr bwMode="auto">
          <a:xfrm>
            <a:off x="609600" y="914401"/>
            <a:ext cx="8153400" cy="521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IN" smtClean="0"/>
          </a:p>
        </p:txBody>
      </p:sp>
      <p:pic>
        <p:nvPicPr>
          <p:cNvPr id="78851" name="Picture 2"/>
          <p:cNvPicPr>
            <a:picLocks noGrp="1" noChangeAspect="1" noChangeArrowheads="1"/>
          </p:cNvPicPr>
          <p:nvPr>
            <p:ph idx="1"/>
          </p:nvPr>
        </p:nvPicPr>
        <p:blipFill>
          <a:blip r:embed="rId2" cstate="print"/>
          <a:srcRect/>
          <a:stretch>
            <a:fillRect/>
          </a:stretch>
        </p:blipFill>
        <p:spPr>
          <a:xfrm>
            <a:off x="381000" y="228600"/>
            <a:ext cx="8229600" cy="5791200"/>
          </a:xfrm>
        </p:spPr>
      </p:pic>
      <p:sp>
        <p:nvSpPr>
          <p:cNvPr id="4" name="Rectangle 3"/>
          <p:cNvSpPr/>
          <p:nvPr/>
        </p:nvSpPr>
        <p:spPr>
          <a:xfrm>
            <a:off x="457200" y="6211669"/>
            <a:ext cx="8153400" cy="369332"/>
          </a:xfrm>
          <a:prstGeom prst="rect">
            <a:avLst/>
          </a:prstGeom>
        </p:spPr>
        <p:txBody>
          <a:bodyPr wrap="square">
            <a:spAutoFit/>
          </a:bodyPr>
          <a:lstStyle/>
          <a:p>
            <a:r>
              <a:rPr lang="en-IN" dirty="0" smtClean="0">
                <a:solidFill>
                  <a:srgbClr val="FFFF00"/>
                </a:solidFill>
                <a:latin typeface="Andalus" pitchFamily="2" charset="-78"/>
                <a:cs typeface="Andalus" pitchFamily="2" charset="-78"/>
              </a:rPr>
              <a:t>Algorithm for interpreting  high velocity across aortic prosthetic valve</a:t>
            </a:r>
            <a:endParaRPr lang="en-IN" dirty="0">
              <a:solidFill>
                <a:srgbClr val="FFFF00"/>
              </a:solidFill>
              <a:latin typeface="Andalus" pitchFamily="2" charset="-78"/>
              <a:cs typeface="Andalus" pitchFamily="2" charset="-7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b="1" dirty="0" smtClean="0">
              <a:solidFill>
                <a:srgbClr val="FFFF00"/>
              </a:solidFill>
              <a:latin typeface="Perpetua" pitchFamily="18" charset="0"/>
            </a:endParaRPr>
          </a:p>
          <a:p>
            <a:pPr>
              <a:buNone/>
            </a:pPr>
            <a:r>
              <a:rPr lang="en-IN" b="1" dirty="0" smtClean="0">
                <a:solidFill>
                  <a:srgbClr val="FFFF00"/>
                </a:solidFill>
                <a:latin typeface="Perpetua" pitchFamily="18" charset="0"/>
              </a:rPr>
              <a:t>   </a:t>
            </a:r>
          </a:p>
          <a:p>
            <a:pPr>
              <a:buNone/>
            </a:pPr>
            <a:r>
              <a:rPr lang="en-IN" b="1" dirty="0" smtClean="0">
                <a:solidFill>
                  <a:srgbClr val="FFFF00"/>
                </a:solidFill>
                <a:latin typeface="Perpetua" pitchFamily="18" charset="0"/>
              </a:rPr>
              <a:t>   DETECTION AND QUANTIFICATION OF</a:t>
            </a:r>
            <a:br>
              <a:rPr lang="en-IN" b="1" dirty="0" smtClean="0">
                <a:solidFill>
                  <a:srgbClr val="FFFF00"/>
                </a:solidFill>
                <a:latin typeface="Perpetua" pitchFamily="18" charset="0"/>
              </a:rPr>
            </a:br>
            <a:r>
              <a:rPr lang="en-IN" b="1" dirty="0" smtClean="0">
                <a:solidFill>
                  <a:srgbClr val="FFFF00"/>
                </a:solidFill>
                <a:latin typeface="Perpetua" pitchFamily="18" charset="0"/>
              </a:rPr>
              <a:t>PROSTHETIC VALVE REGURGITATION</a:t>
            </a:r>
            <a:endParaRPr lang="en-IN"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endParaRPr lang="en-IN" sz="2800" b="1" dirty="0" smtClean="0">
              <a:solidFill>
                <a:srgbClr val="C00000"/>
              </a:solidFill>
              <a:latin typeface="Perpetua" pitchFamily="18" charset="0"/>
            </a:endParaRPr>
          </a:p>
        </p:txBody>
      </p:sp>
      <p:sp>
        <p:nvSpPr>
          <p:cNvPr id="81923" name="Content Placeholder 2"/>
          <p:cNvSpPr>
            <a:spLocks noGrp="1"/>
          </p:cNvSpPr>
          <p:nvPr>
            <p:ph idx="1"/>
          </p:nvPr>
        </p:nvSpPr>
        <p:spPr/>
        <p:txBody>
          <a:bodyPr>
            <a:normAutofit fontScale="92500" lnSpcReduction="10000"/>
          </a:bodyPr>
          <a:lstStyle/>
          <a:p>
            <a:pPr>
              <a:buSzPct val="150000"/>
              <a:buFont typeface="Arial" charset="0"/>
              <a:buChar char="•"/>
            </a:pPr>
            <a:r>
              <a:rPr lang="en-IN" sz="2800" dirty="0" smtClean="0">
                <a:solidFill>
                  <a:srgbClr val="FFFF00"/>
                </a:solidFill>
              </a:rPr>
              <a:t>Physiologic Regurgitation</a:t>
            </a:r>
            <a:r>
              <a:rPr lang="en-IN" sz="2800" dirty="0" smtClean="0"/>
              <a:t>. </a:t>
            </a:r>
          </a:p>
          <a:p>
            <a:pPr>
              <a:buNone/>
            </a:pPr>
            <a:r>
              <a:rPr lang="en-IN" sz="2800" dirty="0" smtClean="0"/>
              <a:t>          Closure backflow (necessary to close the valve)</a:t>
            </a:r>
          </a:p>
          <a:p>
            <a:pPr>
              <a:buNone/>
            </a:pPr>
            <a:r>
              <a:rPr lang="en-IN" sz="2800" dirty="0" smtClean="0"/>
              <a:t>          Leakag</a:t>
            </a:r>
            <a:r>
              <a:rPr lang="en-IN" sz="2800" dirty="0" smtClean="0">
                <a:cs typeface="Andalus" pitchFamily="2" charset="-78"/>
              </a:rPr>
              <a:t>e backflow (after valve closure</a:t>
            </a:r>
            <a:r>
              <a:rPr lang="en-IN" sz="2800" dirty="0" smtClean="0">
                <a:latin typeface="Andalus" pitchFamily="2" charset="-78"/>
                <a:cs typeface="Andalus" pitchFamily="2" charset="-78"/>
              </a:rPr>
              <a:t>)</a:t>
            </a:r>
            <a:endParaRPr lang="en-IN" sz="2800" dirty="0" smtClean="0">
              <a:solidFill>
                <a:srgbClr val="FF0000"/>
              </a:solidFill>
              <a:latin typeface="Andalus" pitchFamily="2" charset="-78"/>
              <a:cs typeface="Andalus" pitchFamily="2" charset="-78"/>
            </a:endParaRPr>
          </a:p>
          <a:p>
            <a:pPr lvl="1">
              <a:buNone/>
            </a:pPr>
            <a:r>
              <a:rPr lang="en-US" sz="2400" dirty="0" smtClean="0">
                <a:cs typeface="Andalus" pitchFamily="2" charset="-78"/>
              </a:rPr>
              <a:t>                  </a:t>
            </a:r>
            <a:r>
              <a:rPr lang="en-US" dirty="0" smtClean="0">
                <a:cs typeface="Andalus" pitchFamily="2" charset="-78"/>
              </a:rPr>
              <a:t>Narrow (</a:t>
            </a:r>
            <a:r>
              <a:rPr lang="en-US" dirty="0" smtClean="0"/>
              <a:t>Jet area </a:t>
            </a:r>
            <a:r>
              <a:rPr lang="en-US" dirty="0" smtClean="0">
                <a:solidFill>
                  <a:srgbClr val="FFC000"/>
                </a:solidFill>
              </a:rPr>
              <a:t>&lt; 2 cm</a:t>
            </a:r>
            <a:r>
              <a:rPr lang="en-US" baseline="30000" dirty="0" smtClean="0">
                <a:solidFill>
                  <a:srgbClr val="FFC000"/>
                </a:solidFill>
              </a:rPr>
              <a:t>2</a:t>
            </a:r>
            <a:r>
              <a:rPr lang="en-US" dirty="0" smtClean="0">
                <a:solidFill>
                  <a:srgbClr val="FFC000"/>
                </a:solidFill>
              </a:rPr>
              <a:t> </a:t>
            </a:r>
            <a:r>
              <a:rPr lang="en-US" dirty="0" smtClean="0"/>
              <a:t>and jet length </a:t>
            </a:r>
            <a:r>
              <a:rPr lang="en-US" dirty="0" smtClean="0">
                <a:solidFill>
                  <a:srgbClr val="FFC000"/>
                </a:solidFill>
              </a:rPr>
              <a:t>&lt;2.5 cm</a:t>
            </a:r>
            <a:endParaRPr lang="en-US" dirty="0" smtClean="0">
              <a:cs typeface="Andalus" pitchFamily="2" charset="-78"/>
            </a:endParaRPr>
          </a:p>
          <a:p>
            <a:pPr lvl="1">
              <a:buNone/>
            </a:pPr>
            <a:r>
              <a:rPr lang="en-US" dirty="0" smtClean="0">
                <a:cs typeface="Andalus" pitchFamily="2" charset="-78"/>
              </a:rPr>
              <a:t>                Short in duration</a:t>
            </a:r>
          </a:p>
          <a:p>
            <a:pPr lvl="1">
              <a:buNone/>
            </a:pPr>
            <a:r>
              <a:rPr lang="en-US" dirty="0" smtClean="0">
                <a:cs typeface="Andalus" pitchFamily="2" charset="-78"/>
              </a:rPr>
              <a:t>                Symmetrical</a:t>
            </a:r>
            <a:r>
              <a:rPr lang="en-US" dirty="0" smtClean="0"/>
              <a:t>	</a:t>
            </a:r>
          </a:p>
          <a:p>
            <a:pPr>
              <a:buNone/>
            </a:pPr>
            <a:r>
              <a:rPr lang="en-US" sz="2800" dirty="0" smtClean="0">
                <a:cs typeface="Andalus" pitchFamily="2" charset="-78"/>
              </a:rPr>
              <a:t>                      </a:t>
            </a:r>
            <a:r>
              <a:rPr lang="en-IN" sz="2800" dirty="0" smtClean="0">
                <a:cs typeface="Andalus" pitchFamily="2" charset="-78"/>
              </a:rPr>
              <a:t>L</a:t>
            </a:r>
            <a:r>
              <a:rPr lang="en-IN" sz="2800" dirty="0" smtClean="0"/>
              <a:t>ow(</a:t>
            </a:r>
            <a:r>
              <a:rPr lang="en-IN" sz="2800" dirty="0" err="1" smtClean="0"/>
              <a:t>nonaliasing</a:t>
            </a:r>
            <a:r>
              <a:rPr lang="en-IN" sz="2800" dirty="0" smtClean="0"/>
              <a:t>) velocities </a:t>
            </a:r>
          </a:p>
          <a:p>
            <a:pPr>
              <a:buNone/>
            </a:pPr>
            <a:r>
              <a:rPr lang="en-IN" sz="2800" dirty="0" smtClean="0"/>
              <a:t>                      </a:t>
            </a:r>
            <a:r>
              <a:rPr lang="en-IN" sz="2800" dirty="0" err="1" smtClean="0"/>
              <a:t>Regurgitant</a:t>
            </a:r>
            <a:r>
              <a:rPr lang="en-IN" sz="2800" dirty="0" smtClean="0"/>
              <a:t> fraction of &lt;10% to 15%.</a:t>
            </a:r>
          </a:p>
          <a:p>
            <a:r>
              <a:rPr lang="en-IN" sz="2800" dirty="0" smtClean="0">
                <a:solidFill>
                  <a:srgbClr val="FFFF00"/>
                </a:solidFill>
              </a:rPr>
              <a:t>Pathologic  Regurgitation</a:t>
            </a:r>
            <a:r>
              <a:rPr lang="en-IN" sz="2800" dirty="0" smtClean="0"/>
              <a:t>.</a:t>
            </a:r>
          </a:p>
          <a:p>
            <a:pPr>
              <a:buNone/>
            </a:pPr>
            <a:r>
              <a:rPr lang="en-US" sz="2800" dirty="0" smtClean="0"/>
              <a:t>               Always r/o whether </a:t>
            </a:r>
            <a:r>
              <a:rPr lang="en-US" sz="2800" dirty="0" err="1" smtClean="0"/>
              <a:t>Paravalvular</a:t>
            </a:r>
            <a:r>
              <a:rPr lang="en-US" sz="2800" dirty="0" smtClean="0"/>
              <a:t> or  </a:t>
            </a:r>
            <a:r>
              <a:rPr lang="en-US" sz="2800" dirty="0" err="1" smtClean="0"/>
              <a:t>Valvular</a:t>
            </a:r>
            <a:endParaRPr lang="en-IN" sz="2800" dirty="0" smtClean="0"/>
          </a:p>
          <a:p>
            <a:endParaRPr lang="en-IN" sz="2800" dirty="0" smtClean="0"/>
          </a:p>
          <a:p>
            <a:pPr>
              <a:buFont typeface="Wingdings 2" pitchFamily="18" charset="2"/>
              <a:buNone/>
            </a:pPr>
            <a:endParaRPr lang="en-IN" sz="28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Patterns of Physiological regurgitation</a:t>
            </a:r>
            <a:endParaRPr lang="en-IN" dirty="0"/>
          </a:p>
        </p:txBody>
      </p:sp>
      <p:sp>
        <p:nvSpPr>
          <p:cNvPr id="3" name="Content Placeholder 2"/>
          <p:cNvSpPr>
            <a:spLocks noGrp="1"/>
          </p:cNvSpPr>
          <p:nvPr>
            <p:ph idx="1"/>
          </p:nvPr>
        </p:nvSpPr>
        <p:spPr>
          <a:xfrm>
            <a:off x="1" y="1600201"/>
            <a:ext cx="9572660" cy="5543576"/>
          </a:xfrm>
        </p:spPr>
        <p:txBody>
          <a:bodyPr>
            <a:normAutofit lnSpcReduction="10000"/>
          </a:bodyPr>
          <a:lstStyle/>
          <a:p>
            <a:r>
              <a:rPr lang="en-US" dirty="0" smtClean="0">
                <a:solidFill>
                  <a:srgbClr val="FFC000"/>
                </a:solidFill>
              </a:rPr>
              <a:t>Bioprosthetic</a:t>
            </a:r>
            <a:r>
              <a:rPr lang="en-US" dirty="0" smtClean="0"/>
              <a:t>  Valve:</a:t>
            </a:r>
          </a:p>
          <a:p>
            <a:pPr>
              <a:buNone/>
            </a:pPr>
            <a:r>
              <a:rPr lang="en-US" dirty="0" smtClean="0"/>
              <a:t>                    Small central regurgitation</a:t>
            </a:r>
          </a:p>
          <a:p>
            <a:r>
              <a:rPr lang="en-US" dirty="0" err="1" smtClean="0">
                <a:solidFill>
                  <a:srgbClr val="FFC000"/>
                </a:solidFill>
              </a:rPr>
              <a:t>Bileaflet</a:t>
            </a:r>
            <a:r>
              <a:rPr lang="en-US" dirty="0" smtClean="0">
                <a:solidFill>
                  <a:srgbClr val="FFC000"/>
                </a:solidFill>
              </a:rPr>
              <a:t> valve</a:t>
            </a:r>
            <a:r>
              <a:rPr lang="en-US" dirty="0" smtClean="0"/>
              <a:t>: </a:t>
            </a:r>
          </a:p>
          <a:p>
            <a:pPr>
              <a:buNone/>
            </a:pPr>
            <a:r>
              <a:rPr lang="en-US" dirty="0" smtClean="0"/>
              <a:t>                    Two </a:t>
            </a:r>
            <a:r>
              <a:rPr lang="en-US" dirty="0" err="1" smtClean="0"/>
              <a:t>criss</a:t>
            </a:r>
            <a:r>
              <a:rPr lang="en-US" dirty="0" smtClean="0"/>
              <a:t> cross jet parallel to the plane of </a:t>
            </a:r>
          </a:p>
          <a:p>
            <a:pPr>
              <a:buNone/>
            </a:pPr>
            <a:r>
              <a:rPr lang="en-US" dirty="0" smtClean="0"/>
              <a:t>                    leaflet opening</a:t>
            </a:r>
          </a:p>
          <a:p>
            <a:r>
              <a:rPr lang="en-US" dirty="0" smtClean="0"/>
              <a:t> </a:t>
            </a:r>
            <a:r>
              <a:rPr lang="en-US" dirty="0" smtClean="0">
                <a:solidFill>
                  <a:srgbClr val="FFC000"/>
                </a:solidFill>
              </a:rPr>
              <a:t>Tilting Disc</a:t>
            </a:r>
            <a:r>
              <a:rPr lang="en-US" dirty="0" smtClean="0"/>
              <a:t>: Regurgitation away from the </a:t>
            </a:r>
          </a:p>
          <a:p>
            <a:pPr>
              <a:buNone/>
            </a:pPr>
            <a:r>
              <a:rPr lang="en-US" dirty="0" smtClean="0"/>
              <a:t>                          sewing ring at the edge of major orifice</a:t>
            </a:r>
          </a:p>
          <a:p>
            <a:r>
              <a:rPr lang="en-US" dirty="0" smtClean="0">
                <a:solidFill>
                  <a:srgbClr val="FFC000"/>
                </a:solidFill>
              </a:rPr>
              <a:t>Single disc with central strut </a:t>
            </a:r>
            <a:r>
              <a:rPr lang="en-US" dirty="0" smtClean="0"/>
              <a:t>( </a:t>
            </a:r>
            <a:r>
              <a:rPr lang="en-US" dirty="0" err="1" smtClean="0"/>
              <a:t>Medronic</a:t>
            </a:r>
            <a:r>
              <a:rPr lang="en-US" dirty="0" smtClean="0"/>
              <a:t> Hall)</a:t>
            </a:r>
          </a:p>
          <a:p>
            <a:pPr>
              <a:buNone/>
            </a:pPr>
            <a:r>
              <a:rPr lang="en-US" dirty="0" smtClean="0"/>
              <a:t>                         Small central jet around the central hole </a:t>
            </a:r>
          </a:p>
          <a:p>
            <a:pPr>
              <a:buNone/>
            </a:pPr>
            <a:r>
              <a:rPr lang="en-US" dirty="0" smtClean="0"/>
              <a:t>                         of the disc</a:t>
            </a:r>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Pathological Regurgitation features</a:t>
            </a:r>
            <a:endParaRPr lang="en-IN" dirty="0">
              <a:solidFill>
                <a:schemeClr val="accent5">
                  <a:lumMod val="40000"/>
                  <a:lumOff val="60000"/>
                </a:schemeClr>
              </a:solidFill>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solidFill>
                  <a:srgbClr val="FFC000"/>
                </a:solidFill>
              </a:rPr>
              <a:t>Eccentric </a:t>
            </a:r>
            <a:r>
              <a:rPr lang="en-US" dirty="0" smtClean="0"/>
              <a:t>or Large jet</a:t>
            </a:r>
          </a:p>
          <a:p>
            <a:pPr algn="just">
              <a:lnSpc>
                <a:spcPct val="150000"/>
              </a:lnSpc>
            </a:pPr>
            <a:r>
              <a:rPr lang="en-US" dirty="0" smtClean="0">
                <a:solidFill>
                  <a:srgbClr val="FFC000"/>
                </a:solidFill>
              </a:rPr>
              <a:t>Marked variance </a:t>
            </a:r>
            <a:r>
              <a:rPr lang="en-US" dirty="0" smtClean="0"/>
              <a:t>on the </a:t>
            </a:r>
            <a:r>
              <a:rPr lang="en-US" dirty="0" err="1" smtClean="0"/>
              <a:t>colour</a:t>
            </a:r>
            <a:r>
              <a:rPr lang="en-US" dirty="0" smtClean="0"/>
              <a:t> flow density</a:t>
            </a:r>
          </a:p>
          <a:p>
            <a:pPr algn="just">
              <a:lnSpc>
                <a:spcPct val="150000"/>
              </a:lnSpc>
            </a:pPr>
            <a:r>
              <a:rPr lang="en-US" dirty="0" smtClean="0"/>
              <a:t>Jet that originates </a:t>
            </a:r>
            <a:r>
              <a:rPr lang="en-US" dirty="0" smtClean="0">
                <a:solidFill>
                  <a:srgbClr val="FFC000"/>
                </a:solidFill>
              </a:rPr>
              <a:t>near the sewing ring</a:t>
            </a:r>
          </a:p>
          <a:p>
            <a:pPr algn="just">
              <a:lnSpc>
                <a:spcPct val="150000"/>
              </a:lnSpc>
            </a:pPr>
            <a:r>
              <a:rPr lang="en-US" dirty="0" err="1" smtClean="0"/>
              <a:t>Visualisation</a:t>
            </a:r>
            <a:r>
              <a:rPr lang="en-US" dirty="0" smtClean="0"/>
              <a:t> of the </a:t>
            </a:r>
            <a:r>
              <a:rPr lang="en-US" dirty="0" smtClean="0">
                <a:solidFill>
                  <a:srgbClr val="FFC000"/>
                </a:solidFill>
              </a:rPr>
              <a:t>proximal flow acceleration region on the LV side of Mitral valve</a:t>
            </a:r>
            <a:endParaRPr lang="en-IN" dirty="0">
              <a:solidFill>
                <a:srgbClr val="FFC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solidFill>
                <a:srgbClr val="FFC000"/>
              </a:solidFill>
            </a:endParaRPr>
          </a:p>
          <a:p>
            <a:pPr>
              <a:buNone/>
            </a:pPr>
            <a:endParaRPr lang="en-US" dirty="0" smtClean="0">
              <a:solidFill>
                <a:srgbClr val="FFC000"/>
              </a:solidFill>
            </a:endParaRPr>
          </a:p>
          <a:p>
            <a:pPr>
              <a:buNone/>
            </a:pPr>
            <a:endParaRPr lang="en-US" dirty="0" smtClean="0">
              <a:solidFill>
                <a:srgbClr val="FFC000"/>
              </a:solidFill>
            </a:endParaRPr>
          </a:p>
          <a:p>
            <a:pPr>
              <a:buNone/>
            </a:pPr>
            <a:r>
              <a:rPr lang="en-US" dirty="0" smtClean="0">
                <a:solidFill>
                  <a:srgbClr val="FFC000"/>
                </a:solidFill>
              </a:rPr>
              <a:t>  Prosthetic Mitral regurgitation Echo Evaluation</a:t>
            </a:r>
            <a:endParaRPr lang="en-I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C000"/>
                </a:solidFill>
              </a:rPr>
              <a:t>Prosthetic Mitral regurgitation </a:t>
            </a:r>
            <a:br>
              <a:rPr lang="en-US" dirty="0" smtClean="0">
                <a:solidFill>
                  <a:srgbClr val="FFC000"/>
                </a:solidFill>
              </a:rPr>
            </a:br>
            <a:r>
              <a:rPr lang="en-US" dirty="0" smtClean="0">
                <a:solidFill>
                  <a:srgbClr val="FFC000"/>
                </a:solidFill>
              </a:rPr>
              <a:t> Echo Evaluation</a:t>
            </a:r>
            <a:endParaRPr lang="en-IN" dirty="0"/>
          </a:p>
        </p:txBody>
      </p:sp>
      <p:sp>
        <p:nvSpPr>
          <p:cNvPr id="6" name="Text Placeholder 5"/>
          <p:cNvSpPr>
            <a:spLocks noGrp="1"/>
          </p:cNvSpPr>
          <p:nvPr>
            <p:ph type="body" idx="1"/>
          </p:nvPr>
        </p:nvSpPr>
        <p:spPr/>
        <p:txBody>
          <a:bodyPr/>
          <a:lstStyle/>
          <a:p>
            <a:r>
              <a:rPr lang="en-US" dirty="0" smtClean="0">
                <a:solidFill>
                  <a:srgbClr val="FFC000"/>
                </a:solidFill>
              </a:rPr>
              <a:t>Qualitative parameters</a:t>
            </a:r>
            <a:endParaRPr lang="en-IN" dirty="0">
              <a:solidFill>
                <a:srgbClr val="FFC000"/>
              </a:solidFill>
            </a:endParaRPr>
          </a:p>
        </p:txBody>
      </p:sp>
      <p:sp>
        <p:nvSpPr>
          <p:cNvPr id="3" name="Content Placeholder 2"/>
          <p:cNvSpPr>
            <a:spLocks noGrp="1"/>
          </p:cNvSpPr>
          <p:nvPr>
            <p:ph sz="half" idx="2"/>
          </p:nvPr>
        </p:nvSpPr>
        <p:spPr>
          <a:xfrm>
            <a:off x="457201" y="2174874"/>
            <a:ext cx="4040188" cy="4897464"/>
          </a:xfrm>
        </p:spPr>
        <p:txBody>
          <a:bodyPr>
            <a:normAutofit/>
          </a:bodyPr>
          <a:lstStyle/>
          <a:p>
            <a:pPr fontAlgn="t"/>
            <a:r>
              <a:rPr lang="en-US" sz="2800" dirty="0" smtClean="0">
                <a:solidFill>
                  <a:schemeClr val="accent4">
                    <a:lumMod val="60000"/>
                    <a:lumOff val="40000"/>
                  </a:schemeClr>
                </a:solidFill>
              </a:rPr>
              <a:t>Color flow jet areas</a:t>
            </a:r>
            <a:endParaRPr lang="en-IN" sz="2800" dirty="0" smtClean="0">
              <a:solidFill>
                <a:schemeClr val="accent4">
                  <a:lumMod val="60000"/>
                  <a:lumOff val="40000"/>
                </a:schemeClr>
              </a:solidFill>
            </a:endParaRPr>
          </a:p>
          <a:p>
            <a:pPr fontAlgn="t"/>
            <a:r>
              <a:rPr lang="en-US" sz="2800" dirty="0" smtClean="0">
                <a:solidFill>
                  <a:schemeClr val="accent4">
                    <a:lumMod val="60000"/>
                    <a:lumOff val="40000"/>
                  </a:schemeClr>
                </a:solidFill>
              </a:rPr>
              <a:t>Flow convergence</a:t>
            </a:r>
            <a:endParaRPr lang="en-IN" sz="2800" dirty="0" smtClean="0">
              <a:solidFill>
                <a:schemeClr val="accent4">
                  <a:lumMod val="60000"/>
                  <a:lumOff val="40000"/>
                </a:schemeClr>
              </a:solidFill>
            </a:endParaRPr>
          </a:p>
          <a:p>
            <a:pPr fontAlgn="t"/>
            <a:r>
              <a:rPr lang="en-US" sz="2800" dirty="0" smtClean="0">
                <a:solidFill>
                  <a:schemeClr val="accent4">
                    <a:lumMod val="60000"/>
                    <a:lumOff val="40000"/>
                  </a:schemeClr>
                </a:solidFill>
              </a:rPr>
              <a:t>Jet density  </a:t>
            </a:r>
            <a:endParaRPr lang="en-IN" dirty="0" smtClean="0">
              <a:solidFill>
                <a:schemeClr val="accent4">
                  <a:lumMod val="60000"/>
                  <a:lumOff val="40000"/>
                </a:schemeClr>
              </a:solidFill>
            </a:endParaRPr>
          </a:p>
          <a:p>
            <a:pPr fontAlgn="t"/>
            <a:r>
              <a:rPr lang="en-US" sz="2800" dirty="0" smtClean="0">
                <a:solidFill>
                  <a:schemeClr val="accent4">
                    <a:lumMod val="60000"/>
                    <a:lumOff val="40000"/>
                  </a:schemeClr>
                </a:solidFill>
              </a:rPr>
              <a:t>Jet contour</a:t>
            </a:r>
            <a:endParaRPr lang="en-IN" sz="2800" dirty="0" smtClean="0">
              <a:solidFill>
                <a:schemeClr val="accent4">
                  <a:lumMod val="60000"/>
                  <a:lumOff val="40000"/>
                </a:schemeClr>
              </a:solidFill>
            </a:endParaRPr>
          </a:p>
          <a:p>
            <a:pPr fontAlgn="t"/>
            <a:r>
              <a:rPr lang="en-US" sz="2800" dirty="0" smtClean="0">
                <a:solidFill>
                  <a:schemeClr val="accent4">
                    <a:lumMod val="60000"/>
                    <a:lumOff val="40000"/>
                  </a:schemeClr>
                </a:solidFill>
              </a:rPr>
              <a:t>Pulmonary venous flow</a:t>
            </a:r>
            <a:endParaRPr lang="en-IN" sz="2800" dirty="0" smtClean="0">
              <a:solidFill>
                <a:schemeClr val="accent4">
                  <a:lumMod val="60000"/>
                  <a:lumOff val="40000"/>
                </a:schemeClr>
              </a:solidFill>
            </a:endParaRPr>
          </a:p>
          <a:p>
            <a:pPr fontAlgn="t"/>
            <a:r>
              <a:rPr lang="en-US" sz="2800" dirty="0" smtClean="0">
                <a:solidFill>
                  <a:schemeClr val="accent4">
                    <a:lumMod val="60000"/>
                    <a:lumOff val="40000"/>
                  </a:schemeClr>
                </a:solidFill>
              </a:rPr>
              <a:t>Doppler velocity index</a:t>
            </a:r>
            <a:endParaRPr lang="en-IN" sz="2800" dirty="0">
              <a:solidFill>
                <a:schemeClr val="accent4">
                  <a:lumMod val="60000"/>
                  <a:lumOff val="40000"/>
                </a:schemeClr>
              </a:solidFill>
            </a:endParaRPr>
          </a:p>
        </p:txBody>
      </p:sp>
      <p:sp>
        <p:nvSpPr>
          <p:cNvPr id="7" name="Text Placeholder 6"/>
          <p:cNvSpPr>
            <a:spLocks noGrp="1"/>
          </p:cNvSpPr>
          <p:nvPr>
            <p:ph type="body" sz="quarter" idx="3"/>
          </p:nvPr>
        </p:nvSpPr>
        <p:spPr/>
        <p:txBody>
          <a:bodyPr/>
          <a:lstStyle/>
          <a:p>
            <a:r>
              <a:rPr lang="en-US" dirty="0" smtClean="0">
                <a:solidFill>
                  <a:srgbClr val="FFC000"/>
                </a:solidFill>
              </a:rPr>
              <a:t>Quantitative parameters</a:t>
            </a:r>
            <a:endParaRPr lang="en-IN" dirty="0">
              <a:solidFill>
                <a:srgbClr val="FFC000"/>
              </a:solidFill>
            </a:endParaRPr>
          </a:p>
        </p:txBody>
      </p:sp>
      <p:sp>
        <p:nvSpPr>
          <p:cNvPr id="4" name="Content Placeholder 3"/>
          <p:cNvSpPr>
            <a:spLocks noGrp="1"/>
          </p:cNvSpPr>
          <p:nvPr>
            <p:ph sz="quarter" idx="4"/>
          </p:nvPr>
        </p:nvSpPr>
        <p:spPr>
          <a:xfrm>
            <a:off x="4357687" y="2174875"/>
            <a:ext cx="5072099" cy="4683125"/>
          </a:xfrm>
        </p:spPr>
        <p:txBody>
          <a:bodyPr>
            <a:normAutofit fontScale="85000" lnSpcReduction="20000"/>
          </a:bodyPr>
          <a:lstStyle/>
          <a:p>
            <a:pPr fontAlgn="t">
              <a:lnSpc>
                <a:spcPct val="150000"/>
              </a:lnSpc>
            </a:pPr>
            <a:r>
              <a:rPr lang="en-US" sz="2800" dirty="0" smtClean="0"/>
              <a:t>Vena </a:t>
            </a:r>
            <a:r>
              <a:rPr lang="en-US" sz="2800" dirty="0" err="1" smtClean="0"/>
              <a:t>contarcta</a:t>
            </a:r>
            <a:r>
              <a:rPr lang="en-US" sz="2800" dirty="0" smtClean="0"/>
              <a:t> width.  </a:t>
            </a:r>
            <a:endParaRPr lang="en-IN" sz="2800" dirty="0" smtClean="0"/>
          </a:p>
          <a:p>
            <a:pPr fontAlgn="t">
              <a:lnSpc>
                <a:spcPct val="150000"/>
              </a:lnSpc>
            </a:pPr>
            <a:r>
              <a:rPr lang="en-US" sz="2800" dirty="0" err="1" smtClean="0"/>
              <a:t>Regurgitant</a:t>
            </a:r>
            <a:r>
              <a:rPr lang="en-US" sz="2800" dirty="0" smtClean="0"/>
              <a:t> volume.</a:t>
            </a:r>
            <a:endParaRPr lang="en-IN" sz="2800" dirty="0" smtClean="0"/>
          </a:p>
          <a:p>
            <a:pPr fontAlgn="t">
              <a:lnSpc>
                <a:spcPct val="150000"/>
              </a:lnSpc>
            </a:pPr>
            <a:r>
              <a:rPr lang="en-US" sz="2800" dirty="0" err="1" smtClean="0"/>
              <a:t>Regurgitant</a:t>
            </a:r>
            <a:r>
              <a:rPr lang="en-US" sz="2800" dirty="0" smtClean="0"/>
              <a:t> fraction.</a:t>
            </a:r>
            <a:endParaRPr lang="en-IN" sz="2800" dirty="0" smtClean="0"/>
          </a:p>
          <a:p>
            <a:pPr fontAlgn="t">
              <a:lnSpc>
                <a:spcPct val="150000"/>
              </a:lnSpc>
            </a:pPr>
            <a:r>
              <a:rPr lang="en-US" sz="2800" dirty="0" smtClean="0"/>
              <a:t>EROA.</a:t>
            </a:r>
          </a:p>
          <a:p>
            <a:pPr fontAlgn="t">
              <a:lnSpc>
                <a:spcPct val="150000"/>
              </a:lnSpc>
              <a:buNone/>
            </a:pPr>
            <a:r>
              <a:rPr lang="en-US" sz="2800" dirty="0" smtClean="0"/>
              <a:t>   </a:t>
            </a:r>
          </a:p>
          <a:p>
            <a:pPr fontAlgn="t">
              <a:lnSpc>
                <a:spcPct val="150000"/>
              </a:lnSpc>
              <a:buNone/>
            </a:pPr>
            <a:r>
              <a:rPr lang="en-US" sz="2800" dirty="0" smtClean="0">
                <a:solidFill>
                  <a:srgbClr val="FFC000"/>
                </a:solidFill>
              </a:rPr>
              <a:t>Indirect Signs</a:t>
            </a:r>
          </a:p>
          <a:p>
            <a:pPr fontAlgn="t">
              <a:lnSpc>
                <a:spcPct val="150000"/>
              </a:lnSpc>
            </a:pPr>
            <a:r>
              <a:rPr lang="en-US" sz="2800" dirty="0" smtClean="0"/>
              <a:t>LA ,LV size &amp; PHTN.</a:t>
            </a:r>
          </a:p>
          <a:p>
            <a:pPr fontAlgn="t">
              <a:lnSpc>
                <a:spcPct val="150000"/>
              </a:lnSpc>
              <a:buNone/>
            </a:pPr>
            <a:r>
              <a:rPr lang="en-US" sz="2800" dirty="0" smtClean="0">
                <a:solidFill>
                  <a:srgbClr val="FFC000"/>
                </a:solidFill>
              </a:rPr>
              <a:t>    </a:t>
            </a:r>
          </a:p>
          <a:p>
            <a:pPr fontAlgn="t">
              <a:lnSpc>
                <a:spcPct val="150000"/>
              </a:lnSpc>
            </a:pPr>
            <a:endParaRPr lang="en-IN" sz="2800"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5" y="274638"/>
            <a:ext cx="9001156" cy="1143000"/>
          </a:xfrm>
        </p:spPr>
        <p:txBody>
          <a:bodyPr>
            <a:normAutofit/>
          </a:bodyPr>
          <a:lstStyle/>
          <a:p>
            <a:r>
              <a:rPr lang="en-US" sz="3600" dirty="0" smtClean="0">
                <a:solidFill>
                  <a:srgbClr val="FFFF00"/>
                </a:solidFill>
              </a:rPr>
              <a:t>  PROSTHETIC HEART VALVE CLASSIFICATION</a:t>
            </a:r>
            <a:endParaRPr lang="en-IN" sz="3600" dirty="0">
              <a:solidFill>
                <a:srgbClr val="FFFF00"/>
              </a:solidFill>
            </a:endParaRPr>
          </a:p>
        </p:txBody>
      </p:sp>
      <p:sp>
        <p:nvSpPr>
          <p:cNvPr id="5" name="Content Placeholder 4"/>
          <p:cNvSpPr>
            <a:spLocks noGrp="1"/>
          </p:cNvSpPr>
          <p:nvPr>
            <p:ph idx="1"/>
          </p:nvPr>
        </p:nvSpPr>
        <p:spPr>
          <a:xfrm>
            <a:off x="457200" y="1600201"/>
            <a:ext cx="8229600" cy="5972204"/>
          </a:xfrm>
        </p:spPr>
        <p:txBody>
          <a:bodyPr>
            <a:normAutofit fontScale="92500" lnSpcReduction="20000"/>
          </a:bodyPr>
          <a:lstStyle/>
          <a:p>
            <a:endParaRPr lang="en-US" dirty="0" smtClean="0"/>
          </a:p>
          <a:p>
            <a:r>
              <a:rPr lang="en-US" b="1" dirty="0" smtClean="0">
                <a:solidFill>
                  <a:srgbClr val="FFC000"/>
                </a:solidFill>
              </a:rPr>
              <a:t>MECHANICAL PROSTHETIC HEART VALVES</a:t>
            </a:r>
          </a:p>
          <a:p>
            <a:pPr>
              <a:buNone/>
            </a:pPr>
            <a:r>
              <a:rPr lang="en-US" dirty="0" smtClean="0"/>
              <a:t>                             </a:t>
            </a:r>
            <a:r>
              <a:rPr lang="en-US" sz="2600" b="1" dirty="0" smtClean="0">
                <a:solidFill>
                  <a:srgbClr val="92D050"/>
                </a:solidFill>
              </a:rPr>
              <a:t>BALL &amp;CAGE</a:t>
            </a:r>
          </a:p>
          <a:p>
            <a:pPr>
              <a:buNone/>
            </a:pPr>
            <a:r>
              <a:rPr lang="en-US" sz="2600" b="1" dirty="0" smtClean="0">
                <a:solidFill>
                  <a:srgbClr val="92D050"/>
                </a:solidFill>
              </a:rPr>
              <a:t>                                     TILTING  DISC</a:t>
            </a:r>
          </a:p>
          <a:p>
            <a:pPr>
              <a:buNone/>
            </a:pPr>
            <a:r>
              <a:rPr lang="en-US" sz="2600" b="1" dirty="0" smtClean="0">
                <a:solidFill>
                  <a:srgbClr val="92D050"/>
                </a:solidFill>
              </a:rPr>
              <a:t>                                     BILEAFLET VALVES</a:t>
            </a:r>
          </a:p>
          <a:p>
            <a:r>
              <a:rPr lang="en-US" b="1" dirty="0" smtClean="0">
                <a:solidFill>
                  <a:srgbClr val="FFC000"/>
                </a:solidFill>
              </a:rPr>
              <a:t>BIOPROSTHETIC HEART VALVES</a:t>
            </a:r>
          </a:p>
          <a:p>
            <a:pPr>
              <a:buNone/>
            </a:pPr>
            <a:r>
              <a:rPr lang="en-US" sz="2600" dirty="0" smtClean="0"/>
              <a:t>                                     </a:t>
            </a:r>
            <a:r>
              <a:rPr lang="en-US" sz="2600" b="1" dirty="0" smtClean="0">
                <a:solidFill>
                  <a:srgbClr val="92D050"/>
                </a:solidFill>
              </a:rPr>
              <a:t>AUTO GRAFT</a:t>
            </a:r>
            <a:endParaRPr lang="en-US" sz="2600" dirty="0" smtClean="0"/>
          </a:p>
          <a:p>
            <a:pPr>
              <a:buNone/>
            </a:pPr>
            <a:r>
              <a:rPr lang="en-US" sz="2600" b="1" dirty="0" smtClean="0">
                <a:solidFill>
                  <a:srgbClr val="92D050"/>
                </a:solidFill>
              </a:rPr>
              <a:t>                                     HOMOGRAFT </a:t>
            </a:r>
          </a:p>
          <a:p>
            <a:pPr>
              <a:buNone/>
            </a:pPr>
            <a:r>
              <a:rPr lang="en-US" sz="2600" b="1" dirty="0" smtClean="0">
                <a:solidFill>
                  <a:srgbClr val="92D050"/>
                </a:solidFill>
              </a:rPr>
              <a:t>                                     HETERO GRAFT</a:t>
            </a:r>
          </a:p>
          <a:p>
            <a:pPr>
              <a:buNone/>
            </a:pPr>
            <a:r>
              <a:rPr lang="en-US" dirty="0" smtClean="0"/>
              <a:t>                                      </a:t>
            </a:r>
            <a:r>
              <a:rPr lang="en-US" sz="2100" dirty="0" smtClean="0"/>
              <a:t>STENTED    :  PORCINE or  PERICARDIAL</a:t>
            </a:r>
          </a:p>
          <a:p>
            <a:pPr>
              <a:buNone/>
            </a:pPr>
            <a:r>
              <a:rPr lang="en-US" sz="2100" dirty="0"/>
              <a:t> </a:t>
            </a:r>
            <a:r>
              <a:rPr lang="en-US" sz="2100" dirty="0" smtClean="0"/>
              <a:t>                                                           STENTLESS :  PORCINE</a:t>
            </a:r>
          </a:p>
          <a:p>
            <a:pPr>
              <a:buNone/>
            </a:pPr>
            <a:r>
              <a:rPr lang="en-US" sz="1600" dirty="0" smtClean="0"/>
              <a:t>Homograft  : From Human cadaver</a:t>
            </a:r>
          </a:p>
          <a:p>
            <a:pPr>
              <a:buNone/>
            </a:pPr>
            <a:r>
              <a:rPr lang="en-US" sz="1600" dirty="0" smtClean="0"/>
              <a:t>Heterograft : From Porcine or Bovine</a:t>
            </a:r>
          </a:p>
          <a:p>
            <a:pPr>
              <a:buNone/>
            </a:pPr>
            <a:r>
              <a:rPr lang="en-US" dirty="0" smtClean="0"/>
              <a:t>               </a:t>
            </a:r>
          </a:p>
          <a:p>
            <a:pPr>
              <a:buNone/>
            </a:pPr>
            <a:r>
              <a:rPr lang="en-US" dirty="0" smtClean="0"/>
              <a:t>               </a:t>
            </a:r>
          </a:p>
          <a:p>
            <a:pPr>
              <a:buNone/>
            </a:pPr>
            <a:endParaRPr lang="en-US" dirty="0" smtClean="0"/>
          </a:p>
          <a:p>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3" y="152401"/>
          <a:ext cx="8705877" cy="6485188"/>
        </p:xfrm>
        <a:graphic>
          <a:graphicData uri="http://schemas.openxmlformats.org/drawingml/2006/table">
            <a:tbl>
              <a:tblPr firstRow="1" bandRow="1">
                <a:tableStyleId>{5C22544A-7EE6-4342-B048-85BDC9FD1C3A}</a:tableStyleId>
              </a:tblPr>
              <a:tblGrid>
                <a:gridCol w="2290633"/>
                <a:gridCol w="2067146"/>
                <a:gridCol w="2174049"/>
                <a:gridCol w="2174049"/>
              </a:tblGrid>
              <a:tr h="551002">
                <a:tc gridSpan="4">
                  <a:txBody>
                    <a:bodyPr/>
                    <a:lstStyle/>
                    <a:p>
                      <a:r>
                        <a:rPr lang="en-US" sz="1800" dirty="0" smtClean="0"/>
                        <a:t>                            </a:t>
                      </a:r>
                      <a:r>
                        <a:rPr lang="en-US" sz="2800" dirty="0" smtClean="0">
                          <a:solidFill>
                            <a:srgbClr val="FFC000"/>
                          </a:solidFill>
                        </a:rPr>
                        <a:t>Prosthetic Mitral regurgitation severity</a:t>
                      </a:r>
                      <a:endParaRPr lang="en-IN" sz="2800" dirty="0">
                        <a:solidFill>
                          <a:srgbClr val="FFC000"/>
                        </a:solidFill>
                      </a:endParaRPr>
                    </a:p>
                  </a:txBody>
                  <a:tcPr/>
                </a:tc>
                <a:tc hMerge="1">
                  <a:txBody>
                    <a:bodyPr/>
                    <a:lstStyle/>
                    <a:p>
                      <a:endParaRPr lang="en-IN"/>
                    </a:p>
                  </a:txBody>
                  <a:tcPr/>
                </a:tc>
                <a:tc hMerge="1">
                  <a:txBody>
                    <a:bodyPr/>
                    <a:lstStyle/>
                    <a:p>
                      <a:endParaRPr lang="en-IN" dirty="0"/>
                    </a:p>
                  </a:txBody>
                  <a:tcPr/>
                </a:tc>
                <a:tc hMerge="1">
                  <a:txBody>
                    <a:bodyPr/>
                    <a:lstStyle/>
                    <a:p>
                      <a:endParaRPr lang="en-IN" dirty="0"/>
                    </a:p>
                  </a:txBody>
                  <a:tcPr/>
                </a:tc>
              </a:tr>
              <a:tr h="605537">
                <a:tc>
                  <a:txBody>
                    <a:bodyPr/>
                    <a:lstStyle/>
                    <a:p>
                      <a:r>
                        <a:rPr lang="en-US" sz="1800" dirty="0" smtClean="0">
                          <a:solidFill>
                            <a:srgbClr val="C00000"/>
                          </a:solidFill>
                        </a:rPr>
                        <a:t>Valve structure and motion</a:t>
                      </a:r>
                      <a:endParaRPr lang="en-IN" sz="1800" dirty="0">
                        <a:solidFill>
                          <a:srgbClr val="C00000"/>
                        </a:solidFill>
                      </a:endParaRPr>
                    </a:p>
                  </a:txBody>
                  <a:tcPr/>
                </a:tc>
                <a:tc>
                  <a:txBody>
                    <a:bodyPr/>
                    <a:lstStyle/>
                    <a:p>
                      <a:r>
                        <a:rPr lang="en-US" sz="1800" dirty="0" smtClean="0"/>
                        <a:t>Mild</a:t>
                      </a:r>
                      <a:endParaRPr lang="en-IN" sz="1800" dirty="0"/>
                    </a:p>
                  </a:txBody>
                  <a:tcPr/>
                </a:tc>
                <a:tc>
                  <a:txBody>
                    <a:bodyPr/>
                    <a:lstStyle/>
                    <a:p>
                      <a:r>
                        <a:rPr lang="en-US" sz="1800" dirty="0" smtClean="0"/>
                        <a:t>Mod</a:t>
                      </a:r>
                      <a:endParaRPr lang="en-IN" sz="1800" dirty="0"/>
                    </a:p>
                  </a:txBody>
                  <a:tcPr/>
                </a:tc>
                <a:tc>
                  <a:txBody>
                    <a:bodyPr/>
                    <a:lstStyle/>
                    <a:p>
                      <a:r>
                        <a:rPr lang="en-US" sz="1800" dirty="0" smtClean="0"/>
                        <a:t>Severe</a:t>
                      </a:r>
                      <a:endParaRPr lang="en-IN" sz="1800" dirty="0"/>
                    </a:p>
                  </a:txBody>
                  <a:tcPr/>
                </a:tc>
              </a:tr>
              <a:tr h="605537">
                <a:tc>
                  <a:txBody>
                    <a:bodyPr/>
                    <a:lstStyle/>
                    <a:p>
                      <a:r>
                        <a:rPr lang="en-US" sz="1800" dirty="0" err="1" smtClean="0"/>
                        <a:t>Mechnaical</a:t>
                      </a:r>
                      <a:r>
                        <a:rPr lang="en-US" sz="1800" dirty="0" smtClean="0"/>
                        <a:t> or bioprosthetic</a:t>
                      </a:r>
                      <a:endParaRPr lang="en-IN" sz="1800" dirty="0"/>
                    </a:p>
                  </a:txBody>
                  <a:tcPr/>
                </a:tc>
                <a:tc>
                  <a:txBody>
                    <a:bodyPr/>
                    <a:lstStyle/>
                    <a:p>
                      <a:r>
                        <a:rPr lang="en-US" sz="1800" dirty="0" smtClean="0"/>
                        <a:t>Usually normal</a:t>
                      </a:r>
                      <a:endParaRPr lang="en-IN" sz="1800" dirty="0"/>
                    </a:p>
                  </a:txBody>
                  <a:tcPr/>
                </a:tc>
                <a:tc>
                  <a:txBody>
                    <a:bodyPr/>
                    <a:lstStyle/>
                    <a:p>
                      <a:r>
                        <a:rPr lang="en-US" sz="1800" dirty="0" smtClean="0"/>
                        <a:t>Usually abnormal</a:t>
                      </a:r>
                      <a:endParaRPr lang="en-IN" sz="1800" dirty="0"/>
                    </a:p>
                  </a:txBody>
                  <a:tcPr/>
                </a:tc>
                <a:tc>
                  <a:txBody>
                    <a:bodyPr/>
                    <a:lstStyle/>
                    <a:p>
                      <a:r>
                        <a:rPr lang="en-US" sz="1800" dirty="0" smtClean="0"/>
                        <a:t>Usually</a:t>
                      </a:r>
                      <a:r>
                        <a:rPr lang="en-US" sz="1800" baseline="0" dirty="0" smtClean="0"/>
                        <a:t> abnormal</a:t>
                      </a:r>
                      <a:endParaRPr lang="en-IN" sz="1800" dirty="0"/>
                    </a:p>
                  </a:txBody>
                  <a:tcPr/>
                </a:tc>
              </a:tr>
              <a:tr h="490197">
                <a:tc gridSpan="4">
                  <a:txBody>
                    <a:bodyPr/>
                    <a:lstStyle/>
                    <a:p>
                      <a:r>
                        <a:rPr lang="en-US" sz="2800" b="1" dirty="0" smtClean="0">
                          <a:solidFill>
                            <a:srgbClr val="C00000"/>
                          </a:solidFill>
                        </a:rPr>
                        <a:t>Doppler parameters  </a:t>
                      </a:r>
                      <a:r>
                        <a:rPr lang="en-US" sz="2000" b="1" dirty="0" smtClean="0">
                          <a:solidFill>
                            <a:schemeClr val="accent4"/>
                          </a:solidFill>
                        </a:rPr>
                        <a:t>( Qualitative or </a:t>
                      </a:r>
                      <a:r>
                        <a:rPr lang="en-US" sz="2000" b="1" dirty="0" err="1" smtClean="0">
                          <a:solidFill>
                            <a:schemeClr val="accent4"/>
                          </a:solidFill>
                        </a:rPr>
                        <a:t>Semiquantitative</a:t>
                      </a:r>
                      <a:r>
                        <a:rPr lang="en-US" sz="2000" b="1" dirty="0" smtClean="0">
                          <a:solidFill>
                            <a:schemeClr val="accent4"/>
                          </a:solidFill>
                        </a:rPr>
                        <a:t> )</a:t>
                      </a:r>
                      <a:endParaRPr lang="en-IN" sz="2000" dirty="0">
                        <a:solidFill>
                          <a:schemeClr val="accent4"/>
                        </a:solidFill>
                      </a:endParaRPr>
                    </a:p>
                  </a:txBody>
                  <a:tcPr/>
                </a:tc>
                <a:tc hMerge="1">
                  <a:txBody>
                    <a:bodyPr/>
                    <a:lstStyle/>
                    <a:p>
                      <a:endParaRPr lang="en-IN"/>
                    </a:p>
                  </a:txBody>
                  <a:tcPr/>
                </a:tc>
                <a:tc hMerge="1">
                  <a:txBody>
                    <a:bodyPr/>
                    <a:lstStyle/>
                    <a:p>
                      <a:endParaRPr lang="en-IN" dirty="0"/>
                    </a:p>
                  </a:txBody>
                  <a:tcPr/>
                </a:tc>
                <a:tc hMerge="1">
                  <a:txBody>
                    <a:bodyPr/>
                    <a:lstStyle/>
                    <a:p>
                      <a:endParaRPr lang="en-IN" dirty="0"/>
                    </a:p>
                  </a:txBody>
                  <a:tcPr/>
                </a:tc>
              </a:tr>
              <a:tr h="1384085">
                <a:tc>
                  <a:txBody>
                    <a:bodyPr/>
                    <a:lstStyle/>
                    <a:p>
                      <a:r>
                        <a:rPr lang="en-US" sz="1800" dirty="0" smtClean="0"/>
                        <a:t>Color flow jet areas</a:t>
                      </a:r>
                      <a:endParaRPr lang="en-IN" sz="1800" dirty="0"/>
                    </a:p>
                  </a:txBody>
                  <a:tcPr/>
                </a:tc>
                <a:tc>
                  <a:txBody>
                    <a:bodyPr/>
                    <a:lstStyle/>
                    <a:p>
                      <a:pPr>
                        <a:buFont typeface="Arial" pitchFamily="34" charset="0"/>
                        <a:buChar char="•"/>
                      </a:pPr>
                      <a:r>
                        <a:rPr lang="en-US" sz="1800" dirty="0" smtClean="0"/>
                        <a:t>Small</a:t>
                      </a:r>
                      <a:r>
                        <a:rPr lang="en-US" sz="1800" baseline="0" dirty="0" smtClean="0"/>
                        <a:t> central jet</a:t>
                      </a:r>
                    </a:p>
                    <a:p>
                      <a:pPr>
                        <a:buFont typeface="Arial" pitchFamily="34" charset="0"/>
                        <a:buNone/>
                      </a:pPr>
                      <a:r>
                        <a:rPr lang="en-US" sz="1800" baseline="0" dirty="0" smtClean="0"/>
                        <a:t> &lt;4 cm</a:t>
                      </a:r>
                      <a:r>
                        <a:rPr lang="en-US" sz="1800" baseline="30000" dirty="0" smtClean="0"/>
                        <a:t>2 </a:t>
                      </a:r>
                      <a:r>
                        <a:rPr lang="en-US" sz="1800" baseline="0" dirty="0" smtClean="0"/>
                        <a:t>or &lt;20% of    </a:t>
                      </a:r>
                    </a:p>
                    <a:p>
                      <a:pPr>
                        <a:buFont typeface="Arial" pitchFamily="34" charset="0"/>
                        <a:buNone/>
                      </a:pPr>
                      <a:r>
                        <a:rPr lang="en-US" sz="1800" baseline="0" dirty="0" smtClean="0"/>
                        <a:t> LA area</a:t>
                      </a:r>
                      <a:endParaRPr lang="en-IN" sz="1800" dirty="0"/>
                    </a:p>
                  </a:txBody>
                  <a:tcPr/>
                </a:tc>
                <a:tc>
                  <a:txBody>
                    <a:bodyPr/>
                    <a:lstStyle/>
                    <a:p>
                      <a:endParaRPr lang="en-IN" sz="1800" dirty="0"/>
                    </a:p>
                  </a:txBody>
                  <a:tcPr/>
                </a:tc>
                <a:tc>
                  <a:txBody>
                    <a:bodyPr/>
                    <a:lstStyle/>
                    <a:p>
                      <a:pPr>
                        <a:buFont typeface="Arial" pitchFamily="34" charset="0"/>
                        <a:buChar char="•"/>
                      </a:pPr>
                      <a:r>
                        <a:rPr lang="en-US" sz="1800" dirty="0" smtClean="0"/>
                        <a:t>Large central jet</a:t>
                      </a:r>
                      <a:r>
                        <a:rPr lang="en-US" sz="1800" baseline="0" dirty="0" smtClean="0"/>
                        <a:t> </a:t>
                      </a:r>
                    </a:p>
                    <a:p>
                      <a:pPr>
                        <a:buFont typeface="Arial" pitchFamily="34" charset="0"/>
                        <a:buNone/>
                      </a:pPr>
                      <a:r>
                        <a:rPr lang="en-US" sz="1800" dirty="0" smtClean="0"/>
                        <a:t>  &gt;8cm</a:t>
                      </a:r>
                      <a:r>
                        <a:rPr lang="en-US" sz="1800" baseline="30000" dirty="0" smtClean="0"/>
                        <a:t>2</a:t>
                      </a:r>
                      <a:r>
                        <a:rPr lang="en-US" sz="1800" dirty="0" smtClean="0"/>
                        <a:t> or &gt;40% of  </a:t>
                      </a:r>
                    </a:p>
                    <a:p>
                      <a:pPr>
                        <a:buFont typeface="Arial" pitchFamily="34" charset="0"/>
                        <a:buNone/>
                      </a:pPr>
                      <a:r>
                        <a:rPr lang="en-US" sz="1800" baseline="0" dirty="0" smtClean="0"/>
                        <a:t>   </a:t>
                      </a:r>
                      <a:r>
                        <a:rPr lang="en-US" sz="1800" dirty="0" smtClean="0"/>
                        <a:t>LA area</a:t>
                      </a:r>
                      <a:r>
                        <a:rPr lang="en-US" sz="1800" baseline="0" dirty="0" smtClean="0"/>
                        <a:t> </a:t>
                      </a:r>
                      <a:r>
                        <a:rPr lang="en-US" sz="1800" dirty="0" smtClean="0"/>
                        <a:t>or variable  </a:t>
                      </a:r>
                    </a:p>
                    <a:p>
                      <a:pPr>
                        <a:buFont typeface="Arial" pitchFamily="34" charset="0"/>
                        <a:buNone/>
                      </a:pPr>
                      <a:r>
                        <a:rPr lang="en-US" sz="1800" dirty="0" smtClean="0"/>
                        <a:t>   size wall impinging   </a:t>
                      </a:r>
                    </a:p>
                    <a:p>
                      <a:pPr>
                        <a:buFont typeface="Arial" pitchFamily="34" charset="0"/>
                        <a:buNone/>
                      </a:pPr>
                      <a:r>
                        <a:rPr lang="en-US" sz="1800" dirty="0" smtClean="0"/>
                        <a:t>   jet swirling in LA</a:t>
                      </a:r>
                      <a:endParaRPr lang="en-IN" sz="1800" dirty="0"/>
                    </a:p>
                  </a:txBody>
                  <a:tcPr/>
                </a:tc>
              </a:tr>
              <a:tr h="376293">
                <a:tc>
                  <a:txBody>
                    <a:bodyPr/>
                    <a:lstStyle/>
                    <a:p>
                      <a:r>
                        <a:rPr lang="en-US" sz="1800" dirty="0" smtClean="0"/>
                        <a:t>Flow convergence</a:t>
                      </a:r>
                      <a:endParaRPr lang="en-IN" sz="1800" dirty="0"/>
                    </a:p>
                  </a:txBody>
                  <a:tcPr/>
                </a:tc>
                <a:tc>
                  <a:txBody>
                    <a:bodyPr/>
                    <a:lstStyle/>
                    <a:p>
                      <a:r>
                        <a:rPr lang="en-US" sz="1800" dirty="0" smtClean="0"/>
                        <a:t>None</a:t>
                      </a:r>
                      <a:endParaRPr lang="en-IN" sz="1800" dirty="0"/>
                    </a:p>
                  </a:txBody>
                  <a:tcPr/>
                </a:tc>
                <a:tc>
                  <a:txBody>
                    <a:bodyPr/>
                    <a:lstStyle/>
                    <a:p>
                      <a:r>
                        <a:rPr lang="en-US" sz="1800" dirty="0" smtClean="0"/>
                        <a:t>Intermediate</a:t>
                      </a:r>
                      <a:endParaRPr lang="en-IN" sz="1800" dirty="0"/>
                    </a:p>
                  </a:txBody>
                  <a:tcPr/>
                </a:tc>
                <a:tc>
                  <a:txBody>
                    <a:bodyPr/>
                    <a:lstStyle/>
                    <a:p>
                      <a:r>
                        <a:rPr lang="en-US" sz="1800" dirty="0" smtClean="0"/>
                        <a:t>Large</a:t>
                      </a:r>
                      <a:endParaRPr lang="en-IN" sz="1800" dirty="0"/>
                    </a:p>
                  </a:txBody>
                  <a:tcPr/>
                </a:tc>
              </a:tr>
              <a:tr h="376293">
                <a:tc>
                  <a:txBody>
                    <a:bodyPr/>
                    <a:lstStyle/>
                    <a:p>
                      <a:r>
                        <a:rPr lang="en-US" sz="1800" dirty="0" smtClean="0"/>
                        <a:t>Jet density(CW)</a:t>
                      </a:r>
                      <a:endParaRPr lang="en-IN" sz="1800" dirty="0"/>
                    </a:p>
                  </a:txBody>
                  <a:tcPr/>
                </a:tc>
                <a:tc>
                  <a:txBody>
                    <a:bodyPr/>
                    <a:lstStyle/>
                    <a:p>
                      <a:r>
                        <a:rPr lang="en-US" sz="1800" dirty="0" smtClean="0"/>
                        <a:t>Incomplete or faint</a:t>
                      </a:r>
                      <a:endParaRPr lang="en-IN" sz="1800" dirty="0"/>
                    </a:p>
                  </a:txBody>
                  <a:tcPr/>
                </a:tc>
                <a:tc>
                  <a:txBody>
                    <a:bodyPr/>
                    <a:lstStyle/>
                    <a:p>
                      <a:r>
                        <a:rPr lang="en-US" sz="1800" dirty="0" smtClean="0"/>
                        <a:t>Dense</a:t>
                      </a:r>
                      <a:endParaRPr lang="en-IN" sz="1800" dirty="0"/>
                    </a:p>
                  </a:txBody>
                  <a:tcPr/>
                </a:tc>
                <a:tc>
                  <a:txBody>
                    <a:bodyPr/>
                    <a:lstStyle/>
                    <a:p>
                      <a:r>
                        <a:rPr lang="en-US" sz="1800" dirty="0" smtClean="0"/>
                        <a:t>Dense</a:t>
                      </a:r>
                      <a:endParaRPr lang="en-IN" sz="1800" dirty="0"/>
                    </a:p>
                  </a:txBody>
                  <a:tcPr/>
                </a:tc>
              </a:tr>
              <a:tr h="605537">
                <a:tc>
                  <a:txBody>
                    <a:bodyPr/>
                    <a:lstStyle/>
                    <a:p>
                      <a:r>
                        <a:rPr lang="en-US" sz="1800" dirty="0" smtClean="0"/>
                        <a:t>Jet contour(CW)</a:t>
                      </a:r>
                      <a:endParaRPr lang="en-IN" sz="1800" dirty="0"/>
                    </a:p>
                  </a:txBody>
                  <a:tcPr/>
                </a:tc>
                <a:tc>
                  <a:txBody>
                    <a:bodyPr/>
                    <a:lstStyle/>
                    <a:p>
                      <a:r>
                        <a:rPr lang="en-US" sz="1800" dirty="0" smtClean="0"/>
                        <a:t>Parabolic</a:t>
                      </a:r>
                      <a:endParaRPr lang="en-IN" sz="1800" dirty="0"/>
                    </a:p>
                  </a:txBody>
                  <a:tcPr/>
                </a:tc>
                <a:tc>
                  <a:txBody>
                    <a:bodyPr/>
                    <a:lstStyle/>
                    <a:p>
                      <a:r>
                        <a:rPr lang="en-US" sz="1800" dirty="0" smtClean="0"/>
                        <a:t>Usually parabolic</a:t>
                      </a:r>
                      <a:endParaRPr lang="en-IN" sz="1800" dirty="0"/>
                    </a:p>
                  </a:txBody>
                  <a:tcPr/>
                </a:tc>
                <a:tc>
                  <a:txBody>
                    <a:bodyPr/>
                    <a:lstStyle/>
                    <a:p>
                      <a:r>
                        <a:rPr lang="en-US" sz="1800" dirty="0" smtClean="0">
                          <a:solidFill>
                            <a:srgbClr val="C00000"/>
                          </a:solidFill>
                        </a:rPr>
                        <a:t>Early</a:t>
                      </a:r>
                      <a:r>
                        <a:rPr lang="en-US" sz="1800" baseline="0" dirty="0" smtClean="0">
                          <a:solidFill>
                            <a:srgbClr val="C00000"/>
                          </a:solidFill>
                        </a:rPr>
                        <a:t> Peaking triangular</a:t>
                      </a:r>
                      <a:endParaRPr lang="en-IN" sz="1800" dirty="0">
                        <a:solidFill>
                          <a:srgbClr val="C00000"/>
                        </a:solidFill>
                      </a:endParaRPr>
                    </a:p>
                  </a:txBody>
                  <a:tcPr/>
                </a:tc>
              </a:tr>
              <a:tr h="605537">
                <a:tc>
                  <a:txBody>
                    <a:bodyPr/>
                    <a:lstStyle/>
                    <a:p>
                      <a:r>
                        <a:rPr lang="en-US" sz="1800" dirty="0" smtClean="0"/>
                        <a:t>Pulmonary venous flow</a:t>
                      </a:r>
                      <a:r>
                        <a:rPr lang="en-US" sz="1800" dirty="0" smtClean="0">
                          <a:sym typeface="Wingdings" pitchFamily="2" charset="2"/>
                        </a:rPr>
                        <a:t>(</a:t>
                      </a:r>
                      <a:r>
                        <a:rPr lang="en-US" sz="1800" dirty="0" smtClean="0"/>
                        <a:t>PW)</a:t>
                      </a:r>
                      <a:endParaRPr lang="en-IN" sz="1800" dirty="0"/>
                    </a:p>
                  </a:txBody>
                  <a:tcPr/>
                </a:tc>
                <a:tc>
                  <a:txBody>
                    <a:bodyPr/>
                    <a:lstStyle/>
                    <a:p>
                      <a:r>
                        <a:rPr lang="en-US" sz="1800" dirty="0" smtClean="0"/>
                        <a:t>Systolic dominance</a:t>
                      </a:r>
                      <a:endParaRPr lang="en-IN" sz="1800" dirty="0"/>
                    </a:p>
                  </a:txBody>
                  <a:tcPr/>
                </a:tc>
                <a:tc>
                  <a:txBody>
                    <a:bodyPr/>
                    <a:lstStyle/>
                    <a:p>
                      <a:r>
                        <a:rPr lang="en-US" sz="1800" dirty="0" smtClean="0"/>
                        <a:t>Systolic blunting</a:t>
                      </a:r>
                      <a:endParaRPr lang="en-IN" sz="1800" dirty="0"/>
                    </a:p>
                  </a:txBody>
                  <a:tcPr/>
                </a:tc>
                <a:tc>
                  <a:txBody>
                    <a:bodyPr/>
                    <a:lstStyle/>
                    <a:p>
                      <a:r>
                        <a:rPr lang="en-US" sz="1800" dirty="0" smtClean="0">
                          <a:solidFill>
                            <a:srgbClr val="C00000"/>
                          </a:solidFill>
                        </a:rPr>
                        <a:t>Systolic flow reversal</a:t>
                      </a:r>
                      <a:endParaRPr lang="en-IN" sz="1800" dirty="0">
                        <a:solidFill>
                          <a:srgbClr val="C00000"/>
                        </a:solidFill>
                      </a:endParaRPr>
                    </a:p>
                  </a:txBody>
                  <a:tcPr/>
                </a:tc>
              </a:tr>
              <a:tr h="605537">
                <a:tc>
                  <a:txBody>
                    <a:bodyPr/>
                    <a:lstStyle/>
                    <a:p>
                      <a:r>
                        <a:rPr lang="en-US" sz="1800" dirty="0" smtClean="0"/>
                        <a:t>Doppler velocity index(PW)</a:t>
                      </a:r>
                      <a:endParaRPr lang="en-IN" sz="1800" dirty="0"/>
                    </a:p>
                  </a:txBody>
                  <a:tcPr/>
                </a:tc>
                <a:tc>
                  <a:txBody>
                    <a:bodyPr/>
                    <a:lstStyle/>
                    <a:p>
                      <a:r>
                        <a:rPr lang="en-US" sz="1800" dirty="0" smtClean="0"/>
                        <a:t>&lt;2.2</a:t>
                      </a:r>
                      <a:endParaRPr lang="en-IN" sz="1800" dirty="0"/>
                    </a:p>
                  </a:txBody>
                  <a:tcPr/>
                </a:tc>
                <a:tc>
                  <a:txBody>
                    <a:bodyPr/>
                    <a:lstStyle/>
                    <a:p>
                      <a:r>
                        <a:rPr lang="en-US" sz="1800" dirty="0" smtClean="0"/>
                        <a:t>2.2-2.5</a:t>
                      </a:r>
                      <a:endParaRPr lang="en-IN" sz="1800" dirty="0"/>
                    </a:p>
                  </a:txBody>
                  <a:tcPr/>
                </a:tc>
                <a:tc>
                  <a:txBody>
                    <a:bodyPr/>
                    <a:lstStyle/>
                    <a:p>
                      <a:r>
                        <a:rPr lang="en-US" sz="1800" dirty="0" smtClean="0">
                          <a:solidFill>
                            <a:srgbClr val="C00000"/>
                          </a:solidFill>
                        </a:rPr>
                        <a:t>&gt;2.5</a:t>
                      </a:r>
                      <a:endParaRPr lang="en-IN" sz="1800" dirty="0">
                        <a:solidFill>
                          <a:srgbClr val="C00000"/>
                        </a:solidFill>
                      </a:endParaRPr>
                    </a:p>
                  </a:txBody>
                  <a:tcPr/>
                </a:tc>
              </a:tr>
            </a:tbl>
          </a:graphicData>
        </a:graphic>
      </p:graphicFrame>
      <p:pic>
        <p:nvPicPr>
          <p:cNvPr id="5" name="Picture 2"/>
          <p:cNvPicPr>
            <a:picLocks noChangeAspect="1" noChangeArrowheads="1"/>
          </p:cNvPicPr>
          <p:nvPr/>
        </p:nvPicPr>
        <p:blipFill>
          <a:blip r:embed="rId2"/>
          <a:srcRect/>
          <a:stretch>
            <a:fillRect/>
          </a:stretch>
        </p:blipFill>
        <p:spPr bwMode="auto">
          <a:xfrm>
            <a:off x="142844" y="642918"/>
            <a:ext cx="8786874" cy="6215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                           Aortic regurgitation</a:t>
            </a:r>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IN" smtClean="0"/>
          </a:p>
        </p:txBody>
      </p:sp>
      <p:pic>
        <p:nvPicPr>
          <p:cNvPr id="87043" name="Picture 2"/>
          <p:cNvPicPr>
            <a:picLocks noGrp="1" noChangeAspect="1" noChangeArrowheads="1"/>
          </p:cNvPicPr>
          <p:nvPr>
            <p:ph idx="1"/>
          </p:nvPr>
        </p:nvPicPr>
        <p:blipFill>
          <a:blip r:embed="rId2" cstate="print"/>
          <a:srcRect/>
          <a:stretch>
            <a:fillRect/>
          </a:stretch>
        </p:blipFill>
        <p:spPr>
          <a:xfrm>
            <a:off x="152400" y="228600"/>
            <a:ext cx="8777288" cy="64770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600200"/>
            <a:ext cx="8991600" cy="5029200"/>
          </a:xfrm>
        </p:spPr>
        <p:txBody>
          <a:bodyPr>
            <a:normAutofit fontScale="92500" lnSpcReduction="20000"/>
          </a:bodyPr>
          <a:lstStyle/>
          <a:p>
            <a:r>
              <a:rPr lang="en-US" dirty="0" err="1" smtClean="0"/>
              <a:t>Regurgitant</a:t>
            </a:r>
            <a:r>
              <a:rPr lang="en-US" dirty="0" smtClean="0"/>
              <a:t> jet area calculation is difficult </a:t>
            </a:r>
            <a:r>
              <a:rPr lang="en-US" dirty="0" smtClean="0">
                <a:solidFill>
                  <a:srgbClr val="FFFF00"/>
                </a:solidFill>
              </a:rPr>
              <a:t>due to </a:t>
            </a:r>
          </a:p>
          <a:p>
            <a:pPr>
              <a:buNone/>
            </a:pPr>
            <a:r>
              <a:rPr lang="en-US" dirty="0" smtClean="0">
                <a:solidFill>
                  <a:srgbClr val="FFFF00"/>
                </a:solidFill>
              </a:rPr>
              <a:t>     artifact &amp; shadowing</a:t>
            </a:r>
          </a:p>
          <a:p>
            <a:endParaRPr lang="en-US" dirty="0" smtClean="0"/>
          </a:p>
          <a:p>
            <a:r>
              <a:rPr lang="en-US" dirty="0" smtClean="0"/>
              <a:t>Retrograde systolic flow in one or more pulmonary </a:t>
            </a:r>
          </a:p>
          <a:p>
            <a:pPr>
              <a:buNone/>
            </a:pPr>
            <a:r>
              <a:rPr lang="en-US" dirty="0" smtClean="0"/>
              <a:t>    vein is </a:t>
            </a:r>
            <a:r>
              <a:rPr lang="en-US" dirty="0" smtClean="0">
                <a:solidFill>
                  <a:srgbClr val="FFFF00"/>
                </a:solidFill>
              </a:rPr>
              <a:t>specific for significant MR</a:t>
            </a:r>
          </a:p>
          <a:p>
            <a:endParaRPr lang="en-US" dirty="0" smtClean="0"/>
          </a:p>
          <a:p>
            <a:r>
              <a:rPr lang="en-US" dirty="0" smtClean="0">
                <a:solidFill>
                  <a:srgbClr val="FFFF00"/>
                </a:solidFill>
              </a:rPr>
              <a:t>TEE </a:t>
            </a:r>
            <a:r>
              <a:rPr lang="en-US" dirty="0" smtClean="0"/>
              <a:t> is superior to detect reversal of flow in pulmonary </a:t>
            </a:r>
          </a:p>
          <a:p>
            <a:pPr>
              <a:buNone/>
            </a:pPr>
            <a:r>
              <a:rPr lang="en-US" dirty="0" smtClean="0"/>
              <a:t>     vein mitral prosthesis.</a:t>
            </a:r>
          </a:p>
          <a:p>
            <a:endParaRPr lang="en-US" dirty="0" smtClean="0"/>
          </a:p>
          <a:p>
            <a:r>
              <a:rPr lang="en-US" dirty="0" smtClean="0">
                <a:solidFill>
                  <a:srgbClr val="FFFF00"/>
                </a:solidFill>
              </a:rPr>
              <a:t>PISA</a:t>
            </a:r>
            <a:r>
              <a:rPr lang="en-US" dirty="0" smtClean="0"/>
              <a:t> method is </a:t>
            </a:r>
            <a:r>
              <a:rPr lang="en-US" dirty="0" smtClean="0">
                <a:solidFill>
                  <a:srgbClr val="FFFF00"/>
                </a:solidFill>
              </a:rPr>
              <a:t>difficult </a:t>
            </a:r>
            <a:r>
              <a:rPr lang="en-US" dirty="0" smtClean="0"/>
              <a:t>to apply in </a:t>
            </a:r>
            <a:r>
              <a:rPr lang="en-US" dirty="0" smtClean="0">
                <a:solidFill>
                  <a:srgbClr val="FFFF00"/>
                </a:solidFill>
              </a:rPr>
              <a:t>PMV regurgitation </a:t>
            </a:r>
          </a:p>
          <a:p>
            <a:pPr>
              <a:buNone/>
            </a:pPr>
            <a:r>
              <a:rPr lang="en-US" dirty="0" smtClean="0"/>
              <a:t>    as eccentric jet or multiple jets</a:t>
            </a:r>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Paravalvular</a:t>
            </a:r>
            <a:r>
              <a:rPr lang="en-US" dirty="0" smtClean="0"/>
              <a:t> regurgitation severity </a:t>
            </a:r>
            <a:endParaRPr lang="en-IN" dirty="0"/>
          </a:p>
        </p:txBody>
      </p:sp>
      <p:sp>
        <p:nvSpPr>
          <p:cNvPr id="3" name="Content Placeholder 2"/>
          <p:cNvSpPr>
            <a:spLocks noGrp="1"/>
          </p:cNvSpPr>
          <p:nvPr>
            <p:ph idx="1"/>
          </p:nvPr>
        </p:nvSpPr>
        <p:spPr/>
        <p:txBody>
          <a:bodyPr>
            <a:normAutofit/>
          </a:bodyPr>
          <a:lstStyle/>
          <a:p>
            <a:pPr>
              <a:buNone/>
            </a:pPr>
            <a:r>
              <a:rPr lang="en-US" dirty="0" err="1" smtClean="0"/>
              <a:t>Regurgitant</a:t>
            </a:r>
            <a:r>
              <a:rPr lang="en-US" dirty="0" smtClean="0"/>
              <a:t> Jet  </a:t>
            </a:r>
          </a:p>
          <a:p>
            <a:pPr>
              <a:lnSpc>
                <a:spcPct val="200000"/>
              </a:lnSpc>
            </a:pPr>
            <a:r>
              <a:rPr lang="en-US" dirty="0" smtClean="0"/>
              <a:t>       </a:t>
            </a:r>
            <a:r>
              <a:rPr lang="en-US" dirty="0" smtClean="0">
                <a:solidFill>
                  <a:srgbClr val="FFC000"/>
                </a:solidFill>
              </a:rPr>
              <a:t>&lt;10% </a:t>
            </a:r>
            <a:r>
              <a:rPr lang="en-US" dirty="0" smtClean="0"/>
              <a:t>of the sewing ring  : Mild</a:t>
            </a:r>
          </a:p>
          <a:p>
            <a:pPr>
              <a:lnSpc>
                <a:spcPct val="200000"/>
              </a:lnSpc>
            </a:pPr>
            <a:r>
              <a:rPr lang="en-US" dirty="0" smtClean="0"/>
              <a:t>       </a:t>
            </a:r>
            <a:r>
              <a:rPr lang="en-US" dirty="0" smtClean="0">
                <a:solidFill>
                  <a:srgbClr val="FFC000"/>
                </a:solidFill>
              </a:rPr>
              <a:t>10- 20 % </a:t>
            </a:r>
            <a:r>
              <a:rPr lang="en-US" dirty="0" smtClean="0"/>
              <a:t>of the sewing ring : Moderate</a:t>
            </a:r>
          </a:p>
          <a:p>
            <a:pPr>
              <a:lnSpc>
                <a:spcPct val="200000"/>
              </a:lnSpc>
            </a:pPr>
            <a:r>
              <a:rPr lang="en-US" dirty="0" smtClean="0"/>
              <a:t>       </a:t>
            </a:r>
            <a:r>
              <a:rPr lang="en-US" dirty="0" smtClean="0">
                <a:solidFill>
                  <a:srgbClr val="FFC000"/>
                </a:solidFill>
              </a:rPr>
              <a:t>&gt;20% </a:t>
            </a:r>
            <a:r>
              <a:rPr lang="en-US" dirty="0" smtClean="0"/>
              <a:t>of the sewing ring : Severe</a:t>
            </a:r>
          </a:p>
          <a:p>
            <a:endParaRPr lang="en-I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rPr>
              <a:t>Limitation of Echo in PHV assessment</a:t>
            </a:r>
            <a:endParaRPr lang="en-IN" sz="3600" dirty="0">
              <a:solidFill>
                <a:srgbClr val="FFFF00"/>
              </a:solidFill>
            </a:endParaRPr>
          </a:p>
        </p:txBody>
      </p:sp>
      <p:sp>
        <p:nvSpPr>
          <p:cNvPr id="3" name="Content Placeholder 2"/>
          <p:cNvSpPr>
            <a:spLocks noGrp="1"/>
          </p:cNvSpPr>
          <p:nvPr>
            <p:ph idx="1"/>
          </p:nvPr>
        </p:nvSpPr>
        <p:spPr>
          <a:xfrm>
            <a:off x="457200" y="1600200"/>
            <a:ext cx="8686800" cy="4757758"/>
          </a:xfrm>
        </p:spPr>
        <p:txBody>
          <a:bodyPr>
            <a:normAutofit fontScale="92500"/>
          </a:bodyPr>
          <a:lstStyle/>
          <a:p>
            <a:r>
              <a:rPr lang="en-US" sz="2400" dirty="0" smtClean="0">
                <a:solidFill>
                  <a:srgbClr val="00B0F0"/>
                </a:solidFill>
              </a:rPr>
              <a:t>IN QUANTIFICATION OF PHV REGURGITATION</a:t>
            </a:r>
          </a:p>
          <a:p>
            <a:pPr>
              <a:buNone/>
            </a:pPr>
            <a:r>
              <a:rPr lang="en-US" dirty="0" smtClean="0"/>
              <a:t>            </a:t>
            </a:r>
            <a:r>
              <a:rPr lang="en-US" dirty="0"/>
              <a:t>P</a:t>
            </a:r>
            <a:r>
              <a:rPr lang="en-US" dirty="0" smtClean="0"/>
              <a:t>ara </a:t>
            </a:r>
            <a:r>
              <a:rPr lang="en-US" dirty="0" err="1" smtClean="0"/>
              <a:t>valvular</a:t>
            </a:r>
            <a:r>
              <a:rPr lang="en-US" dirty="0" smtClean="0"/>
              <a:t> jet, Eccentric jet  &amp; </a:t>
            </a:r>
            <a:r>
              <a:rPr lang="en-US" dirty="0" err="1" smtClean="0"/>
              <a:t>Multijet</a:t>
            </a:r>
            <a:r>
              <a:rPr lang="en-US" dirty="0" smtClean="0"/>
              <a:t>                </a:t>
            </a:r>
          </a:p>
          <a:p>
            <a:pPr>
              <a:buNone/>
            </a:pPr>
            <a:r>
              <a:rPr lang="en-US" dirty="0" smtClean="0"/>
              <a:t>            difficult to quantify</a:t>
            </a:r>
          </a:p>
          <a:p>
            <a:r>
              <a:rPr lang="en-US" dirty="0" smtClean="0"/>
              <a:t> </a:t>
            </a:r>
            <a:r>
              <a:rPr lang="en-US" sz="2400" dirty="0" smtClean="0">
                <a:solidFill>
                  <a:srgbClr val="00B0F0"/>
                </a:solidFill>
              </a:rPr>
              <a:t>EVALUATION OF PROSTHETIC LEAFLET MOBILTY</a:t>
            </a:r>
          </a:p>
          <a:p>
            <a:pPr algn="just">
              <a:buNone/>
            </a:pPr>
            <a:r>
              <a:rPr lang="en-US" dirty="0"/>
              <a:t> </a:t>
            </a:r>
            <a:r>
              <a:rPr lang="en-US" dirty="0" smtClean="0"/>
              <a:t>            TTE  and TEE  has limited sensitivity   for the </a:t>
            </a:r>
          </a:p>
          <a:p>
            <a:pPr algn="just">
              <a:buNone/>
            </a:pPr>
            <a:r>
              <a:rPr lang="en-US" dirty="0" smtClean="0"/>
              <a:t>             detection of abnormalities  of leaflet </a:t>
            </a:r>
          </a:p>
          <a:p>
            <a:pPr algn="just">
              <a:buNone/>
            </a:pPr>
            <a:r>
              <a:rPr lang="en-US" dirty="0" smtClean="0"/>
              <a:t>             morphology and mobility</a:t>
            </a:r>
          </a:p>
          <a:p>
            <a:r>
              <a:rPr lang="en-US" sz="2400" dirty="0" smtClean="0">
                <a:solidFill>
                  <a:srgbClr val="00B0F0"/>
                </a:solidFill>
              </a:rPr>
              <a:t>EVALUATION OF PVE</a:t>
            </a:r>
          </a:p>
          <a:p>
            <a:pPr>
              <a:buNone/>
            </a:pPr>
            <a:r>
              <a:rPr lang="en-US" dirty="0" smtClean="0"/>
              <a:t>       TTE and TEE are less sensitive in detection of PVE</a:t>
            </a:r>
            <a:endParaRPr lang="en-IN" dirty="0" smtClean="0"/>
          </a:p>
          <a:p>
            <a:pPr algn="just">
              <a:buNone/>
            </a:pPr>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a:p>
          <a:p>
            <a:pPr>
              <a:buNone/>
            </a:pPr>
            <a:endParaRPr lang="en-US" dirty="0"/>
          </a:p>
          <a:p>
            <a:pPr>
              <a:buNone/>
            </a:pPr>
            <a:r>
              <a:rPr lang="en-US" dirty="0" smtClean="0"/>
              <a:t>COMPLICATION OF PROSTHETIC HEART VALVES</a:t>
            </a:r>
            <a:endParaRPr lang="en-IN"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Complication related to  PHV </a:t>
            </a:r>
            <a:endParaRPr lang="en-IN" dirty="0"/>
          </a:p>
        </p:txBody>
      </p:sp>
      <p:sp>
        <p:nvSpPr>
          <p:cNvPr id="5" name="Content Placeholder 4"/>
          <p:cNvSpPr>
            <a:spLocks noGrp="1"/>
          </p:cNvSpPr>
          <p:nvPr>
            <p:ph sz="half" idx="1"/>
          </p:nvPr>
        </p:nvSpPr>
        <p:spPr>
          <a:xfrm>
            <a:off x="457200" y="1600200"/>
            <a:ext cx="4038600" cy="5257800"/>
          </a:xfrm>
        </p:spPr>
        <p:txBody>
          <a:bodyPr>
            <a:normAutofit fontScale="77500" lnSpcReduction="20000"/>
          </a:bodyPr>
          <a:lstStyle/>
          <a:p>
            <a:pPr>
              <a:lnSpc>
                <a:spcPct val="170000"/>
              </a:lnSpc>
            </a:pPr>
            <a:r>
              <a:rPr lang="en-US" dirty="0" smtClean="0"/>
              <a:t>Operative Mortality</a:t>
            </a:r>
          </a:p>
          <a:p>
            <a:pPr>
              <a:lnSpc>
                <a:spcPct val="170000"/>
              </a:lnSpc>
            </a:pPr>
            <a:r>
              <a:rPr lang="en-US" dirty="0" err="1" smtClean="0"/>
              <a:t>Perioperative</a:t>
            </a:r>
            <a:r>
              <a:rPr lang="en-US" dirty="0" smtClean="0"/>
              <a:t> MI</a:t>
            </a:r>
          </a:p>
          <a:p>
            <a:pPr>
              <a:lnSpc>
                <a:spcPct val="170000"/>
              </a:lnSpc>
            </a:pPr>
            <a:r>
              <a:rPr lang="en-US" dirty="0" smtClean="0"/>
              <a:t>Prosthetic Valve Dehiscence</a:t>
            </a:r>
          </a:p>
          <a:p>
            <a:pPr>
              <a:lnSpc>
                <a:spcPct val="170000"/>
              </a:lnSpc>
            </a:pPr>
            <a:r>
              <a:rPr lang="en-US" dirty="0" smtClean="0">
                <a:solidFill>
                  <a:srgbClr val="FFFF00"/>
                </a:solidFill>
              </a:rPr>
              <a:t>Prosthetic valve </a:t>
            </a:r>
            <a:r>
              <a:rPr lang="en-US" dirty="0" err="1" smtClean="0">
                <a:solidFill>
                  <a:srgbClr val="FFFF00"/>
                </a:solidFill>
              </a:rPr>
              <a:t>endocarditis</a:t>
            </a:r>
            <a:endParaRPr lang="en-US" dirty="0" smtClean="0">
              <a:solidFill>
                <a:srgbClr val="FFFF00"/>
              </a:solidFill>
            </a:endParaRPr>
          </a:p>
          <a:p>
            <a:pPr>
              <a:lnSpc>
                <a:spcPct val="170000"/>
              </a:lnSpc>
            </a:pPr>
            <a:r>
              <a:rPr lang="en-US" dirty="0" err="1" smtClean="0">
                <a:solidFill>
                  <a:srgbClr val="FFFF00"/>
                </a:solidFill>
              </a:rPr>
              <a:t>Thrombo</a:t>
            </a:r>
            <a:r>
              <a:rPr lang="en-US" dirty="0" smtClean="0">
                <a:solidFill>
                  <a:srgbClr val="FFFF00"/>
                </a:solidFill>
              </a:rPr>
              <a:t> embol</a:t>
            </a:r>
            <a:r>
              <a:rPr lang="en-US" dirty="0" smtClean="0"/>
              <a:t>i</a:t>
            </a:r>
          </a:p>
          <a:p>
            <a:pPr>
              <a:lnSpc>
                <a:spcPct val="170000"/>
              </a:lnSpc>
            </a:pPr>
            <a:r>
              <a:rPr lang="en-US" dirty="0" smtClean="0"/>
              <a:t>Hemorrhage with anti coagulant therapy</a:t>
            </a:r>
          </a:p>
          <a:p>
            <a:pPr>
              <a:lnSpc>
                <a:spcPct val="170000"/>
              </a:lnSpc>
            </a:pPr>
            <a:r>
              <a:rPr lang="en-US" dirty="0" smtClean="0">
                <a:solidFill>
                  <a:srgbClr val="FFFF00"/>
                </a:solidFill>
              </a:rPr>
              <a:t>Patient-Prosthetic mismatch</a:t>
            </a:r>
          </a:p>
          <a:p>
            <a:pPr>
              <a:lnSpc>
                <a:spcPct val="170000"/>
              </a:lnSpc>
            </a:pPr>
            <a:r>
              <a:rPr lang="en-US" dirty="0" err="1" smtClean="0">
                <a:solidFill>
                  <a:srgbClr val="FFFF00"/>
                </a:solidFill>
              </a:rPr>
              <a:t>Hemolysis</a:t>
            </a:r>
            <a:endParaRPr lang="en-US" dirty="0" smtClean="0">
              <a:solidFill>
                <a:srgbClr val="FFFF00"/>
              </a:solidFill>
            </a:endParaRPr>
          </a:p>
          <a:p>
            <a:endParaRPr lang="en-US" dirty="0" smtClean="0"/>
          </a:p>
          <a:p>
            <a:endParaRPr lang="en-US" dirty="0" smtClean="0"/>
          </a:p>
          <a:p>
            <a:endParaRPr lang="en-IN" dirty="0"/>
          </a:p>
        </p:txBody>
      </p:sp>
      <p:sp>
        <p:nvSpPr>
          <p:cNvPr id="6" name="Content Placeholder 5"/>
          <p:cNvSpPr>
            <a:spLocks noGrp="1"/>
          </p:cNvSpPr>
          <p:nvPr>
            <p:ph sz="half" idx="2"/>
          </p:nvPr>
        </p:nvSpPr>
        <p:spPr>
          <a:xfrm>
            <a:off x="4648200" y="1600200"/>
            <a:ext cx="4038600" cy="4953000"/>
          </a:xfrm>
        </p:spPr>
        <p:txBody>
          <a:bodyPr>
            <a:normAutofit fontScale="77500" lnSpcReduction="20000"/>
          </a:bodyPr>
          <a:lstStyle/>
          <a:p>
            <a:r>
              <a:rPr lang="en-US" dirty="0" smtClean="0"/>
              <a:t>Prosthetic  Valve Dysfunction  </a:t>
            </a:r>
          </a:p>
          <a:p>
            <a:pPr>
              <a:buNone/>
            </a:pPr>
            <a:r>
              <a:rPr lang="en-US" dirty="0" smtClean="0"/>
              <a:t>      due to </a:t>
            </a:r>
          </a:p>
          <a:p>
            <a:pPr>
              <a:buNone/>
            </a:pPr>
            <a:r>
              <a:rPr lang="en-US" dirty="0" smtClean="0"/>
              <a:t>                    Obstruction</a:t>
            </a:r>
          </a:p>
          <a:p>
            <a:pPr>
              <a:buNone/>
            </a:pPr>
            <a:r>
              <a:rPr lang="en-US" dirty="0" smtClean="0"/>
              <a:t>                    Regurgitation</a:t>
            </a:r>
          </a:p>
          <a:p>
            <a:pPr>
              <a:buNone/>
            </a:pPr>
            <a:r>
              <a:rPr lang="en-US" dirty="0" smtClean="0"/>
              <a:t>                    Structural Failure</a:t>
            </a:r>
          </a:p>
          <a:p>
            <a:endParaRPr lang="en-US" dirty="0" smtClean="0"/>
          </a:p>
          <a:p>
            <a:endParaRPr lang="en-US" dirty="0" smtClean="0"/>
          </a:p>
          <a:p>
            <a:r>
              <a:rPr lang="en-US" dirty="0" smtClean="0"/>
              <a:t>Late Mortality</a:t>
            </a:r>
          </a:p>
          <a:p>
            <a:endParaRPr lang="en-US" dirty="0" smtClean="0"/>
          </a:p>
          <a:p>
            <a:r>
              <a:rPr lang="en-US" dirty="0" smtClean="0"/>
              <a:t>Prosthetic replacement due to </a:t>
            </a:r>
          </a:p>
          <a:p>
            <a:pPr>
              <a:buNone/>
            </a:pPr>
            <a:r>
              <a:rPr lang="en-US" dirty="0" smtClean="0"/>
              <a:t>      complication</a:t>
            </a:r>
          </a:p>
          <a:p>
            <a:endParaRPr lang="en-US" dirty="0" smtClean="0"/>
          </a:p>
          <a:p>
            <a:endParaRPr lang="en-US" dirty="0" smtClean="0"/>
          </a:p>
          <a:p>
            <a:endParaRPr lang="en-US" dirty="0" smtClean="0"/>
          </a:p>
          <a:p>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Patient prosthesis mismatch</a:t>
            </a:r>
            <a:endParaRPr lang="en-I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Prosthesis Mismatch</a:t>
            </a:r>
            <a:endParaRPr lang="en-IN" dirty="0"/>
          </a:p>
        </p:txBody>
      </p:sp>
      <p:sp>
        <p:nvSpPr>
          <p:cNvPr id="3" name="Content Placeholder 2"/>
          <p:cNvSpPr>
            <a:spLocks noGrp="1"/>
          </p:cNvSpPr>
          <p:nvPr>
            <p:ph idx="1"/>
          </p:nvPr>
        </p:nvSpPr>
        <p:spPr>
          <a:xfrm>
            <a:off x="457200" y="1600200"/>
            <a:ext cx="8382000" cy="5257800"/>
          </a:xfrm>
        </p:spPr>
        <p:txBody>
          <a:bodyPr>
            <a:normAutofit fontScale="92500" lnSpcReduction="20000"/>
          </a:bodyPr>
          <a:lstStyle/>
          <a:p>
            <a:pPr>
              <a:lnSpc>
                <a:spcPct val="160000"/>
              </a:lnSpc>
            </a:pPr>
            <a:r>
              <a:rPr lang="en-IN" dirty="0" smtClean="0"/>
              <a:t>Valve prosthesis–patient mismatch (VP–PM) described in 1978  by Dr. </a:t>
            </a:r>
            <a:r>
              <a:rPr lang="en-IN" dirty="0" err="1" smtClean="0"/>
              <a:t>Rahimtoola</a:t>
            </a:r>
            <a:r>
              <a:rPr lang="en-IN" dirty="0" smtClean="0"/>
              <a:t>.</a:t>
            </a:r>
          </a:p>
          <a:p>
            <a:pPr algn="just">
              <a:lnSpc>
                <a:spcPct val="150000"/>
              </a:lnSpc>
            </a:pPr>
            <a:r>
              <a:rPr lang="en-US" dirty="0" smtClean="0"/>
              <a:t>PPM occurs  when EOA of a </a:t>
            </a:r>
            <a:r>
              <a:rPr lang="en-US" dirty="0" smtClean="0">
                <a:solidFill>
                  <a:srgbClr val="FFFF00"/>
                </a:solidFill>
              </a:rPr>
              <a:t>normally functioning prosthetic valve </a:t>
            </a:r>
            <a:r>
              <a:rPr lang="en-US" dirty="0" smtClean="0"/>
              <a:t>is too small in relation to the body size resulting in abnormal gradient across the valve.</a:t>
            </a:r>
          </a:p>
          <a:p>
            <a:pPr algn="just">
              <a:lnSpc>
                <a:spcPct val="150000"/>
              </a:lnSpc>
            </a:pPr>
            <a:r>
              <a:rPr lang="en-US" dirty="0" smtClean="0"/>
              <a:t>Indexed EOA  (</a:t>
            </a:r>
            <a:r>
              <a:rPr lang="en-US" dirty="0" smtClean="0">
                <a:solidFill>
                  <a:srgbClr val="FFFF00"/>
                </a:solidFill>
              </a:rPr>
              <a:t>EOA/BSA</a:t>
            </a:r>
            <a:r>
              <a:rPr lang="en-US" dirty="0" smtClean="0"/>
              <a:t>) is the parameter widely used to identify and predict PPM</a:t>
            </a:r>
          </a:p>
          <a:p>
            <a:endParaRPr lang="en-IN" dirty="0"/>
          </a:p>
        </p:txBody>
      </p:sp>
      <p:pic>
        <p:nvPicPr>
          <p:cNvPr id="18434" name="Picture 2"/>
          <p:cNvPicPr>
            <a:picLocks noChangeAspect="1" noChangeArrowheads="1"/>
          </p:cNvPicPr>
          <p:nvPr/>
        </p:nvPicPr>
        <p:blipFill>
          <a:blip r:embed="rId2"/>
          <a:srcRect/>
          <a:stretch>
            <a:fillRect/>
          </a:stretch>
        </p:blipFill>
        <p:spPr bwMode="auto">
          <a:xfrm>
            <a:off x="428596" y="1419224"/>
            <a:ext cx="8429684" cy="522448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28596" y="1357313"/>
            <a:ext cx="8429684" cy="49292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anim calcmode="lin" valueType="num">
                                      <p:cBhvr>
                                        <p:cTn id="8" dur="500" fill="hold"/>
                                        <p:tgtEl>
                                          <p:spTgt spid="18434"/>
                                        </p:tgtEl>
                                        <p:attrNameLst>
                                          <p:attrName>ppt_x</p:attrName>
                                        </p:attrNameLst>
                                      </p:cBhvr>
                                      <p:tavLst>
                                        <p:tav tm="0">
                                          <p:val>
                                            <p:strVal val="#ppt_x"/>
                                          </p:val>
                                        </p:tav>
                                        <p:tav tm="100000">
                                          <p:val>
                                            <p:strVal val="#ppt_x"/>
                                          </p:val>
                                        </p:tav>
                                      </p:tavLst>
                                    </p:anim>
                                    <p:anim calcmode="lin" valueType="num">
                                      <p:cBhvr>
                                        <p:cTn id="9" dur="5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blinds(horizontal)">
                                      <p:cBhvr>
                                        <p:cTn id="14"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PHV valves: Advantages and Disadvantages </a:t>
            </a:r>
            <a:endParaRPr lang="en-IN" dirty="0"/>
          </a:p>
        </p:txBody>
      </p:sp>
      <p:sp>
        <p:nvSpPr>
          <p:cNvPr id="7" name="Text Placeholder 6"/>
          <p:cNvSpPr>
            <a:spLocks noGrp="1"/>
          </p:cNvSpPr>
          <p:nvPr>
            <p:ph type="body" idx="1"/>
          </p:nvPr>
        </p:nvSpPr>
        <p:spPr/>
        <p:txBody>
          <a:bodyPr/>
          <a:lstStyle/>
          <a:p>
            <a:r>
              <a:rPr lang="en-US" dirty="0" smtClean="0">
                <a:solidFill>
                  <a:srgbClr val="FFC000"/>
                </a:solidFill>
              </a:rPr>
              <a:t>Mechanical heart valve</a:t>
            </a:r>
            <a:endParaRPr lang="en-IN" dirty="0">
              <a:solidFill>
                <a:srgbClr val="FFC000"/>
              </a:solidFill>
            </a:endParaRPr>
          </a:p>
        </p:txBody>
      </p:sp>
      <p:sp>
        <p:nvSpPr>
          <p:cNvPr id="5" name="Content Placeholder 4"/>
          <p:cNvSpPr>
            <a:spLocks noGrp="1"/>
          </p:cNvSpPr>
          <p:nvPr>
            <p:ph sz="half" idx="2"/>
          </p:nvPr>
        </p:nvSpPr>
        <p:spPr>
          <a:xfrm>
            <a:off x="457201" y="2174874"/>
            <a:ext cx="4040188" cy="4683125"/>
          </a:xfrm>
        </p:spPr>
        <p:txBody>
          <a:bodyPr>
            <a:normAutofit/>
          </a:bodyPr>
          <a:lstStyle/>
          <a:p>
            <a:endParaRPr lang="en-US" dirty="0" smtClean="0">
              <a:solidFill>
                <a:srgbClr val="FFFF00"/>
              </a:solidFill>
            </a:endParaRPr>
          </a:p>
          <a:p>
            <a:r>
              <a:rPr lang="en-US" dirty="0" smtClean="0">
                <a:solidFill>
                  <a:srgbClr val="FFFF00"/>
                </a:solidFill>
              </a:rPr>
              <a:t>Advantage</a:t>
            </a:r>
            <a:endParaRPr lang="en-IN" dirty="0" smtClean="0">
              <a:solidFill>
                <a:srgbClr val="FFFF00"/>
              </a:solidFill>
            </a:endParaRPr>
          </a:p>
          <a:p>
            <a:pPr>
              <a:buNone/>
            </a:pPr>
            <a:r>
              <a:rPr lang="en-IN" dirty="0" smtClean="0"/>
              <a:t>            Durability high</a:t>
            </a:r>
          </a:p>
          <a:p>
            <a:pPr>
              <a:buNone/>
            </a:pPr>
            <a:endParaRPr lang="en-US" dirty="0" smtClean="0"/>
          </a:p>
          <a:p>
            <a:r>
              <a:rPr lang="en-US" dirty="0" smtClean="0">
                <a:solidFill>
                  <a:srgbClr val="FFFF00"/>
                </a:solidFill>
              </a:rPr>
              <a:t>Disadvantage</a:t>
            </a:r>
            <a:endParaRPr lang="en-IN" dirty="0" smtClean="0"/>
          </a:p>
          <a:p>
            <a:pPr>
              <a:lnSpc>
                <a:spcPct val="150000"/>
              </a:lnSpc>
              <a:buNone/>
            </a:pPr>
            <a:r>
              <a:rPr lang="en-IN" dirty="0" smtClean="0"/>
              <a:t>      Thrombosis &amp; </a:t>
            </a:r>
            <a:r>
              <a:rPr lang="en-IN" dirty="0" err="1" smtClean="0"/>
              <a:t>Thromboembolism</a:t>
            </a:r>
            <a:r>
              <a:rPr lang="en-IN" dirty="0" smtClean="0"/>
              <a:t> risks high so life long anticoagulation</a:t>
            </a:r>
          </a:p>
          <a:p>
            <a:pPr>
              <a:buNone/>
            </a:pPr>
            <a:endParaRPr lang="en-IN" dirty="0" smtClean="0"/>
          </a:p>
          <a:p>
            <a:endParaRPr lang="en-IN" dirty="0"/>
          </a:p>
        </p:txBody>
      </p:sp>
      <p:sp>
        <p:nvSpPr>
          <p:cNvPr id="8" name="Text Placeholder 7"/>
          <p:cNvSpPr>
            <a:spLocks noGrp="1"/>
          </p:cNvSpPr>
          <p:nvPr>
            <p:ph type="body" sz="quarter" idx="3"/>
          </p:nvPr>
        </p:nvSpPr>
        <p:spPr/>
        <p:txBody>
          <a:bodyPr/>
          <a:lstStyle/>
          <a:p>
            <a:r>
              <a:rPr lang="en-US" dirty="0" smtClean="0">
                <a:solidFill>
                  <a:srgbClr val="FFC000"/>
                </a:solidFill>
              </a:rPr>
              <a:t>Bioprosthetic heart valves</a:t>
            </a:r>
            <a:endParaRPr lang="en-IN" dirty="0">
              <a:solidFill>
                <a:srgbClr val="FFC000"/>
              </a:solidFill>
            </a:endParaRPr>
          </a:p>
        </p:txBody>
      </p:sp>
      <p:sp>
        <p:nvSpPr>
          <p:cNvPr id="6" name="Content Placeholder 5"/>
          <p:cNvSpPr>
            <a:spLocks noGrp="1"/>
          </p:cNvSpPr>
          <p:nvPr>
            <p:ph sz="quarter" idx="4"/>
          </p:nvPr>
        </p:nvSpPr>
        <p:spPr>
          <a:xfrm>
            <a:off x="4645026" y="2571743"/>
            <a:ext cx="4784758" cy="4857785"/>
          </a:xfrm>
        </p:spPr>
        <p:txBody>
          <a:bodyPr>
            <a:normAutofit/>
          </a:bodyPr>
          <a:lstStyle/>
          <a:p>
            <a:pPr>
              <a:buNone/>
            </a:pPr>
            <a:r>
              <a:rPr lang="en-US" dirty="0" smtClean="0">
                <a:solidFill>
                  <a:srgbClr val="FFFF00"/>
                </a:solidFill>
              </a:rPr>
              <a:t>Advantage</a:t>
            </a:r>
          </a:p>
          <a:p>
            <a:pPr>
              <a:buFont typeface="Courier New" pitchFamily="49" charset="0"/>
              <a:buChar char="o"/>
            </a:pPr>
            <a:r>
              <a:rPr lang="en-US" dirty="0" smtClean="0"/>
              <a:t>Prolonged anticoagulation </a:t>
            </a:r>
          </a:p>
          <a:p>
            <a:pPr>
              <a:buNone/>
            </a:pPr>
            <a:r>
              <a:rPr lang="en-US" dirty="0" smtClean="0"/>
              <a:t>     not needed</a:t>
            </a:r>
          </a:p>
          <a:p>
            <a:pPr>
              <a:buNone/>
            </a:pPr>
            <a:r>
              <a:rPr lang="en-US" dirty="0" smtClean="0">
                <a:solidFill>
                  <a:srgbClr val="FFFF00"/>
                </a:solidFill>
              </a:rPr>
              <a:t>Disadvantages</a:t>
            </a:r>
          </a:p>
          <a:p>
            <a:pPr>
              <a:buFont typeface="Courier New" pitchFamily="49" charset="0"/>
              <a:buChar char="o"/>
            </a:pPr>
            <a:r>
              <a:rPr lang="en-IN" dirty="0" smtClean="0"/>
              <a:t>Limited durability.      </a:t>
            </a:r>
          </a:p>
          <a:p>
            <a:pPr>
              <a:buFont typeface="Courier New" pitchFamily="49" charset="0"/>
              <a:buChar char="o"/>
            </a:pPr>
            <a:r>
              <a:rPr lang="en-IN" dirty="0" smtClean="0"/>
              <a:t>Structural valve degeneration</a:t>
            </a:r>
          </a:p>
          <a:p>
            <a:pPr>
              <a:buNone/>
            </a:pPr>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ox(in)">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Prevention of PPM</a:t>
            </a:r>
            <a:endParaRPr lang="en-IN" dirty="0"/>
          </a:p>
        </p:txBody>
      </p:sp>
      <p:sp>
        <p:nvSpPr>
          <p:cNvPr id="3" name="Content Placeholder 2"/>
          <p:cNvSpPr>
            <a:spLocks noGrp="1"/>
          </p:cNvSpPr>
          <p:nvPr>
            <p:ph idx="1"/>
          </p:nvPr>
        </p:nvSpPr>
        <p:spPr>
          <a:xfrm>
            <a:off x="457200" y="1600201"/>
            <a:ext cx="8229600" cy="5257799"/>
          </a:xfrm>
        </p:spPr>
        <p:txBody>
          <a:bodyPr>
            <a:normAutofit fontScale="85000" lnSpcReduction="10000"/>
          </a:bodyPr>
          <a:lstStyle/>
          <a:p>
            <a:pPr>
              <a:lnSpc>
                <a:spcPct val="150000"/>
              </a:lnSpc>
            </a:pPr>
            <a:r>
              <a:rPr lang="en-US" sz="2600" dirty="0" smtClean="0"/>
              <a:t>Avoided  by systematically </a:t>
            </a:r>
          </a:p>
          <a:p>
            <a:pPr lvl="1">
              <a:lnSpc>
                <a:spcPct val="150000"/>
              </a:lnSpc>
            </a:pPr>
            <a:r>
              <a:rPr lang="en-US" sz="2400" dirty="0" smtClean="0"/>
              <a:t>Calculating  the projected indexed EOA of the prosthesis</a:t>
            </a:r>
          </a:p>
          <a:p>
            <a:pPr lvl="1">
              <a:lnSpc>
                <a:spcPct val="150000"/>
              </a:lnSpc>
            </a:pPr>
            <a:r>
              <a:rPr lang="en-US" sz="2400" dirty="0" smtClean="0"/>
              <a:t>Model  with better hemodynamic performance </a:t>
            </a:r>
            <a:r>
              <a:rPr lang="en-US" sz="2400" dirty="0" err="1" smtClean="0"/>
              <a:t>eg</a:t>
            </a:r>
            <a:r>
              <a:rPr lang="en-US" sz="2400" dirty="0" smtClean="0"/>
              <a:t> </a:t>
            </a:r>
            <a:r>
              <a:rPr lang="en-US" sz="2400" dirty="0" err="1" smtClean="0"/>
              <a:t>Stentless</a:t>
            </a:r>
            <a:r>
              <a:rPr lang="en-US" sz="2400" dirty="0" smtClean="0"/>
              <a:t> valve</a:t>
            </a:r>
          </a:p>
          <a:p>
            <a:pPr lvl="1">
              <a:lnSpc>
                <a:spcPct val="150000"/>
              </a:lnSpc>
            </a:pPr>
            <a:r>
              <a:rPr lang="en-US" sz="2400" dirty="0" smtClean="0"/>
              <a:t>Aortic  root enlargement to accommodate a larger size of the same prosthesis model.</a:t>
            </a:r>
          </a:p>
          <a:p>
            <a:pPr lvl="1">
              <a:lnSpc>
                <a:spcPct val="150000"/>
              </a:lnSpc>
            </a:pPr>
            <a:r>
              <a:rPr lang="en-US" sz="2400" dirty="0" smtClean="0"/>
              <a:t>Supra annular placement: Prevents  PPM IN 98% of AVR</a:t>
            </a:r>
          </a:p>
          <a:p>
            <a:pPr lvl="1">
              <a:lnSpc>
                <a:spcPct val="150000"/>
              </a:lnSpc>
              <a:buNone/>
            </a:pPr>
            <a:endParaRPr lang="en-US" sz="2400" dirty="0" smtClean="0"/>
          </a:p>
          <a:p>
            <a:pPr lvl="1">
              <a:lnSpc>
                <a:spcPct val="150000"/>
              </a:lnSpc>
              <a:buNone/>
            </a:pPr>
            <a:r>
              <a:rPr lang="en-US" sz="2400" dirty="0" smtClean="0"/>
              <a:t>     (The prevention of PPM in the mitral position difficult than in the aortic position because </a:t>
            </a:r>
            <a:r>
              <a:rPr lang="en-US" sz="2400" dirty="0" smtClean="0">
                <a:solidFill>
                  <a:srgbClr val="FFFF00"/>
                </a:solidFill>
              </a:rPr>
              <a:t>valve annulus enlargement or </a:t>
            </a:r>
            <a:r>
              <a:rPr lang="en-US" sz="2400" dirty="0" err="1" smtClean="0">
                <a:solidFill>
                  <a:srgbClr val="FFFF00"/>
                </a:solidFill>
              </a:rPr>
              <a:t>stentless</a:t>
            </a:r>
            <a:r>
              <a:rPr lang="en-US" sz="2400" dirty="0" smtClean="0">
                <a:solidFill>
                  <a:srgbClr val="FFFF00"/>
                </a:solidFill>
              </a:rPr>
              <a:t> valve implantation is not an option in this situation)</a:t>
            </a:r>
          </a:p>
          <a:p>
            <a:pPr lvl="1">
              <a:lnSpc>
                <a:spcPct val="150000"/>
              </a:lnSpc>
            </a:pPr>
            <a:endParaRPr lang="en-US" sz="2400" dirty="0" smtClean="0"/>
          </a:p>
          <a:p>
            <a:endParaRPr lang="en-IN" dirty="0"/>
          </a:p>
        </p:txBody>
      </p:sp>
      <p:pic>
        <p:nvPicPr>
          <p:cNvPr id="6147" name="Picture 3"/>
          <p:cNvPicPr>
            <a:picLocks noChangeAspect="1" noChangeArrowheads="1"/>
          </p:cNvPicPr>
          <p:nvPr/>
        </p:nvPicPr>
        <p:blipFill>
          <a:blip r:embed="rId2"/>
          <a:srcRect/>
          <a:stretch>
            <a:fillRect/>
          </a:stretch>
        </p:blipFill>
        <p:spPr bwMode="auto">
          <a:xfrm>
            <a:off x="500034" y="1500174"/>
            <a:ext cx="8001056" cy="4857784"/>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14282" y="1428736"/>
            <a:ext cx="8572560" cy="5072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anim calcmode="lin" valueType="num">
                                      <p:cBhvr>
                                        <p:cTn id="8" dur="500" fill="hold"/>
                                        <p:tgtEl>
                                          <p:spTgt spid="6147"/>
                                        </p:tgtEl>
                                        <p:attrNameLst>
                                          <p:attrName>ppt_x</p:attrName>
                                        </p:attrNameLst>
                                      </p:cBhvr>
                                      <p:tavLst>
                                        <p:tav tm="0">
                                          <p:val>
                                            <p:strVal val="#ppt_x"/>
                                          </p:val>
                                        </p:tav>
                                        <p:tav tm="100000">
                                          <p:val>
                                            <p:strVal val="#ppt_x"/>
                                          </p:val>
                                        </p:tav>
                                      </p:tavLst>
                                    </p:anim>
                                    <p:anim calcmode="lin" valueType="num">
                                      <p:cBhvr>
                                        <p:cTn id="9" dur="5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solidFill>
                <a:srgbClr val="FFC000"/>
              </a:solidFill>
            </a:endParaRPr>
          </a:p>
          <a:p>
            <a:pPr>
              <a:buNone/>
            </a:pPr>
            <a:r>
              <a:rPr lang="en-US" dirty="0" smtClean="0">
                <a:solidFill>
                  <a:srgbClr val="FFC000"/>
                </a:solidFill>
              </a:rPr>
              <a:t>        Prosthetic valve thrombus and </a:t>
            </a:r>
            <a:r>
              <a:rPr lang="en-US" dirty="0" err="1" smtClean="0">
                <a:solidFill>
                  <a:srgbClr val="FFC000"/>
                </a:solidFill>
              </a:rPr>
              <a:t>Pannus</a:t>
            </a:r>
            <a:endParaRPr lang="en-IN" dirty="0">
              <a:solidFill>
                <a:srgbClr val="FFC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Prosthetic valve obstruction</a:t>
            </a:r>
          </a:p>
          <a:p>
            <a:endParaRPr lang="en-US" dirty="0" smtClean="0"/>
          </a:p>
          <a:p>
            <a:pPr>
              <a:buNone/>
            </a:pPr>
            <a:r>
              <a:rPr lang="en-US" dirty="0" smtClean="0"/>
              <a:t>        </a:t>
            </a:r>
            <a:r>
              <a:rPr lang="en-IN" dirty="0" smtClean="0"/>
              <a:t>Pure thrombus 75%</a:t>
            </a:r>
          </a:p>
          <a:p>
            <a:pPr>
              <a:buNone/>
            </a:pPr>
            <a:r>
              <a:rPr lang="en-IN" dirty="0" smtClean="0"/>
              <a:t>        Pure </a:t>
            </a:r>
            <a:r>
              <a:rPr lang="en-IN" dirty="0" err="1" smtClean="0"/>
              <a:t>pannus</a:t>
            </a:r>
            <a:r>
              <a:rPr lang="en-IN" dirty="0" smtClean="0"/>
              <a:t> 10%</a:t>
            </a:r>
          </a:p>
          <a:p>
            <a:pPr>
              <a:buNone/>
            </a:pPr>
            <a:r>
              <a:rPr lang="en-IN" dirty="0" smtClean="0"/>
              <a:t>        </a:t>
            </a:r>
            <a:r>
              <a:rPr lang="en-IN" dirty="0" smtClean="0">
                <a:solidFill>
                  <a:srgbClr val="FFFF00"/>
                </a:solidFill>
              </a:rPr>
              <a:t>Combination of </a:t>
            </a:r>
            <a:r>
              <a:rPr lang="en-IN" dirty="0" err="1" smtClean="0">
                <a:solidFill>
                  <a:srgbClr val="FFFF00"/>
                </a:solidFill>
              </a:rPr>
              <a:t>pannus</a:t>
            </a:r>
            <a:r>
              <a:rPr lang="en-IN" dirty="0" smtClean="0">
                <a:solidFill>
                  <a:srgbClr val="FFFF00"/>
                </a:solidFill>
              </a:rPr>
              <a:t> and thrombus 12%</a:t>
            </a:r>
          </a:p>
          <a:p>
            <a:pPr>
              <a:buNone/>
            </a:pPr>
            <a:endParaRPr lang="en-IN"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 THROMBOSIS</a:t>
            </a:r>
            <a:endParaRPr lang="en-IN" dirty="0"/>
          </a:p>
        </p:txBody>
      </p:sp>
      <p:sp>
        <p:nvSpPr>
          <p:cNvPr id="3" name="Content Placeholder 2"/>
          <p:cNvSpPr>
            <a:spLocks noGrp="1"/>
          </p:cNvSpPr>
          <p:nvPr>
            <p:ph idx="1"/>
          </p:nvPr>
        </p:nvSpPr>
        <p:spPr>
          <a:xfrm>
            <a:off x="214282" y="1600201"/>
            <a:ext cx="8929719" cy="4525963"/>
          </a:xfrm>
        </p:spPr>
        <p:txBody>
          <a:bodyPr/>
          <a:lstStyle/>
          <a:p>
            <a:r>
              <a:rPr lang="en-US" dirty="0" smtClean="0"/>
              <a:t>Definition</a:t>
            </a:r>
          </a:p>
          <a:p>
            <a:pPr>
              <a:lnSpc>
                <a:spcPct val="150000"/>
              </a:lnSpc>
              <a:buNone/>
            </a:pPr>
            <a:r>
              <a:rPr lang="en-US" dirty="0" smtClean="0"/>
              <a:t>     Any thrombus in the </a:t>
            </a:r>
            <a:r>
              <a:rPr lang="en-US" i="1" dirty="0" smtClean="0">
                <a:solidFill>
                  <a:srgbClr val="FFC000"/>
                </a:solidFill>
              </a:rPr>
              <a:t>absence of infection </a:t>
            </a:r>
            <a:r>
              <a:rPr lang="en-US" dirty="0" smtClean="0"/>
              <a:t>attached to or near the operated valve that </a:t>
            </a:r>
            <a:r>
              <a:rPr lang="en-US" dirty="0" err="1" smtClean="0"/>
              <a:t>occclude</a:t>
            </a:r>
            <a:r>
              <a:rPr lang="en-US" dirty="0" smtClean="0"/>
              <a:t> the path of blood flow or impede the operation of the valves</a:t>
            </a:r>
            <a:endParaRPr lang="en-IN" dirty="0"/>
          </a:p>
        </p:txBody>
      </p:sp>
      <p:pic>
        <p:nvPicPr>
          <p:cNvPr id="7170" name="Picture 2"/>
          <p:cNvPicPr>
            <a:picLocks noChangeAspect="1" noChangeArrowheads="1"/>
          </p:cNvPicPr>
          <p:nvPr/>
        </p:nvPicPr>
        <p:blipFill>
          <a:blip r:embed="rId2"/>
          <a:srcRect/>
          <a:stretch>
            <a:fillRect/>
          </a:stretch>
        </p:blipFill>
        <p:spPr bwMode="auto">
          <a:xfrm>
            <a:off x="214282" y="1157288"/>
            <a:ext cx="8572560" cy="520067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85720" y="1285860"/>
            <a:ext cx="8715435" cy="5143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ppt_x</p:attrName>
                                        </p:attrNameLst>
                                      </p:cBhvr>
                                      <p:tavLst>
                                        <p:tav tm="0">
                                          <p:val>
                                            <p:strVal val="#ppt_x"/>
                                          </p:val>
                                        </p:tav>
                                        <p:tav tm="100000">
                                          <p:val>
                                            <p:strVal val="#ppt_x"/>
                                          </p:val>
                                        </p:tav>
                                      </p:tavLst>
                                    </p:anim>
                                    <p:anim calcmode="lin" valueType="num">
                                      <p:cBhvr>
                                        <p:cTn id="9"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Pannus</a:t>
            </a:r>
            <a:endParaRPr lang="en-IN" dirty="0"/>
          </a:p>
        </p:txBody>
      </p:sp>
      <p:sp>
        <p:nvSpPr>
          <p:cNvPr id="3" name="Content Placeholder 2"/>
          <p:cNvSpPr>
            <a:spLocks noGrp="1"/>
          </p:cNvSpPr>
          <p:nvPr>
            <p:ph idx="1"/>
          </p:nvPr>
        </p:nvSpPr>
        <p:spPr>
          <a:xfrm>
            <a:off x="457200" y="1600200"/>
            <a:ext cx="8458200" cy="4829196"/>
          </a:xfrm>
        </p:spPr>
        <p:txBody>
          <a:bodyPr>
            <a:noAutofit/>
          </a:bodyPr>
          <a:lstStyle/>
          <a:p>
            <a:pPr algn="just">
              <a:lnSpc>
                <a:spcPct val="150000"/>
              </a:lnSpc>
            </a:pPr>
            <a:r>
              <a:rPr lang="en-IN" sz="2400" dirty="0" smtClean="0">
                <a:latin typeface="Times New Roman" pitchFamily="18" charset="0"/>
                <a:cs typeface="Times New Roman" pitchFamily="18" charset="0"/>
              </a:rPr>
              <a:t>It is </a:t>
            </a:r>
            <a:r>
              <a:rPr lang="en-IN" sz="2400" dirty="0" err="1" smtClean="0">
                <a:latin typeface="Times New Roman" pitchFamily="18" charset="0"/>
                <a:cs typeface="Times New Roman" pitchFamily="18" charset="0"/>
              </a:rPr>
              <a:t>is</a:t>
            </a:r>
            <a:r>
              <a:rPr lang="en-IN" sz="2400" dirty="0" smtClean="0">
                <a:latin typeface="Times New Roman" pitchFamily="18" charset="0"/>
                <a:cs typeface="Times New Roman" pitchFamily="18" charset="0"/>
              </a:rPr>
              <a:t> a </a:t>
            </a:r>
            <a:r>
              <a:rPr lang="en-IN" sz="2400" dirty="0" smtClean="0">
                <a:solidFill>
                  <a:srgbClr val="FFFF00"/>
                </a:solidFill>
                <a:latin typeface="Times New Roman" pitchFamily="18" charset="0"/>
                <a:cs typeface="Times New Roman" pitchFamily="18" charset="0"/>
              </a:rPr>
              <a:t>membrane of granulation tissue</a:t>
            </a:r>
            <a:r>
              <a:rPr lang="en-IN" sz="2400" dirty="0" smtClean="0">
                <a:latin typeface="Times New Roman" pitchFamily="18" charset="0"/>
                <a:cs typeface="Times New Roman" pitchFamily="18" charset="0"/>
              </a:rPr>
              <a:t> as an response to healing and  is  </a:t>
            </a:r>
            <a:r>
              <a:rPr lang="en-IN" sz="2400" dirty="0" err="1" smtClean="0">
                <a:solidFill>
                  <a:srgbClr val="FFFF00"/>
                </a:solidFill>
                <a:latin typeface="Times New Roman" pitchFamily="18" charset="0"/>
                <a:cs typeface="Times New Roman" pitchFamily="18" charset="0"/>
              </a:rPr>
              <a:t>avascular</a:t>
            </a:r>
            <a:r>
              <a:rPr lang="en-IN" sz="2400" dirty="0" smtClean="0">
                <a:latin typeface="Times New Roman" pitchFamily="18" charset="0"/>
                <a:cs typeface="Times New Roman" pitchFamily="18" charset="0"/>
              </a:rPr>
              <a:t> in nature</a:t>
            </a:r>
          </a:p>
          <a:p>
            <a:pPr algn="just">
              <a:lnSpc>
                <a:spcPct val="150000"/>
              </a:lnSpc>
            </a:pPr>
            <a:endParaRPr lang="en-IN" sz="2400" dirty="0" smtClean="0">
              <a:latin typeface="Times New Roman" pitchFamily="18" charset="0"/>
              <a:cs typeface="Times New Roman" pitchFamily="18" charset="0"/>
            </a:endParaRPr>
          </a:p>
          <a:p>
            <a:pPr algn="just">
              <a:lnSpc>
                <a:spcPct val="150000"/>
              </a:lnSpc>
            </a:pPr>
            <a:r>
              <a:rPr lang="en-IN" sz="2400" dirty="0" smtClean="0">
                <a:latin typeface="Times New Roman" pitchFamily="18" charset="0"/>
                <a:cs typeface="Times New Roman" pitchFamily="18" charset="0"/>
              </a:rPr>
              <a:t> </a:t>
            </a:r>
            <a:r>
              <a:rPr lang="en-IN" sz="2400" dirty="0" smtClean="0">
                <a:solidFill>
                  <a:srgbClr val="FFFF00"/>
                </a:solidFill>
                <a:latin typeface="Times New Roman" pitchFamily="18" charset="0"/>
                <a:cs typeface="Times New Roman" pitchFamily="18" charset="0"/>
              </a:rPr>
              <a:t>Injured </a:t>
            </a:r>
            <a:r>
              <a:rPr lang="en-IN" sz="2400" dirty="0" err="1" smtClean="0">
                <a:solidFill>
                  <a:srgbClr val="FFFF00"/>
                </a:solidFill>
                <a:latin typeface="Times New Roman" pitchFamily="18" charset="0"/>
                <a:cs typeface="Times New Roman" pitchFamily="18" charset="0"/>
              </a:rPr>
              <a:t>pannus</a:t>
            </a:r>
            <a:r>
              <a:rPr lang="en-IN" sz="2400" dirty="0" smtClean="0">
                <a:solidFill>
                  <a:srgbClr val="FFFF00"/>
                </a:solidFill>
                <a:latin typeface="Times New Roman" pitchFamily="18" charset="0"/>
                <a:cs typeface="Times New Roman" pitchFamily="18" charset="0"/>
              </a:rPr>
              <a:t> can predispose</a:t>
            </a:r>
            <a:r>
              <a:rPr lang="en-IN" sz="2400" dirty="0" smtClean="0">
                <a:latin typeface="Times New Roman" pitchFamily="18" charset="0"/>
                <a:cs typeface="Times New Roman" pitchFamily="18" charset="0"/>
              </a:rPr>
              <a:t>  a thrombotic process and a </a:t>
            </a:r>
            <a:r>
              <a:rPr lang="en-IN" sz="2400" dirty="0" smtClean="0">
                <a:solidFill>
                  <a:srgbClr val="FFFF00"/>
                </a:solidFill>
                <a:latin typeface="Times New Roman" pitchFamily="18" charset="0"/>
                <a:cs typeface="Times New Roman" pitchFamily="18" charset="0"/>
              </a:rPr>
              <a:t>chronic thrombus  can trigger </a:t>
            </a:r>
            <a:r>
              <a:rPr lang="en-IN" sz="2400" dirty="0" smtClean="0">
                <a:latin typeface="Times New Roman" pitchFamily="18" charset="0"/>
                <a:cs typeface="Times New Roman" pitchFamily="18" charset="0"/>
              </a:rPr>
              <a:t>intravascular   growth factors  that promotes </a:t>
            </a:r>
            <a:r>
              <a:rPr lang="en-IN" sz="2400" dirty="0" err="1" smtClean="0">
                <a:latin typeface="Times New Roman" pitchFamily="18" charset="0"/>
                <a:cs typeface="Times New Roman" pitchFamily="18" charset="0"/>
              </a:rPr>
              <a:t>pannus</a:t>
            </a:r>
            <a:r>
              <a:rPr lang="en-IN" sz="2400" dirty="0" smtClean="0">
                <a:latin typeface="Times New Roman" pitchFamily="18" charset="0"/>
                <a:cs typeface="Times New Roman" pitchFamily="18" charset="0"/>
              </a:rPr>
              <a:t> growth.</a:t>
            </a:r>
          </a:p>
          <a:p>
            <a:pPr algn="just">
              <a:lnSpc>
                <a:spcPct val="150000"/>
              </a:lnSpc>
            </a:pPr>
            <a:endParaRPr lang="en-IN" sz="2400" dirty="0" smtClean="0">
              <a:latin typeface="Times New Roman" pitchFamily="18" charset="0"/>
              <a:cs typeface="Times New Roman" pitchFamily="18" charset="0"/>
            </a:endParaRPr>
          </a:p>
          <a:p>
            <a:pPr algn="just">
              <a:lnSpc>
                <a:spcPct val="150000"/>
              </a:lnSpc>
            </a:pPr>
            <a:r>
              <a:rPr lang="en-IN" sz="2400" dirty="0" smtClean="0">
                <a:latin typeface="Times New Roman" pitchFamily="18" charset="0"/>
                <a:cs typeface="Times New Roman" pitchFamily="18" charset="0"/>
              </a:rPr>
              <a:t>This is </a:t>
            </a:r>
            <a:r>
              <a:rPr lang="en-IN" sz="2400" dirty="0" smtClean="0">
                <a:solidFill>
                  <a:srgbClr val="FFFF00"/>
                </a:solidFill>
                <a:latin typeface="Times New Roman" pitchFamily="18" charset="0"/>
                <a:cs typeface="Times New Roman" pitchFamily="18" charset="0"/>
              </a:rPr>
              <a:t>more common with tilting disc </a:t>
            </a:r>
            <a:r>
              <a:rPr lang="en-IN" sz="2400" dirty="0" smtClean="0">
                <a:latin typeface="Times New Roman" pitchFamily="18" charset="0"/>
                <a:cs typeface="Times New Roman" pitchFamily="18" charset="0"/>
              </a:rPr>
              <a:t>on the </a:t>
            </a:r>
            <a:r>
              <a:rPr lang="en-IN" sz="2400" dirty="0" smtClean="0">
                <a:solidFill>
                  <a:srgbClr val="FFFF00"/>
                </a:solidFill>
                <a:latin typeface="Times New Roman" pitchFamily="18" charset="0"/>
                <a:cs typeface="Times New Roman" pitchFamily="18" charset="0"/>
              </a:rPr>
              <a:t>side of minor orifice</a:t>
            </a:r>
            <a:r>
              <a:rPr lang="en-IN" sz="2400" dirty="0" smtClean="0">
                <a:latin typeface="Times New Roman" pitchFamily="18" charset="0"/>
                <a:cs typeface="Times New Roman" pitchFamily="18" charset="0"/>
              </a:rPr>
              <a:t>.</a:t>
            </a:r>
          </a:p>
          <a:p>
            <a:pPr algn="just"/>
            <a:endParaRPr lang="en-IN" dirty="0" smtClean="0"/>
          </a:p>
        </p:txBody>
      </p:sp>
      <p:pic>
        <p:nvPicPr>
          <p:cNvPr id="5" name="Picture 2"/>
          <p:cNvPicPr>
            <a:picLocks noChangeAspect="1" noChangeArrowheads="1"/>
          </p:cNvPicPr>
          <p:nvPr/>
        </p:nvPicPr>
        <p:blipFill>
          <a:blip r:embed="rId2"/>
          <a:srcRect/>
          <a:stretch>
            <a:fillRect/>
          </a:stretch>
        </p:blipFill>
        <p:spPr bwMode="auto">
          <a:xfrm>
            <a:off x="1481138" y="2428868"/>
            <a:ext cx="6181725" cy="20526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Pannus</a:t>
            </a:r>
            <a:r>
              <a:rPr lang="en-US" dirty="0" smtClean="0"/>
              <a:t> </a:t>
            </a:r>
            <a:r>
              <a:rPr lang="en-US" dirty="0" err="1" smtClean="0"/>
              <a:t>vs</a:t>
            </a:r>
            <a:r>
              <a:rPr lang="en-US" dirty="0" smtClean="0"/>
              <a:t> Thrombus</a:t>
            </a:r>
            <a:endParaRPr lang="en-US" dirty="0"/>
          </a:p>
        </p:txBody>
      </p:sp>
      <p:graphicFrame>
        <p:nvGraphicFramePr>
          <p:cNvPr id="4" name="Content Placeholder 3"/>
          <p:cNvGraphicFramePr>
            <a:graphicFrameLocks noGrp="1"/>
          </p:cNvGraphicFramePr>
          <p:nvPr>
            <p:ph idx="1"/>
          </p:nvPr>
        </p:nvGraphicFramePr>
        <p:xfrm>
          <a:off x="428596" y="1214422"/>
          <a:ext cx="8272490" cy="5419879"/>
        </p:xfrm>
        <a:graphic>
          <a:graphicData uri="http://schemas.openxmlformats.org/drawingml/2006/table">
            <a:tbl>
              <a:tblPr firstRow="1" bandRow="1">
                <a:tableStyleId>{21E4AEA4-8DFA-4A89-87EB-49C32662AFE0}</a:tableStyleId>
              </a:tblPr>
              <a:tblGrid>
                <a:gridCol w="3876459"/>
                <a:gridCol w="4396031"/>
              </a:tblGrid>
              <a:tr h="151446">
                <a:tc>
                  <a:txBody>
                    <a:bodyPr/>
                    <a:lstStyle/>
                    <a:p>
                      <a:pPr algn="ctr"/>
                      <a:r>
                        <a:rPr lang="en-US" sz="1800" dirty="0" smtClean="0">
                          <a:latin typeface="Perpetua" pitchFamily="18" charset="0"/>
                        </a:rPr>
                        <a:t>THROMBUS</a:t>
                      </a:r>
                      <a:endParaRPr lang="en-US" sz="1800" dirty="0">
                        <a:latin typeface="Perpetua" pitchFamily="18" charset="0"/>
                      </a:endParaRPr>
                    </a:p>
                  </a:txBody>
                  <a:tcPr/>
                </a:tc>
                <a:tc>
                  <a:txBody>
                    <a:bodyPr/>
                    <a:lstStyle/>
                    <a:p>
                      <a:pPr algn="ctr"/>
                      <a:r>
                        <a:rPr lang="en-US" sz="1800" dirty="0" smtClean="0">
                          <a:latin typeface="Perpetua" pitchFamily="18" charset="0"/>
                        </a:rPr>
                        <a:t>PANNUS</a:t>
                      </a:r>
                      <a:endParaRPr lang="en-US" sz="1800" dirty="0">
                        <a:latin typeface="Perpetua" pitchFamily="18" charset="0"/>
                      </a:endParaRPr>
                    </a:p>
                  </a:txBody>
                  <a:tcPr/>
                </a:tc>
              </a:tr>
              <a:tr h="660117">
                <a:tc>
                  <a:txBody>
                    <a:bodyPr/>
                    <a:lstStyle/>
                    <a:p>
                      <a:pPr algn="ctr"/>
                      <a:r>
                        <a:rPr lang="en-US" sz="1800" dirty="0" smtClean="0">
                          <a:latin typeface="+mj-lt"/>
                          <a:cs typeface="Times New Roman" pitchFamily="18" charset="0"/>
                        </a:rPr>
                        <a:t>Shorter  time from valve insertion to valve dysfunction(62 days ) </a:t>
                      </a:r>
                      <a:endParaRPr lang="en-US" sz="1800" dirty="0">
                        <a:latin typeface="+mj-lt"/>
                        <a:cs typeface="Times New Roman" pitchFamily="18" charset="0"/>
                      </a:endParaRPr>
                    </a:p>
                  </a:txBody>
                  <a:tcPr/>
                </a:tc>
                <a:tc>
                  <a:txBody>
                    <a:bodyPr/>
                    <a:lstStyle/>
                    <a:p>
                      <a:pPr algn="ctr"/>
                      <a:r>
                        <a:rPr lang="en-US" sz="1800" dirty="0" smtClean="0">
                          <a:latin typeface="+mj-lt"/>
                          <a:cs typeface="Times New Roman" pitchFamily="18" charset="0"/>
                        </a:rPr>
                        <a:t>Longer(178 days)</a:t>
                      </a:r>
                      <a:endParaRPr lang="en-US" sz="1800" dirty="0">
                        <a:latin typeface="+mj-lt"/>
                        <a:cs typeface="Times New Roman" pitchFamily="18" charset="0"/>
                      </a:endParaRPr>
                    </a:p>
                  </a:txBody>
                  <a:tcPr/>
                </a:tc>
              </a:tr>
              <a:tr h="462082">
                <a:tc>
                  <a:txBody>
                    <a:bodyPr/>
                    <a:lstStyle/>
                    <a:p>
                      <a:pPr algn="ctr"/>
                      <a:r>
                        <a:rPr lang="en-US" sz="1800" dirty="0" smtClean="0">
                          <a:latin typeface="+mj-lt"/>
                          <a:cs typeface="Times New Roman" pitchFamily="18" charset="0"/>
                        </a:rPr>
                        <a:t>Shorter  duration of symptoms (9days)</a:t>
                      </a:r>
                      <a:endParaRPr lang="en-US" sz="1800" dirty="0">
                        <a:latin typeface="+mj-lt"/>
                        <a:cs typeface="Times New Roman" pitchFamily="18" charset="0"/>
                      </a:endParaRPr>
                    </a:p>
                  </a:txBody>
                  <a:tcPr/>
                </a:tc>
                <a:tc>
                  <a:txBody>
                    <a:bodyPr/>
                    <a:lstStyle/>
                    <a:p>
                      <a:pPr algn="ctr"/>
                      <a:r>
                        <a:rPr lang="en-US" sz="1800" dirty="0" smtClean="0">
                          <a:latin typeface="+mj-lt"/>
                          <a:cs typeface="Times New Roman" pitchFamily="18" charset="0"/>
                        </a:rPr>
                        <a:t>Longer ( 305 days)</a:t>
                      </a:r>
                      <a:endParaRPr lang="en-US" sz="1800" dirty="0">
                        <a:latin typeface="+mj-lt"/>
                        <a:cs typeface="Times New Roman" pitchFamily="18" charset="0"/>
                      </a:endParaRPr>
                    </a:p>
                  </a:txBody>
                  <a:tcPr/>
                </a:tc>
              </a:tr>
              <a:tr h="858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itchFamily="18" charset="0"/>
                        </a:rPr>
                        <a:t>Lower  rate of adequate anticoagulation (21%)</a:t>
                      </a:r>
                      <a:endParaRPr lang="en-IN" sz="1800" dirty="0" smtClean="0">
                        <a:latin typeface="+mj-lt"/>
                        <a:cs typeface="Times New Roman" pitchFamily="18" charset="0"/>
                      </a:endParaRPr>
                    </a:p>
                    <a:p>
                      <a:pPr algn="ctr"/>
                      <a:endParaRPr lang="en-US" sz="18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itchFamily="18" charset="0"/>
                        </a:rPr>
                        <a:t>Higher</a:t>
                      </a:r>
                      <a:r>
                        <a:rPr lang="en-US" sz="1800" baseline="0" dirty="0" smtClean="0">
                          <a:latin typeface="+mj-lt"/>
                          <a:cs typeface="Times New Roman" pitchFamily="18" charset="0"/>
                        </a:rPr>
                        <a:t> rate of adequate anticoagulation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itchFamily="18" charset="0"/>
                        </a:rPr>
                        <a:t>(89 %)</a:t>
                      </a:r>
                    </a:p>
                    <a:p>
                      <a:pPr algn="ctr"/>
                      <a:r>
                        <a:rPr lang="en-US" sz="1800" dirty="0" smtClean="0">
                          <a:latin typeface="+mj-lt"/>
                          <a:cs typeface="Times New Roman" pitchFamily="18" charset="0"/>
                        </a:rPr>
                        <a:t> </a:t>
                      </a:r>
                      <a:endParaRPr lang="en-US" sz="1800" dirty="0">
                        <a:latin typeface="+mj-lt"/>
                        <a:cs typeface="Times New Roman" pitchFamily="18" charset="0"/>
                      </a:endParaRPr>
                    </a:p>
                  </a:txBody>
                  <a:tcPr/>
                </a:tc>
              </a:tr>
              <a:tr h="1025203">
                <a:tc>
                  <a:txBody>
                    <a:bodyPr/>
                    <a:lstStyle/>
                    <a:p>
                      <a:pPr algn="ctr"/>
                      <a:r>
                        <a:rPr lang="en-US" sz="1800" dirty="0" smtClean="0">
                          <a:latin typeface="+mj-lt"/>
                          <a:cs typeface="Times New Roman" pitchFamily="18" charset="0"/>
                        </a:rPr>
                        <a:t>Greater  total mass length (2.8cm), primarily due to extension into the LA,</a:t>
                      </a:r>
                    </a:p>
                    <a:p>
                      <a:pPr algn="ctr"/>
                      <a:r>
                        <a:rPr lang="en-IN" sz="1800" dirty="0" smtClean="0">
                          <a:latin typeface="+mj-lt"/>
                          <a:cs typeface="Times New Roman" pitchFamily="18" charset="0"/>
                        </a:rPr>
                        <a:t>Mostly  it is mobile</a:t>
                      </a:r>
                      <a:endParaRPr lang="en-US" sz="18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itchFamily="18" charset="0"/>
                        </a:rPr>
                        <a:t>Smaller -1.2 cm</a:t>
                      </a:r>
                      <a:endParaRPr lang="en-IN" sz="1800" dirty="0" smtClean="0">
                        <a:latin typeface="+mj-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smtClean="0">
                          <a:latin typeface="+mj-lt"/>
                          <a:cs typeface="Times New Roman" pitchFamily="18" charset="0"/>
                        </a:rPr>
                        <a:t>firmly fixed (minimal mobility) to the valve apparatus</a:t>
                      </a:r>
                    </a:p>
                    <a:p>
                      <a:pPr algn="ctr"/>
                      <a:endParaRPr lang="en-US" sz="1800" dirty="0">
                        <a:latin typeface="+mj-lt"/>
                        <a:cs typeface="Times New Roman" pitchFamily="18" charset="0"/>
                      </a:endParaRPr>
                    </a:p>
                  </a:txBody>
                  <a:tcPr/>
                </a:tc>
              </a:tr>
              <a:tr h="552033">
                <a:tc>
                  <a:txBody>
                    <a:bodyPr/>
                    <a:lstStyle/>
                    <a:p>
                      <a:pPr algn="ctr"/>
                      <a:r>
                        <a:rPr lang="en-IN" sz="1800" dirty="0" smtClean="0">
                          <a:latin typeface="+mj-lt"/>
                          <a:cs typeface="Times New Roman" pitchFamily="18" charset="0"/>
                        </a:rPr>
                        <a:t>Less echo-dense</a:t>
                      </a:r>
                      <a:endParaRPr lang="en-US" sz="1800" dirty="0">
                        <a:latin typeface="+mj-lt"/>
                        <a:cs typeface="Times New Roman" pitchFamily="18" charset="0"/>
                      </a:endParaRPr>
                    </a:p>
                  </a:txBody>
                  <a:tcPr/>
                </a:tc>
                <a:tc>
                  <a:txBody>
                    <a:bodyPr/>
                    <a:lstStyle/>
                    <a:p>
                      <a:pPr algn="ctr"/>
                      <a:r>
                        <a:rPr lang="en-IN" sz="1800" dirty="0" smtClean="0">
                          <a:latin typeface="+mj-lt"/>
                          <a:cs typeface="Times New Roman" pitchFamily="18" charset="0"/>
                        </a:rPr>
                        <a:t>Highly </a:t>
                      </a:r>
                      <a:r>
                        <a:rPr lang="en-IN" sz="1800" dirty="0" err="1" smtClean="0">
                          <a:latin typeface="+mj-lt"/>
                          <a:cs typeface="Times New Roman" pitchFamily="18" charset="0"/>
                        </a:rPr>
                        <a:t>echogenic</a:t>
                      </a:r>
                      <a:r>
                        <a:rPr lang="en-IN" sz="1800" baseline="0" dirty="0" smtClean="0">
                          <a:latin typeface="+mj-lt"/>
                          <a:cs typeface="Times New Roman" pitchFamily="18" charset="0"/>
                        </a:rPr>
                        <a:t> </a:t>
                      </a:r>
                      <a:r>
                        <a:rPr lang="en-IN" sz="1800" dirty="0" smtClean="0">
                          <a:latin typeface="+mj-lt"/>
                          <a:cs typeface="Times New Roman" pitchFamily="18" charset="0"/>
                        </a:rPr>
                        <a:t>(due</a:t>
                      </a:r>
                      <a:r>
                        <a:rPr lang="en-IN" sz="1800" baseline="0" dirty="0" smtClean="0">
                          <a:latin typeface="+mj-lt"/>
                          <a:cs typeface="Times New Roman" pitchFamily="18" charset="0"/>
                        </a:rPr>
                        <a:t> to </a:t>
                      </a:r>
                      <a:r>
                        <a:rPr lang="en-IN" sz="1800" dirty="0" smtClean="0">
                          <a:latin typeface="+mj-lt"/>
                          <a:cs typeface="Times New Roman" pitchFamily="18" charset="0"/>
                        </a:rPr>
                        <a:t>fibrous composition)</a:t>
                      </a:r>
                    </a:p>
                  </a:txBody>
                  <a:tcPr/>
                </a:tc>
              </a:tr>
              <a:tr h="1056188">
                <a:tc>
                  <a:txBody>
                    <a:bodyPr/>
                    <a:lstStyle/>
                    <a:p>
                      <a:pPr algn="ctr"/>
                      <a:r>
                        <a:rPr lang="en-IN" sz="1800" dirty="0" smtClean="0">
                          <a:latin typeface="+mj-lt"/>
                          <a:cs typeface="Times New Roman" pitchFamily="18" charset="0"/>
                        </a:rPr>
                        <a:t>Associated with spontaneous contrast,</a:t>
                      </a:r>
                    </a:p>
                    <a:p>
                      <a:pPr algn="ctr"/>
                      <a:r>
                        <a:rPr lang="en-US" sz="1800" dirty="0" smtClean="0">
                          <a:latin typeface="+mj-lt"/>
                          <a:cs typeface="Times New Roman" pitchFamily="18" charset="0"/>
                        </a:rPr>
                        <a:t>Common in mitral and</a:t>
                      </a:r>
                      <a:r>
                        <a:rPr lang="en-US" sz="1800" baseline="0" dirty="0" smtClean="0">
                          <a:latin typeface="+mj-lt"/>
                          <a:cs typeface="Times New Roman" pitchFamily="18" charset="0"/>
                        </a:rPr>
                        <a:t> tricuspid </a:t>
                      </a:r>
                      <a:r>
                        <a:rPr lang="en-US" sz="1800" dirty="0" smtClean="0">
                          <a:latin typeface="+mj-lt"/>
                          <a:cs typeface="Times New Roman" pitchFamily="18" charset="0"/>
                        </a:rPr>
                        <a:t> position</a:t>
                      </a:r>
                      <a:endParaRPr lang="en-IN" sz="1800" dirty="0" smtClean="0">
                        <a:latin typeface="+mj-lt"/>
                        <a:cs typeface="Times New Roman" pitchFamily="18" charset="0"/>
                      </a:endParaRPr>
                    </a:p>
                    <a:p>
                      <a:pPr algn="ctr"/>
                      <a:endParaRPr lang="en-US" sz="1800" dirty="0">
                        <a:latin typeface="+mj-lt"/>
                        <a:cs typeface="Times New Roman" pitchFamily="18" charset="0"/>
                      </a:endParaRPr>
                    </a:p>
                  </a:txBody>
                  <a:tcPr/>
                </a:tc>
                <a:tc>
                  <a:txBody>
                    <a:bodyPr/>
                    <a:lstStyle/>
                    <a:p>
                      <a:pPr algn="ctr"/>
                      <a:r>
                        <a:rPr lang="en-US" sz="1800" dirty="0" smtClean="0">
                          <a:latin typeface="+mj-lt"/>
                          <a:cs typeface="Times New Roman" pitchFamily="18" charset="0"/>
                        </a:rPr>
                        <a:t>Common in aortic position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itchFamily="18" charset="0"/>
                        </a:rPr>
                        <a:t>Para valve jet suggests </a:t>
                      </a:r>
                      <a:r>
                        <a:rPr lang="en-US" sz="1800" dirty="0" err="1" smtClean="0">
                          <a:latin typeface="+mj-lt"/>
                          <a:cs typeface="Times New Roman" pitchFamily="18" charset="0"/>
                        </a:rPr>
                        <a:t>pannus</a:t>
                      </a:r>
                      <a:endParaRPr lang="en-US" sz="1800" dirty="0" smtClean="0">
                        <a:latin typeface="+mj-lt"/>
                        <a:cs typeface="Times New Roman" pitchFamily="18" charset="0"/>
                      </a:endParaRPr>
                    </a:p>
                    <a:p>
                      <a:pPr algn="ctr"/>
                      <a:endParaRPr lang="en-US" sz="1800" dirty="0">
                        <a:latin typeface="+mj-lt"/>
                        <a:cs typeface="Times New Roman" pitchFamily="18" charset="0"/>
                      </a:endParaRPr>
                    </a:p>
                  </a:txBody>
                  <a:tcPr/>
                </a:tc>
              </a:tr>
            </a:tbl>
          </a:graphicData>
        </a:graphic>
      </p:graphicFrame>
      <p:pic>
        <p:nvPicPr>
          <p:cNvPr id="5" name="Picture 4"/>
          <p:cNvPicPr>
            <a:picLocks noChangeAspect="1" noChangeArrowheads="1"/>
          </p:cNvPicPr>
          <p:nvPr/>
        </p:nvPicPr>
        <p:blipFill>
          <a:blip r:embed="rId2"/>
          <a:srcRect/>
          <a:stretch>
            <a:fillRect/>
          </a:stretch>
        </p:blipFill>
        <p:spPr bwMode="auto">
          <a:xfrm>
            <a:off x="3000364" y="2214554"/>
            <a:ext cx="2928926"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Structural valve degeneration</a:t>
            </a:r>
            <a:endParaRPr lang="en-IN"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Structural valve degeneration</a:t>
            </a:r>
            <a:endParaRPr lang="en-IN" dirty="0"/>
          </a:p>
        </p:txBody>
      </p:sp>
      <p:sp>
        <p:nvSpPr>
          <p:cNvPr id="3" name="Content Placeholder 2"/>
          <p:cNvSpPr>
            <a:spLocks noGrp="1"/>
          </p:cNvSpPr>
          <p:nvPr>
            <p:ph idx="1"/>
          </p:nvPr>
        </p:nvSpPr>
        <p:spPr>
          <a:xfrm>
            <a:off x="457200" y="1600201"/>
            <a:ext cx="8686800" cy="5257799"/>
          </a:xfrm>
        </p:spPr>
        <p:txBody>
          <a:bodyPr>
            <a:normAutofit fontScale="92500" lnSpcReduction="10000"/>
          </a:bodyPr>
          <a:lstStyle/>
          <a:p>
            <a:pPr>
              <a:buNone/>
            </a:pPr>
            <a:r>
              <a:rPr lang="en-US" dirty="0" smtClean="0"/>
              <a:t>Definition</a:t>
            </a:r>
          </a:p>
          <a:p>
            <a:pPr>
              <a:buNone/>
            </a:pPr>
            <a:r>
              <a:rPr lang="en-US" dirty="0" smtClean="0"/>
              <a:t>     Any change in function(decrease in one NYHA class or  more) of  an operated valve including</a:t>
            </a:r>
          </a:p>
          <a:p>
            <a:pPr>
              <a:buNone/>
            </a:pPr>
            <a:endParaRPr lang="en-US" dirty="0" smtClean="0"/>
          </a:p>
          <a:p>
            <a:r>
              <a:rPr lang="en-US" dirty="0" smtClean="0">
                <a:solidFill>
                  <a:srgbClr val="FFC000"/>
                </a:solidFill>
              </a:rPr>
              <a:t>Operated valve dysfunction or deterioration   </a:t>
            </a:r>
            <a:r>
              <a:rPr lang="en-US" i="1" dirty="0" smtClean="0">
                <a:solidFill>
                  <a:srgbClr val="FFC000"/>
                </a:solidFill>
              </a:rPr>
              <a:t> </a:t>
            </a:r>
            <a:r>
              <a:rPr lang="en-US" i="1" dirty="0" smtClean="0"/>
              <a:t>exclusive of infection or thrombus </a:t>
            </a:r>
            <a:r>
              <a:rPr lang="en-US" dirty="0" smtClean="0"/>
              <a:t>as </a:t>
            </a:r>
            <a:r>
              <a:rPr lang="en-US" dirty="0" smtClean="0">
                <a:solidFill>
                  <a:srgbClr val="FFC000"/>
                </a:solidFill>
              </a:rPr>
              <a:t>determined by the  reoperation/autopsy or clinical investigation</a:t>
            </a:r>
          </a:p>
          <a:p>
            <a:pPr algn="just">
              <a:lnSpc>
                <a:spcPct val="120000"/>
              </a:lnSpc>
            </a:pPr>
            <a:r>
              <a:rPr lang="en-US" dirty="0" err="1" smtClean="0">
                <a:solidFill>
                  <a:srgbClr val="FFC000"/>
                </a:solidFill>
              </a:rPr>
              <a:t>Wear,fracture,popet</a:t>
            </a:r>
            <a:r>
              <a:rPr lang="en-US" dirty="0" smtClean="0">
                <a:solidFill>
                  <a:srgbClr val="FFC000"/>
                </a:solidFill>
              </a:rPr>
              <a:t> </a:t>
            </a:r>
            <a:r>
              <a:rPr lang="en-US" dirty="0" err="1" smtClean="0">
                <a:solidFill>
                  <a:srgbClr val="FFC000"/>
                </a:solidFill>
              </a:rPr>
              <a:t>escape,calcification</a:t>
            </a:r>
            <a:r>
              <a:rPr lang="en-US" dirty="0" smtClean="0">
                <a:solidFill>
                  <a:srgbClr val="FFC000"/>
                </a:solidFill>
              </a:rPr>
              <a:t>,</a:t>
            </a:r>
          </a:p>
          <a:p>
            <a:pPr algn="just">
              <a:lnSpc>
                <a:spcPct val="120000"/>
              </a:lnSpc>
              <a:buNone/>
            </a:pPr>
            <a:r>
              <a:rPr lang="en-US" dirty="0" smtClean="0">
                <a:solidFill>
                  <a:srgbClr val="FFC000"/>
                </a:solidFill>
              </a:rPr>
              <a:t>    leaflet tear ,stent creep, and suture line disruption of components of  an operated valve</a:t>
            </a:r>
            <a:endParaRPr lang="en-IN" dirty="0" smtClean="0">
              <a:solidFill>
                <a:srgbClr val="FFC000"/>
              </a:solidFill>
            </a:endParaRPr>
          </a:p>
          <a:p>
            <a:pPr>
              <a:buNone/>
            </a:pPr>
            <a:endParaRPr lang="en-IN" dirty="0">
              <a:solidFill>
                <a:srgbClr val="FFC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Structural valve degeneration</a:t>
            </a:r>
            <a:endParaRPr lang="en-IN"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1600201"/>
            <a:ext cx="4495800" cy="4525963"/>
          </a:xfrm>
        </p:spPr>
        <p:txBody>
          <a:bodyPr>
            <a:normAutofit fontScale="92500" lnSpcReduction="20000"/>
          </a:bodyPr>
          <a:lstStyle/>
          <a:p>
            <a:endParaRPr lang="en-US" sz="2200" dirty="0" smtClean="0">
              <a:latin typeface="Times New Roman" pitchFamily="18" charset="0"/>
              <a:cs typeface="Times New Roman" pitchFamily="18" charset="0"/>
            </a:endParaRPr>
          </a:p>
          <a:p>
            <a:pPr fontAlgn="t"/>
            <a:r>
              <a:rPr lang="en-US" sz="2400" dirty="0" smtClean="0">
                <a:latin typeface="Times New Roman" pitchFamily="18" charset="0"/>
                <a:cs typeface="Times New Roman" pitchFamily="18" charset="0"/>
              </a:rPr>
              <a:t>SVD is  the most common cause of Bio PHV failure</a:t>
            </a:r>
          </a:p>
          <a:p>
            <a:pPr fontAlgn="t"/>
            <a:endParaRPr lang="en-IN" sz="2200" b="1" dirty="0" smtClean="0">
              <a:latin typeface="Times New Roman" pitchFamily="18" charset="0"/>
              <a:cs typeface="Times New Roman" pitchFamily="18" charset="0"/>
            </a:endParaRPr>
          </a:p>
          <a:p>
            <a:pPr fontAlgn="t"/>
            <a:r>
              <a:rPr lang="en-US" sz="2200" b="1" dirty="0" smtClean="0">
                <a:solidFill>
                  <a:srgbClr val="FFFF00"/>
                </a:solidFill>
                <a:latin typeface="Times New Roman" pitchFamily="18" charset="0"/>
                <a:cs typeface="Times New Roman" pitchFamily="18" charset="0"/>
              </a:rPr>
              <a:t>Freedom from structural valve degeneration</a:t>
            </a:r>
            <a:endParaRPr lang="en-IN" sz="2200" b="1" dirty="0" smtClean="0">
              <a:solidFill>
                <a:srgbClr val="FFFF00"/>
              </a:solidFill>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a:t>
            </a:r>
          </a:p>
          <a:p>
            <a:pPr>
              <a:buFont typeface="Wingdings" pitchFamily="2" charset="2"/>
              <a:buChar char="ü"/>
            </a:pPr>
            <a:r>
              <a:rPr lang="en-US" sz="2200" dirty="0" smtClean="0">
                <a:latin typeface="Times New Roman" pitchFamily="18" charset="0"/>
                <a:cs typeface="Times New Roman" pitchFamily="18" charset="0"/>
              </a:rPr>
              <a:t>Stented porcine valves</a:t>
            </a:r>
            <a:r>
              <a:rPr lang="en-IN" sz="2200" dirty="0" smtClean="0">
                <a:latin typeface="Times New Roman" pitchFamily="18" charset="0"/>
                <a:cs typeface="Times New Roman" pitchFamily="18" charset="0"/>
              </a:rPr>
              <a:t> : </a:t>
            </a:r>
            <a:r>
              <a:rPr lang="en-US" sz="2200" dirty="0" smtClean="0">
                <a:latin typeface="Times New Roman" pitchFamily="18" charset="0"/>
                <a:cs typeface="Times New Roman" pitchFamily="18" charset="0"/>
              </a:rPr>
              <a:t>30- 60% at 15 years</a:t>
            </a:r>
            <a:endParaRPr lang="en-IN" sz="2200" dirty="0" smtClean="0">
              <a:latin typeface="Times New Roman" pitchFamily="18" charset="0"/>
              <a:cs typeface="Times New Roman" pitchFamily="18" charset="0"/>
            </a:endParaRPr>
          </a:p>
          <a:p>
            <a:pPr>
              <a:buFont typeface="Wingdings" pitchFamily="2" charset="2"/>
              <a:buChar char="ü"/>
            </a:pPr>
            <a:r>
              <a:rPr lang="en-US" sz="2200" dirty="0" smtClean="0">
                <a:latin typeface="Times New Roman" pitchFamily="18" charset="0"/>
                <a:cs typeface="Times New Roman" pitchFamily="18" charset="0"/>
              </a:rPr>
              <a:t>Pericardial valves</a:t>
            </a:r>
            <a:r>
              <a:rPr lang="en-IN" sz="2200" dirty="0" smtClean="0">
                <a:latin typeface="Times New Roman" pitchFamily="18" charset="0"/>
                <a:cs typeface="Times New Roman" pitchFamily="18" charset="0"/>
              </a:rPr>
              <a:t> : </a:t>
            </a:r>
            <a:r>
              <a:rPr lang="en-US" sz="2200" dirty="0" smtClean="0">
                <a:solidFill>
                  <a:srgbClr val="FFFF00"/>
                </a:solidFill>
                <a:latin typeface="Times New Roman" pitchFamily="18" charset="0"/>
                <a:cs typeface="Times New Roman" pitchFamily="18" charset="0"/>
              </a:rPr>
              <a:t>86% </a:t>
            </a:r>
            <a:r>
              <a:rPr lang="en-US" sz="2200" dirty="0" smtClean="0">
                <a:latin typeface="Times New Roman" pitchFamily="18" charset="0"/>
                <a:cs typeface="Times New Roman" pitchFamily="18" charset="0"/>
              </a:rPr>
              <a:t>at 12 years</a:t>
            </a:r>
          </a:p>
          <a:p>
            <a:pPr fontAlgn="t">
              <a:lnSpc>
                <a:spcPct val="160000"/>
              </a:lnSpc>
            </a:pPr>
            <a:endParaRPr lang="en-US" sz="2200" dirty="0" smtClean="0">
              <a:latin typeface="Times New Roman" pitchFamily="18" charset="0"/>
              <a:cs typeface="Times New Roman" pitchFamily="18" charset="0"/>
            </a:endParaRPr>
          </a:p>
          <a:p>
            <a:pPr fontAlgn="t">
              <a:lnSpc>
                <a:spcPct val="160000"/>
              </a:lnSpc>
            </a:pPr>
            <a:r>
              <a:rPr lang="en-US" sz="2200" dirty="0" smtClean="0">
                <a:latin typeface="Times New Roman" pitchFamily="18" charset="0"/>
                <a:cs typeface="Times New Roman" pitchFamily="18" charset="0"/>
              </a:rPr>
              <a:t>Mortality for reoperation for  SVD is 2- 3times than first operation. </a:t>
            </a:r>
          </a:p>
          <a:p>
            <a:pPr fontAlgn="t">
              <a:lnSpc>
                <a:spcPct val="160000"/>
              </a:lnSpc>
              <a:buNone/>
            </a:pPr>
            <a:endParaRPr lang="en-IN" dirty="0" smtClean="0"/>
          </a:p>
          <a:p>
            <a:pPr fontAlgn="t"/>
            <a:endParaRPr lang="en-IN" dirty="0" smtClean="0"/>
          </a:p>
          <a:p>
            <a:pPr fontAlgn="t"/>
            <a:endParaRPr lang="en-IN" dirty="0" smtClean="0"/>
          </a:p>
          <a:p>
            <a:endParaRPr lang="en-IN" dirty="0"/>
          </a:p>
        </p:txBody>
      </p:sp>
      <p:sp>
        <p:nvSpPr>
          <p:cNvPr id="4" name="Content Placeholder 3"/>
          <p:cNvSpPr>
            <a:spLocks noGrp="1"/>
          </p:cNvSpPr>
          <p:nvPr>
            <p:ph sz="half" idx="2"/>
          </p:nvPr>
        </p:nvSpPr>
        <p:spPr>
          <a:xfrm>
            <a:off x="4500562" y="1600201"/>
            <a:ext cx="4643438" cy="4525963"/>
          </a:xfrm>
        </p:spPr>
        <p:txBody>
          <a:bodyPr>
            <a:normAutofit fontScale="92500" lnSpcReduction="20000"/>
          </a:bodyPr>
          <a:lstStyle/>
          <a:p>
            <a:endParaRPr lang="en-US" dirty="0" smtClean="0">
              <a:solidFill>
                <a:srgbClr val="FF3399"/>
              </a:solidFill>
              <a:latin typeface="Times New Roman" pitchFamily="18" charset="0"/>
              <a:cs typeface="Times New Roman" pitchFamily="18" charset="0"/>
            </a:endParaRPr>
          </a:p>
          <a:p>
            <a:pPr>
              <a:buNone/>
            </a:pPr>
            <a:r>
              <a:rPr lang="en-US" sz="3900" dirty="0" smtClean="0">
                <a:solidFill>
                  <a:srgbClr val="FF3399"/>
                </a:solidFill>
                <a:latin typeface="Times New Roman" pitchFamily="18" charset="0"/>
                <a:cs typeface="Times New Roman" pitchFamily="18" charset="0"/>
              </a:rPr>
              <a:t>Types of degeneration</a:t>
            </a:r>
          </a:p>
          <a:p>
            <a:endParaRPr lang="en-US"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CALCIFIC DEGERATION</a:t>
            </a:r>
          </a:p>
          <a:p>
            <a:r>
              <a:rPr lang="en-US" sz="2000" dirty="0" smtClean="0">
                <a:latin typeface="Times New Roman" pitchFamily="18" charset="0"/>
                <a:cs typeface="Times New Roman" pitchFamily="18" charset="0"/>
              </a:rPr>
              <a:t>NON CALCIFIC DEGERATION ( 30 %)</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err="1" smtClean="0">
                <a:solidFill>
                  <a:srgbClr val="FFFF00"/>
                </a:solidFill>
                <a:latin typeface="Times New Roman" pitchFamily="18" charset="0"/>
                <a:cs typeface="Times New Roman" pitchFamily="18" charset="0"/>
              </a:rPr>
              <a:t>Sequele</a:t>
            </a:r>
            <a:r>
              <a:rPr lang="en-US" dirty="0" smtClean="0">
                <a:solidFill>
                  <a:srgbClr val="FFFF00"/>
                </a:solidFill>
                <a:latin typeface="Times New Roman" pitchFamily="18" charset="0"/>
                <a:cs typeface="Times New Roman" pitchFamily="18" charset="0"/>
              </a:rPr>
              <a:t>  of degeneration</a:t>
            </a:r>
          </a:p>
          <a:p>
            <a:pPr>
              <a:buNone/>
            </a:pPr>
            <a:r>
              <a:rPr lang="en-US" dirty="0" smtClean="0">
                <a:latin typeface="Times New Roman" pitchFamily="18" charset="0"/>
                <a:cs typeface="Times New Roman" pitchFamily="18" charset="0"/>
              </a:rPr>
              <a:t>             PHV Stenosis</a:t>
            </a:r>
          </a:p>
          <a:p>
            <a:pPr>
              <a:buNone/>
            </a:pPr>
            <a:r>
              <a:rPr lang="en-US" dirty="0" smtClean="0">
                <a:latin typeface="Times New Roman" pitchFamily="18" charset="0"/>
                <a:cs typeface="Times New Roman" pitchFamily="18" charset="0"/>
              </a:rPr>
              <a:t>             PHV Regurgitation</a:t>
            </a:r>
          </a:p>
          <a:p>
            <a:pPr>
              <a:buNone/>
            </a:pPr>
            <a:r>
              <a:rPr lang="en-US" dirty="0" smtClean="0">
                <a:latin typeface="Times New Roman" pitchFamily="18" charset="0"/>
                <a:cs typeface="Times New Roman" pitchFamily="18" charset="0"/>
              </a:rPr>
              <a:t>             or Both</a:t>
            </a:r>
            <a:endParaRPr lang="en-IN" dirty="0"/>
          </a:p>
        </p:txBody>
      </p:sp>
      <p:pic>
        <p:nvPicPr>
          <p:cNvPr id="9218" name="Picture 2"/>
          <p:cNvPicPr>
            <a:picLocks noChangeAspect="1" noChangeArrowheads="1"/>
          </p:cNvPicPr>
          <p:nvPr/>
        </p:nvPicPr>
        <p:blipFill>
          <a:blip r:embed="rId2"/>
          <a:srcRect/>
          <a:stretch>
            <a:fillRect/>
          </a:stretch>
        </p:blipFill>
        <p:spPr bwMode="auto">
          <a:xfrm>
            <a:off x="0" y="1357298"/>
            <a:ext cx="9144000" cy="492922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85720" y="1285860"/>
            <a:ext cx="8858280" cy="5143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218"/>
                                        </p:tgtEl>
                                        <p:attrNameLst>
                                          <p:attrName>style.visibility</p:attrName>
                                        </p:attrNameLst>
                                      </p:cBhvr>
                                      <p:to>
                                        <p:strVal val="visible"/>
                                      </p:to>
                                    </p:set>
                                    <p:animEffect transition="in" filter="fade">
                                      <p:cBhvr>
                                        <p:cTn id="41" dur="500"/>
                                        <p:tgtEl>
                                          <p:spTgt spid="9218"/>
                                        </p:tgtEl>
                                      </p:cBhvr>
                                    </p:animEffect>
                                    <p:anim calcmode="lin" valueType="num">
                                      <p:cBhvr>
                                        <p:cTn id="42" dur="500" fill="hold"/>
                                        <p:tgtEl>
                                          <p:spTgt spid="9218"/>
                                        </p:tgtEl>
                                        <p:attrNameLst>
                                          <p:attrName>ppt_x</p:attrName>
                                        </p:attrNameLst>
                                      </p:cBhvr>
                                      <p:tavLst>
                                        <p:tav tm="0">
                                          <p:val>
                                            <p:strVal val="#ppt_x"/>
                                          </p:val>
                                        </p:tav>
                                        <p:tav tm="100000">
                                          <p:val>
                                            <p:strVal val="#ppt_x"/>
                                          </p:val>
                                        </p:tav>
                                      </p:tavLst>
                                    </p:anim>
                                    <p:anim calcmode="lin" valueType="num">
                                      <p:cBhvr>
                                        <p:cTn id="43" dur="5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219"/>
                                        </p:tgtEl>
                                        <p:attrNameLst>
                                          <p:attrName>style.visibility</p:attrName>
                                        </p:attrNameLst>
                                      </p:cBhvr>
                                      <p:to>
                                        <p:strVal val="visible"/>
                                      </p:to>
                                    </p:set>
                                    <p:animEffect transition="in" filter="fade">
                                      <p:cBhvr>
                                        <p:cTn id="48" dur="500"/>
                                        <p:tgtEl>
                                          <p:spTgt spid="9219"/>
                                        </p:tgtEl>
                                      </p:cBhvr>
                                    </p:animEffect>
                                    <p:anim calcmode="lin" valueType="num">
                                      <p:cBhvr>
                                        <p:cTn id="49" dur="500" fill="hold"/>
                                        <p:tgtEl>
                                          <p:spTgt spid="9219"/>
                                        </p:tgtEl>
                                        <p:attrNameLst>
                                          <p:attrName>ppt_x</p:attrName>
                                        </p:attrNameLst>
                                      </p:cBhvr>
                                      <p:tavLst>
                                        <p:tav tm="0">
                                          <p:val>
                                            <p:strVal val="#ppt_x"/>
                                          </p:val>
                                        </p:tav>
                                        <p:tav tm="100000">
                                          <p:val>
                                            <p:strVal val="#ppt_x"/>
                                          </p:val>
                                        </p:tav>
                                      </p:tavLst>
                                    </p:anim>
                                    <p:anim calcmode="lin" valueType="num">
                                      <p:cBhvr>
                                        <p:cTn id="50" dur="5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Mechanical PHV Structural failure </a:t>
            </a:r>
            <a:endParaRPr lang="en-IN" dirty="0"/>
          </a:p>
        </p:txBody>
      </p:sp>
      <p:sp>
        <p:nvSpPr>
          <p:cNvPr id="3" name="Content Placeholder 2"/>
          <p:cNvSpPr>
            <a:spLocks noGrp="1"/>
          </p:cNvSpPr>
          <p:nvPr>
            <p:ph idx="1"/>
          </p:nvPr>
        </p:nvSpPr>
        <p:spPr/>
        <p:txBody>
          <a:bodyPr/>
          <a:lstStyle/>
          <a:p>
            <a:pPr>
              <a:lnSpc>
                <a:spcPct val="200000"/>
              </a:lnSpc>
            </a:pPr>
            <a:r>
              <a:rPr lang="en-US" dirty="0" smtClean="0"/>
              <a:t>Strut fracture</a:t>
            </a:r>
          </a:p>
          <a:p>
            <a:pPr>
              <a:lnSpc>
                <a:spcPct val="200000"/>
              </a:lnSpc>
            </a:pPr>
            <a:r>
              <a:rPr lang="en-US" dirty="0" smtClean="0"/>
              <a:t>Leaflet escape</a:t>
            </a:r>
          </a:p>
          <a:p>
            <a:pPr>
              <a:lnSpc>
                <a:spcPct val="200000"/>
              </a:lnSpc>
            </a:pPr>
            <a:r>
              <a:rPr lang="en-US" dirty="0" err="1" smtClean="0"/>
              <a:t>Occluder</a:t>
            </a:r>
            <a:r>
              <a:rPr lang="en-US" dirty="0" smtClean="0"/>
              <a:t> dysfunction due to lipid </a:t>
            </a:r>
            <a:r>
              <a:rPr lang="en-US" dirty="0" err="1" smtClean="0"/>
              <a:t>adsoption</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4689</Words>
  <Application>Microsoft Office PowerPoint</Application>
  <PresentationFormat>On-screen Show (4:3)</PresentationFormat>
  <Paragraphs>879</Paragraphs>
  <Slides>120</Slides>
  <Notes>7</Notes>
  <HiddenSlides>2</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Slide 1</vt:lpstr>
      <vt:lpstr>HISTORY OF PROSTHETIC HEART VALVE</vt:lpstr>
      <vt:lpstr>Slide 3</vt:lpstr>
      <vt:lpstr>Slide 4</vt:lpstr>
      <vt:lpstr>ADVANCEMENT IN PHV TECHNOLOGY</vt:lpstr>
      <vt:lpstr>Changes in Valve Processing Technology</vt:lpstr>
      <vt:lpstr>Slide 7</vt:lpstr>
      <vt:lpstr>  PROSTHETIC HEART VALVE CLASSIFICATION</vt:lpstr>
      <vt:lpstr>PHV valves: Advantages and Disadvantages </vt:lpstr>
      <vt:lpstr>Mechanical PHV Basic structure</vt:lpstr>
      <vt:lpstr>BIOPROSTHETIC HEART VALVES </vt:lpstr>
      <vt:lpstr>Slide 12</vt:lpstr>
      <vt:lpstr>Ball and Cage Advantage of the design </vt:lpstr>
      <vt:lpstr>Slide 14</vt:lpstr>
      <vt:lpstr>Tilting disc Advantage  &amp; Disadvantages</vt:lpstr>
      <vt:lpstr> TTK-CHITRA:ADVANTAGES ONLY INDIAN-MADE HEART VALVE   </vt:lpstr>
      <vt:lpstr>Bileaflet valves advantages over single disc</vt:lpstr>
      <vt:lpstr>Slide 18</vt:lpstr>
      <vt:lpstr>Pericardial valve:</vt:lpstr>
      <vt:lpstr>Homograft (Allograft) Aortic Valves</vt:lpstr>
      <vt:lpstr>Pulmonary Autografts</vt:lpstr>
      <vt:lpstr>NEXT GENERATION VALVE</vt:lpstr>
      <vt:lpstr>Slide 23</vt:lpstr>
      <vt:lpstr>Factors to be considered while selecting a prosthetic heart valve</vt:lpstr>
      <vt:lpstr>Slide 25</vt:lpstr>
      <vt:lpstr>Slide 26</vt:lpstr>
      <vt:lpstr>ACC Guidelines for selection of PHV</vt:lpstr>
      <vt:lpstr>PHV Selection in Pregnancy</vt:lpstr>
      <vt:lpstr>Slide 29</vt:lpstr>
      <vt:lpstr>Slide 30</vt:lpstr>
      <vt:lpstr>  CLINICAL INFORMATION</vt:lpstr>
      <vt:lpstr>X-Ray in PHV : Identification of Valves</vt:lpstr>
      <vt:lpstr>Chest X ray AP View</vt:lpstr>
      <vt:lpstr>Determination of site of valve by assesing the  direction of flow</vt:lpstr>
      <vt:lpstr>X-ray detection of complication: Strut fracture in Bjork shiley</vt:lpstr>
      <vt:lpstr>Cinefluoroscopy</vt:lpstr>
      <vt:lpstr> Concept of Opening and closing angle:</vt:lpstr>
      <vt:lpstr>St. Jude medical bileaflet valve  </vt:lpstr>
      <vt:lpstr>Slide 39</vt:lpstr>
      <vt:lpstr>Flow dynamics of different types of PHV</vt:lpstr>
      <vt:lpstr>Echo in PHV Evaluation : General consideration</vt:lpstr>
      <vt:lpstr>Echo in PHV Evaluation : General consideration</vt:lpstr>
      <vt:lpstr>Echo in PHV Evaluation : General consideration</vt:lpstr>
      <vt:lpstr>Doppler assessment:General consideration</vt:lpstr>
      <vt:lpstr>The concept of pressure recovery </vt:lpstr>
      <vt:lpstr>TEE Views</vt:lpstr>
      <vt:lpstr>ECHO FEATURES OF BILEAFLET VALVE</vt:lpstr>
      <vt:lpstr>ECHO features of Tilting disc features</vt:lpstr>
      <vt:lpstr>Slide 49</vt:lpstr>
      <vt:lpstr> PHV Flow Cx: Important feature.</vt:lpstr>
      <vt:lpstr>Slide 51</vt:lpstr>
      <vt:lpstr>TIMING OF ECHO CARDIOGRAPHIC FOLLOW-UP</vt:lpstr>
      <vt:lpstr>2D ECHO ASSESMENT</vt:lpstr>
      <vt:lpstr>2D Echo complication detection</vt:lpstr>
      <vt:lpstr>Slide 55</vt:lpstr>
      <vt:lpstr>PRIMARY GOALS OF DOPPLER INTERROGATION</vt:lpstr>
      <vt:lpstr>Doppler Assessment of  Obstruction of Prosthetic Valves Stenosis</vt:lpstr>
      <vt:lpstr>Double envelope spectral doppler</vt:lpstr>
      <vt:lpstr> Aortic valve: Trans prosthetic valve velocity &amp; Gradient assessment.</vt:lpstr>
      <vt:lpstr>Transprosthetic velocity and gradient</vt:lpstr>
      <vt:lpstr> Prosthetic Heart valve Gradient calculation. </vt:lpstr>
      <vt:lpstr>Effective orifice area calculation (EOA) of Aortic PHV</vt:lpstr>
      <vt:lpstr>Calculation of EOA at the Mitral Prosthetic valve</vt:lpstr>
      <vt:lpstr>How to take measurement for continuity equation</vt:lpstr>
      <vt:lpstr>Transprosthetic jet contour and Acceleration time :Qualitative index</vt:lpstr>
      <vt:lpstr>DOPPLER VELOCITY INDEX</vt:lpstr>
      <vt:lpstr>DOPPLER VELOCITY INDEX</vt:lpstr>
      <vt:lpstr>Slide 68</vt:lpstr>
      <vt:lpstr>Slide 69</vt:lpstr>
      <vt:lpstr>Suspect prosthetic tricuspid stenosis if </vt:lpstr>
      <vt:lpstr>Evaluation of high gradient across the Prosthetic heart valve</vt:lpstr>
      <vt:lpstr>Slide 72</vt:lpstr>
      <vt:lpstr>Slide 73</vt:lpstr>
      <vt:lpstr>Slide 74</vt:lpstr>
      <vt:lpstr>Slide 75</vt:lpstr>
      <vt:lpstr>Patterns of Physiological regurgitation</vt:lpstr>
      <vt:lpstr>Pathological Regurgitation features</vt:lpstr>
      <vt:lpstr>Slide 78</vt:lpstr>
      <vt:lpstr>Prosthetic Mitral regurgitation   Echo Evaluation</vt:lpstr>
      <vt:lpstr>Slide 80</vt:lpstr>
      <vt:lpstr>Slide 81</vt:lpstr>
      <vt:lpstr>Slide 82</vt:lpstr>
      <vt:lpstr>Slide 83</vt:lpstr>
      <vt:lpstr>Paravalvular regurgitation severity </vt:lpstr>
      <vt:lpstr>Limitation of Echo in PHV assessment</vt:lpstr>
      <vt:lpstr>Slide 86</vt:lpstr>
      <vt:lpstr>Complication related to  PHV </vt:lpstr>
      <vt:lpstr>Slide 88</vt:lpstr>
      <vt:lpstr>Patient Prosthesis Mismatch</vt:lpstr>
      <vt:lpstr>Prevention of PPM</vt:lpstr>
      <vt:lpstr>Slide 91</vt:lpstr>
      <vt:lpstr>Slide 92</vt:lpstr>
      <vt:lpstr>VALVE THROMBOSIS</vt:lpstr>
      <vt:lpstr>Pannus</vt:lpstr>
      <vt:lpstr>Pannus vs Thrombus</vt:lpstr>
      <vt:lpstr>Slide 96</vt:lpstr>
      <vt:lpstr>Structural valve degeneration</vt:lpstr>
      <vt:lpstr>Structural valve degeneration</vt:lpstr>
      <vt:lpstr>Mechanical PHV Structural failure </vt:lpstr>
      <vt:lpstr>Slide 100</vt:lpstr>
      <vt:lpstr>Slide 101</vt:lpstr>
      <vt:lpstr>Site of vegetation</vt:lpstr>
      <vt:lpstr>Slide 103</vt:lpstr>
      <vt:lpstr>Paravalvular regurgitation</vt:lpstr>
      <vt:lpstr>Slide 105</vt:lpstr>
      <vt:lpstr>    </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ANTICOAGULATION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PROSTHTIC HEART VALVE</dc:title>
  <dc:creator>user</dc:creator>
  <cp:lastModifiedBy>dr.sunish</cp:lastModifiedBy>
  <cp:revision>538</cp:revision>
  <dcterms:created xsi:type="dcterms:W3CDTF">2014-12-14T19:00:53Z</dcterms:created>
  <dcterms:modified xsi:type="dcterms:W3CDTF">2015-03-29T16:16:39Z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