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7" r:id="rId3"/>
    <p:sldId id="281" r:id="rId4"/>
    <p:sldId id="282" r:id="rId5"/>
    <p:sldId id="262" r:id="rId6"/>
    <p:sldId id="258" r:id="rId7"/>
    <p:sldId id="263" r:id="rId8"/>
    <p:sldId id="264" r:id="rId9"/>
    <p:sldId id="265" r:id="rId10"/>
    <p:sldId id="284" r:id="rId11"/>
    <p:sldId id="285" r:id="rId12"/>
    <p:sldId id="286"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E92F4-B359-4801-B475-DAC623877A03}" type="datetimeFigureOut">
              <a:rPr lang="en-US" smtClean="0"/>
              <a:pPr/>
              <a:t>7/20/2015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26EFA-3120-4E26-B0BC-7F281FFA8D5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5AB036D-1F69-4F16-B3AF-BBED74F73C25}" type="slidenum">
              <a:rPr lang="en-US"/>
              <a:pPr/>
              <a:t>9</a:t>
            </a:fld>
            <a:endParaRPr lang="en-US"/>
          </a:p>
        </p:txBody>
      </p:sp>
      <p:sp>
        <p:nvSpPr>
          <p:cNvPr id="76803" name="Slide Image Placeholder 1"/>
          <p:cNvSpPr>
            <a:spLocks noGrp="1" noRot="1" noChangeAspect="1" noTextEdit="1"/>
          </p:cNvSpPr>
          <p:nvPr>
            <p:ph type="sldImg"/>
          </p:nvPr>
        </p:nvSpPr>
        <p:spPr>
          <a:ln/>
        </p:spPr>
      </p:sp>
      <p:sp>
        <p:nvSpPr>
          <p:cNvPr id="76804" name="Notes Placeholder 2"/>
          <p:cNvSpPr>
            <a:spLocks noGrp="1"/>
          </p:cNvSpPr>
          <p:nvPr>
            <p:ph type="body" idx="1"/>
          </p:nvPr>
        </p:nvSpPr>
        <p:spPr>
          <a:noFill/>
          <a:ln/>
        </p:spPr>
        <p:txBody>
          <a:bodyPr/>
          <a:lstStyle/>
          <a:p>
            <a:pPr eaLnBrk="1" hangingPunct="1">
              <a:spcBef>
                <a:spcPct val="0"/>
              </a:spcBef>
            </a:pPr>
            <a:r>
              <a:rPr lang="en-US" smtClean="0"/>
              <a:t>The </a:t>
            </a:r>
            <a:r>
              <a:rPr lang="en-US" b="1" smtClean="0"/>
              <a:t>Left Gastric Artery</a:t>
            </a:r>
            <a:r>
              <a:rPr lang="en-US" smtClean="0"/>
              <a:t> (</a:t>
            </a:r>
            <a:r>
              <a:rPr lang="en-US" i="1" smtClean="0"/>
              <a:t>a. gastrica sinistra; gastric or coronary artery</a:t>
            </a:r>
            <a:r>
              <a:rPr lang="en-US" smtClean="0"/>
              <a:t>), the smallest of the three branches of the celiac artery, passes upward and to the left, posterior to the omental bursa, to the cardiac orifice of the stomach. Here it distributes branches to the esophagus, which anastomose with the aortic esophageal arteries; others supply the cardiac part of the stomach, anastomosing with branches of the lienal artery. It then runs from left to right, along the lesser curvature of the stomach to the pylorus, between the layers of the lesser omentum; it gives branches to both surfaces of the stomach and anastomoses with the right gastric artery.</a:t>
            </a:r>
          </a:p>
          <a:p>
            <a:pPr eaLnBrk="1" hangingPunct="1">
              <a:spcBef>
                <a:spcPct val="0"/>
              </a:spcBef>
            </a:pPr>
            <a:endParaRPr lang="en-US" smtClean="0"/>
          </a:p>
        </p:txBody>
      </p:sp>
      <p:sp>
        <p:nvSpPr>
          <p:cNvPr id="768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C1A92DD-0F23-45A7-8009-7C9BEEEE0898}" type="slidenum">
              <a:rPr lang="en-US" sz="1200">
                <a:latin typeface="Calibri" pitchFamily="34" charset="0"/>
              </a:rPr>
              <a:pPr algn="r" eaLnBrk="1" hangingPunct="1"/>
              <a:t>9</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8EF7082-033D-4287-97E0-63DF8273E2AB}" type="slidenum">
              <a:rPr lang="en-US"/>
              <a:pPr/>
              <a:t>13</a:t>
            </a:fld>
            <a:endParaRPr lang="en-US"/>
          </a:p>
        </p:txBody>
      </p:sp>
      <p:sp>
        <p:nvSpPr>
          <p:cNvPr id="77827" name="Slide Image Placeholder 1"/>
          <p:cNvSpPr>
            <a:spLocks noGrp="1" noRot="1" noChangeAspect="1" noTextEdit="1"/>
          </p:cNvSpPr>
          <p:nvPr>
            <p:ph type="sldImg"/>
          </p:nvPr>
        </p:nvSpPr>
        <p:spPr>
          <a:ln/>
        </p:spPr>
      </p:sp>
      <p:sp>
        <p:nvSpPr>
          <p:cNvPr id="77828" name="Notes Placeholder 2"/>
          <p:cNvSpPr>
            <a:spLocks noGrp="1"/>
          </p:cNvSpPr>
          <p:nvPr>
            <p:ph type="body" idx="1"/>
          </p:nvPr>
        </p:nvSpPr>
        <p:spPr>
          <a:noFill/>
          <a:ln/>
        </p:spPr>
        <p:txBody>
          <a:bodyPr/>
          <a:lstStyle/>
          <a:p>
            <a:pPr eaLnBrk="1" hangingPunct="1">
              <a:lnSpc>
                <a:spcPct val="90000"/>
              </a:lnSpc>
              <a:spcBef>
                <a:spcPct val="0"/>
              </a:spcBef>
            </a:pPr>
            <a:r>
              <a:rPr lang="en-US" sz="1100" dirty="0" smtClean="0"/>
              <a:t>The </a:t>
            </a:r>
            <a:r>
              <a:rPr lang="en-US" sz="1100" b="1" dirty="0" smtClean="0"/>
              <a:t>Hepatic Artery</a:t>
            </a:r>
            <a:r>
              <a:rPr lang="en-US" sz="1100" dirty="0" smtClean="0"/>
              <a:t> (</a:t>
            </a:r>
            <a:r>
              <a:rPr lang="en-US" sz="1100" i="1" dirty="0" smtClean="0"/>
              <a:t>a. hepatica</a:t>
            </a:r>
            <a:r>
              <a:rPr lang="en-US" sz="1100" dirty="0" smtClean="0"/>
              <a:t>) in the adult is intermediate in size between the left gastric and </a:t>
            </a:r>
            <a:r>
              <a:rPr lang="en-US" sz="1100" dirty="0" err="1" smtClean="0"/>
              <a:t>lienal</a:t>
            </a:r>
            <a:r>
              <a:rPr lang="en-US" sz="1100" dirty="0" smtClean="0"/>
              <a:t>; in the fetus, it is the largest of the three branches of the celiac artery. It is first directed forward and to the right, to the upper margin of the superior part of the duodenum, forming the lower boundary of the </a:t>
            </a:r>
            <a:r>
              <a:rPr lang="en-US" sz="1100" dirty="0" err="1" smtClean="0"/>
              <a:t>epiploic</a:t>
            </a:r>
            <a:r>
              <a:rPr lang="en-US" sz="1100" dirty="0" smtClean="0"/>
              <a:t> foramen (</a:t>
            </a:r>
            <a:r>
              <a:rPr lang="en-US" sz="1100" i="1" dirty="0" smtClean="0"/>
              <a:t>foramen of Winslow</a:t>
            </a:r>
            <a:r>
              <a:rPr lang="en-US" sz="1100" dirty="0" smtClean="0"/>
              <a:t>). It then crosses the portal vein </a:t>
            </a:r>
            <a:r>
              <a:rPr lang="en-US" sz="1100" dirty="0" err="1" smtClean="0"/>
              <a:t>anteriorly</a:t>
            </a:r>
            <a:r>
              <a:rPr lang="en-US" sz="1100" dirty="0" smtClean="0"/>
              <a:t> and ascends between the layers of the lesser </a:t>
            </a:r>
            <a:r>
              <a:rPr lang="en-US" sz="1100" dirty="0" err="1" smtClean="0"/>
              <a:t>omentum</a:t>
            </a:r>
            <a:r>
              <a:rPr lang="en-US" sz="1100" dirty="0" smtClean="0"/>
              <a:t>, and in front of the </a:t>
            </a:r>
            <a:r>
              <a:rPr lang="en-US" sz="1100" dirty="0" err="1" smtClean="0"/>
              <a:t>epiploic</a:t>
            </a:r>
            <a:r>
              <a:rPr lang="en-US" sz="1100" dirty="0" smtClean="0"/>
              <a:t> foramen, to the </a:t>
            </a:r>
            <a:r>
              <a:rPr lang="en-US" sz="1100" dirty="0" err="1" smtClean="0"/>
              <a:t>porta</a:t>
            </a:r>
            <a:r>
              <a:rPr lang="en-US" sz="1100" dirty="0" smtClean="0"/>
              <a:t> </a:t>
            </a:r>
            <a:r>
              <a:rPr lang="en-US" sz="1100" dirty="0" err="1" smtClean="0"/>
              <a:t>hepatis</a:t>
            </a:r>
            <a:r>
              <a:rPr lang="en-US" sz="1100" dirty="0" smtClean="0"/>
              <a:t>, where it divides into two branches, right and left, which supply the corresponding lobes of the liver, accompanying the ramifications of the portal vein and hepatic ducts. The hepatic artery, in its course along the right border of the lesser </a:t>
            </a:r>
            <a:r>
              <a:rPr lang="en-US" sz="1100" dirty="0" err="1" smtClean="0"/>
              <a:t>omentum</a:t>
            </a:r>
            <a:r>
              <a:rPr lang="en-US" sz="1100" dirty="0" smtClean="0"/>
              <a:t>, is in relation with the common bile-duct and portal vein, the duct lying to the right of the artery, and the vein behind. </a:t>
            </a:r>
            <a:r>
              <a:rPr lang="en-US" sz="1100" i="1" dirty="0" smtClean="0"/>
              <a:t>   9</a:t>
            </a:r>
            <a:r>
              <a:rPr lang="en-US" sz="1100" dirty="0" smtClean="0"/>
              <a:t>   Its branches are: </a:t>
            </a:r>
            <a:r>
              <a:rPr lang="en-US" sz="1100" i="1" dirty="0" smtClean="0"/>
              <a:t>   10</a:t>
            </a:r>
            <a:r>
              <a:rPr lang="en-US" sz="1100" dirty="0" smtClean="0"/>
              <a:t> Right Gastric. </a:t>
            </a:r>
            <a:br>
              <a:rPr lang="en-US" sz="1100" dirty="0" smtClean="0"/>
            </a:br>
            <a:r>
              <a:rPr lang="en-US" sz="1100" dirty="0" err="1" smtClean="0"/>
              <a:t>Gastroduodenal</a:t>
            </a:r>
            <a:r>
              <a:rPr lang="en-US" sz="1100" dirty="0" smtClean="0"/>
              <a:t>     ( Right </a:t>
            </a:r>
            <a:r>
              <a:rPr lang="en-US" sz="1100" dirty="0" err="1" smtClean="0"/>
              <a:t>Gastroepiploic</a:t>
            </a:r>
            <a:r>
              <a:rPr lang="en-US" sz="1100" dirty="0" smtClean="0"/>
              <a:t>. Superior </a:t>
            </a:r>
            <a:r>
              <a:rPr lang="en-US" sz="1100" dirty="0" err="1" smtClean="0"/>
              <a:t>Pancreaticoduodenal</a:t>
            </a:r>
            <a:r>
              <a:rPr lang="en-US" sz="1100" dirty="0" smtClean="0"/>
              <a:t>). Cystic. </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The </a:t>
            </a:r>
            <a:r>
              <a:rPr lang="en-US" sz="1100" b="1" dirty="0" err="1" smtClean="0"/>
              <a:t>Lienal</a:t>
            </a:r>
            <a:r>
              <a:rPr lang="en-US" sz="1100" dirty="0" smtClean="0"/>
              <a:t> or </a:t>
            </a:r>
            <a:r>
              <a:rPr lang="en-US" sz="1100" b="1" dirty="0" err="1" smtClean="0"/>
              <a:t>Splenic</a:t>
            </a:r>
            <a:r>
              <a:rPr lang="en-US" sz="1100" b="1" dirty="0" smtClean="0"/>
              <a:t> Artery</a:t>
            </a:r>
            <a:r>
              <a:rPr lang="en-US" sz="1100" dirty="0" smtClean="0"/>
              <a:t> (</a:t>
            </a:r>
            <a:r>
              <a:rPr lang="en-US" sz="1100" i="1" dirty="0" smtClean="0"/>
              <a:t>a. </a:t>
            </a:r>
            <a:r>
              <a:rPr lang="en-US" sz="1100" i="1" dirty="0" err="1" smtClean="0"/>
              <a:t>lienalis</a:t>
            </a:r>
            <a:r>
              <a:rPr lang="en-US" sz="1100" dirty="0" smtClean="0"/>
              <a:t>), the largest branch of the celiac artery, is remarkable for the </a:t>
            </a:r>
            <a:r>
              <a:rPr lang="en-US" sz="1100" dirty="0" err="1" smtClean="0"/>
              <a:t>tortuosity</a:t>
            </a:r>
            <a:r>
              <a:rPr lang="en-US" sz="1100" dirty="0" smtClean="0"/>
              <a:t> of its course. It passes horizontally to the left side, behind the stomach and the </a:t>
            </a:r>
            <a:r>
              <a:rPr lang="en-US" sz="1100" dirty="0" err="1" smtClean="0"/>
              <a:t>omental</a:t>
            </a:r>
            <a:r>
              <a:rPr lang="en-US" sz="1100" dirty="0" smtClean="0"/>
              <a:t> bursa of the peritoneum, and along the upper border of the pancreas, accompanied by the </a:t>
            </a:r>
            <a:r>
              <a:rPr lang="en-US" sz="1100" dirty="0" err="1" smtClean="0"/>
              <a:t>lienal</a:t>
            </a:r>
            <a:r>
              <a:rPr lang="en-US" sz="1100" dirty="0" smtClean="0"/>
              <a:t> vein, which lies below it; it crosses in front of the upper part of the left kidney, and, on arriving near the spleen, divides into branches, some of which enter the </a:t>
            </a:r>
            <a:r>
              <a:rPr lang="en-US" sz="1100" dirty="0" err="1" smtClean="0"/>
              <a:t>hilus</a:t>
            </a:r>
            <a:r>
              <a:rPr lang="en-US" sz="1100" dirty="0" smtClean="0"/>
              <a:t> of that organ between the two layers of the </a:t>
            </a:r>
            <a:r>
              <a:rPr lang="en-US" sz="1100" dirty="0" err="1" smtClean="0"/>
              <a:t>phrenicolienal</a:t>
            </a:r>
            <a:r>
              <a:rPr lang="en-US" sz="1100" dirty="0" smtClean="0"/>
              <a:t> ligament to be distributed to the tissues of the spleen; some are given to the pancreas, while others pass to the greater curvature of the stomach between the layers of the </a:t>
            </a:r>
            <a:r>
              <a:rPr lang="en-US" sz="1100" dirty="0" err="1" smtClean="0"/>
              <a:t>gastrolienal</a:t>
            </a:r>
            <a:r>
              <a:rPr lang="en-US" sz="1100" dirty="0" smtClean="0"/>
              <a:t> ligament. Its </a:t>
            </a:r>
            <a:r>
              <a:rPr lang="en-US" sz="1100" b="1" dirty="0" smtClean="0"/>
              <a:t>branches are:</a:t>
            </a:r>
            <a:r>
              <a:rPr lang="en-US" sz="1100" dirty="0" smtClean="0"/>
              <a:t> </a:t>
            </a:r>
            <a:r>
              <a:rPr lang="en-US" sz="1100" i="1" dirty="0" smtClean="0"/>
              <a:t>   16</a:t>
            </a:r>
            <a:r>
              <a:rPr lang="en-US" sz="1100" dirty="0" smtClean="0"/>
              <a:t> Pancreatic. </a:t>
            </a:r>
            <a:br>
              <a:rPr lang="en-US" sz="1100" dirty="0" smtClean="0"/>
            </a:br>
            <a:r>
              <a:rPr lang="en-US" sz="1100" dirty="0" smtClean="0"/>
              <a:t>Short Gastric. </a:t>
            </a:r>
            <a:br>
              <a:rPr lang="en-US" sz="1100" dirty="0" smtClean="0"/>
            </a:br>
            <a:r>
              <a:rPr lang="en-US" sz="1100" dirty="0" smtClean="0"/>
              <a:t>Left </a:t>
            </a:r>
            <a:r>
              <a:rPr lang="en-US" sz="1100" dirty="0" err="1" smtClean="0"/>
              <a:t>Gastroepiploic</a:t>
            </a:r>
            <a:endParaRPr lang="en-US" sz="1100" dirty="0" smtClean="0"/>
          </a:p>
          <a:p>
            <a:pPr eaLnBrk="1" hangingPunct="1">
              <a:lnSpc>
                <a:spcPct val="90000"/>
              </a:lnSpc>
              <a:spcBef>
                <a:spcPct val="0"/>
              </a:spcBef>
            </a:pPr>
            <a:r>
              <a:rPr lang="en-US" sz="1100" dirty="0" smtClean="0"/>
              <a:t/>
            </a:r>
            <a:br>
              <a:rPr lang="en-US" sz="1100" dirty="0" smtClean="0"/>
            </a:br>
            <a:r>
              <a:rPr lang="en-US" sz="1100" dirty="0" smtClean="0"/>
              <a:t>The </a:t>
            </a:r>
            <a:r>
              <a:rPr lang="en-US" sz="1100" b="1" dirty="0" smtClean="0"/>
              <a:t>pancreatic branches</a:t>
            </a:r>
            <a:r>
              <a:rPr lang="en-US" sz="1100" dirty="0" smtClean="0"/>
              <a:t> (</a:t>
            </a:r>
            <a:r>
              <a:rPr lang="en-US" sz="1100" i="1" dirty="0" err="1" smtClean="0"/>
              <a:t>rami</a:t>
            </a:r>
            <a:r>
              <a:rPr lang="en-US" sz="1100" i="1" dirty="0" smtClean="0"/>
              <a:t> </a:t>
            </a:r>
            <a:r>
              <a:rPr lang="en-US" sz="1100" i="1" dirty="0" err="1" smtClean="0"/>
              <a:t>pancreatici</a:t>
            </a:r>
            <a:r>
              <a:rPr lang="en-US" sz="1100" dirty="0" smtClean="0"/>
              <a:t>) are numerous small vessels derived from the </a:t>
            </a:r>
            <a:r>
              <a:rPr lang="en-US" sz="1100" dirty="0" err="1" smtClean="0"/>
              <a:t>lienal</a:t>
            </a:r>
            <a:r>
              <a:rPr lang="en-US" sz="1100" dirty="0" smtClean="0"/>
              <a:t> as it runs behind the upper border of the pancreas, supplying its body and tail. One of these, larger than the rest, is sometimes given off near the tail of the pancreas; it runs from left to right near the posterior surface of the gland, following the course of the pancreatic duct, and is called the </a:t>
            </a:r>
            <a:r>
              <a:rPr lang="en-US" sz="1100" b="1" dirty="0" err="1" smtClean="0"/>
              <a:t>arteria</a:t>
            </a:r>
            <a:r>
              <a:rPr lang="en-US" sz="1100" b="1" dirty="0" smtClean="0"/>
              <a:t> </a:t>
            </a:r>
            <a:r>
              <a:rPr lang="en-US" sz="1100" b="1" dirty="0" err="1" smtClean="0"/>
              <a:t>pancreatica</a:t>
            </a:r>
            <a:r>
              <a:rPr lang="en-US" sz="1100" b="1" dirty="0" smtClean="0"/>
              <a:t> magna.</a:t>
            </a:r>
            <a:r>
              <a:rPr lang="en-US" sz="1100" dirty="0" smtClean="0"/>
              <a:t> These vessels </a:t>
            </a:r>
            <a:r>
              <a:rPr lang="en-US" sz="1100" dirty="0" err="1" smtClean="0"/>
              <a:t>anastomose</a:t>
            </a:r>
            <a:r>
              <a:rPr lang="en-US" sz="1100" dirty="0" smtClean="0"/>
              <a:t> with the pancreatic branches of the </a:t>
            </a:r>
            <a:r>
              <a:rPr lang="en-US" sz="1100" dirty="0" err="1" smtClean="0"/>
              <a:t>pancreaticoduodenal</a:t>
            </a:r>
            <a:r>
              <a:rPr lang="en-US" sz="1100" dirty="0" smtClean="0"/>
              <a:t> and superior mesenteric arteries</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The </a:t>
            </a:r>
            <a:r>
              <a:rPr lang="en-US" sz="1100" b="1" dirty="0" smtClean="0"/>
              <a:t>short gastric arteries</a:t>
            </a:r>
            <a:r>
              <a:rPr lang="en-US" sz="1100" dirty="0" smtClean="0"/>
              <a:t> (</a:t>
            </a:r>
            <a:r>
              <a:rPr lang="en-US" sz="1100" i="1" dirty="0" err="1" smtClean="0"/>
              <a:t>aa</a:t>
            </a:r>
            <a:r>
              <a:rPr lang="en-US" sz="1100" i="1" dirty="0" smtClean="0"/>
              <a:t>. </a:t>
            </a:r>
            <a:r>
              <a:rPr lang="en-US" sz="1100" i="1" dirty="0" err="1" smtClean="0"/>
              <a:t>gastricæ</a:t>
            </a:r>
            <a:r>
              <a:rPr lang="en-US" sz="1100" i="1" dirty="0" smtClean="0"/>
              <a:t> </a:t>
            </a:r>
            <a:r>
              <a:rPr lang="en-US" sz="1100" i="1" dirty="0" err="1" smtClean="0"/>
              <a:t>breves</a:t>
            </a:r>
            <a:r>
              <a:rPr lang="en-US" sz="1100" i="1" dirty="0" smtClean="0"/>
              <a:t>; </a:t>
            </a:r>
            <a:r>
              <a:rPr lang="en-US" sz="1100" i="1" dirty="0" err="1" smtClean="0"/>
              <a:t>vasa</a:t>
            </a:r>
            <a:r>
              <a:rPr lang="en-US" sz="1100" i="1" dirty="0" smtClean="0"/>
              <a:t> </a:t>
            </a:r>
            <a:r>
              <a:rPr lang="en-US" sz="1100" i="1" dirty="0" err="1" smtClean="0"/>
              <a:t>brevia</a:t>
            </a:r>
            <a:r>
              <a:rPr lang="en-US" sz="1100" dirty="0" smtClean="0"/>
              <a:t>) consist of from five to seven small branches, which </a:t>
            </a:r>
            <a:r>
              <a:rPr lang="en-US" sz="1100" i="1" dirty="0" smtClean="0"/>
              <a:t>arise</a:t>
            </a:r>
            <a:r>
              <a:rPr lang="en-US" sz="1100" dirty="0" smtClean="0"/>
              <a:t> from the end of the </a:t>
            </a:r>
            <a:r>
              <a:rPr lang="en-US" sz="1100" dirty="0" err="1" smtClean="0"/>
              <a:t>lienal</a:t>
            </a:r>
            <a:r>
              <a:rPr lang="en-US" sz="1100" dirty="0" smtClean="0"/>
              <a:t> artery, and from its terminal divisions. They pass from left to right, between the layers of the </a:t>
            </a:r>
            <a:r>
              <a:rPr lang="en-US" sz="1100" dirty="0" err="1" smtClean="0"/>
              <a:t>gastrolienal</a:t>
            </a:r>
            <a:r>
              <a:rPr lang="en-US" sz="1100" dirty="0" smtClean="0"/>
              <a:t> ligament, and are distributed to the greater curvature of the stomach, </a:t>
            </a:r>
            <a:r>
              <a:rPr lang="en-US" sz="1100" dirty="0" err="1" smtClean="0"/>
              <a:t>anastomosing</a:t>
            </a:r>
            <a:r>
              <a:rPr lang="en-US" sz="1100" dirty="0" smtClean="0"/>
              <a:t> with branches of the left gastric and left </a:t>
            </a:r>
            <a:r>
              <a:rPr lang="en-US" sz="1100" dirty="0" err="1" smtClean="0"/>
              <a:t>gastroepiploic</a:t>
            </a:r>
            <a:r>
              <a:rPr lang="en-US" sz="1100" dirty="0" smtClean="0"/>
              <a:t> arteries. </a:t>
            </a:r>
            <a:r>
              <a:rPr lang="en-US" sz="1100" i="1" dirty="0" smtClean="0"/>
              <a:t>   18</a:t>
            </a:r>
            <a:r>
              <a:rPr lang="en-US" sz="1100" dirty="0" smtClean="0"/>
              <a:t>   The </a:t>
            </a:r>
            <a:r>
              <a:rPr lang="en-US" sz="1100" b="1" dirty="0" smtClean="0"/>
              <a:t>left </a:t>
            </a:r>
            <a:r>
              <a:rPr lang="en-US" sz="1100" b="1" dirty="0" err="1" smtClean="0"/>
              <a:t>gastroepiploic</a:t>
            </a:r>
            <a:r>
              <a:rPr lang="en-US" sz="1100" b="1" dirty="0" smtClean="0"/>
              <a:t> artery</a:t>
            </a:r>
            <a:r>
              <a:rPr lang="en-US" sz="1100" dirty="0" smtClean="0"/>
              <a:t> (</a:t>
            </a:r>
            <a:r>
              <a:rPr lang="en-US" sz="1100" i="1" dirty="0" smtClean="0"/>
              <a:t>a. </a:t>
            </a:r>
            <a:r>
              <a:rPr lang="en-US" sz="1100" i="1" dirty="0" err="1" smtClean="0"/>
              <a:t>gastroepiploica</a:t>
            </a:r>
            <a:r>
              <a:rPr lang="en-US" sz="1100" i="1" dirty="0" smtClean="0"/>
              <a:t> </a:t>
            </a:r>
            <a:r>
              <a:rPr lang="en-US" sz="1100" i="1" dirty="0" err="1" smtClean="0"/>
              <a:t>sinistra</a:t>
            </a:r>
            <a:r>
              <a:rPr lang="en-US" sz="1100" dirty="0" smtClean="0"/>
              <a:t>) the largest branch of the </a:t>
            </a:r>
            <a:r>
              <a:rPr lang="en-US" sz="1100" dirty="0" err="1" smtClean="0"/>
              <a:t>lienal</a:t>
            </a:r>
            <a:r>
              <a:rPr lang="en-US" sz="1100" dirty="0" smtClean="0"/>
              <a:t>, runs from left to right about a finger’s breadth or more from the greater curvature of the stomach, between the layers of the greater </a:t>
            </a:r>
            <a:r>
              <a:rPr lang="en-US" sz="1100" dirty="0" err="1" smtClean="0"/>
              <a:t>omentum</a:t>
            </a:r>
            <a:r>
              <a:rPr lang="en-US" sz="1100" dirty="0" smtClean="0"/>
              <a:t>, and </a:t>
            </a:r>
            <a:r>
              <a:rPr lang="en-US" sz="1100" dirty="0" err="1" smtClean="0"/>
              <a:t>anastomoses</a:t>
            </a:r>
            <a:r>
              <a:rPr lang="en-US" sz="1100" dirty="0" smtClean="0"/>
              <a:t> with the right </a:t>
            </a:r>
            <a:r>
              <a:rPr lang="en-US" sz="1100" dirty="0" err="1" smtClean="0"/>
              <a:t>gastroepiploic</a:t>
            </a:r>
            <a:r>
              <a:rPr lang="en-US" sz="1100" dirty="0" smtClean="0"/>
              <a:t>. In its course it distributes several ascending branches to both surfaces of the stomach; others descend to supply the greater </a:t>
            </a:r>
            <a:r>
              <a:rPr lang="en-US" sz="1100" dirty="0" err="1" smtClean="0"/>
              <a:t>omentum</a:t>
            </a:r>
            <a:r>
              <a:rPr lang="en-US" sz="1100" dirty="0" smtClean="0"/>
              <a:t> and </a:t>
            </a:r>
            <a:r>
              <a:rPr lang="en-US" sz="1100" dirty="0" err="1" smtClean="0"/>
              <a:t>anastomose</a:t>
            </a:r>
            <a:r>
              <a:rPr lang="en-US" sz="1100" dirty="0" smtClean="0"/>
              <a:t> with branches of the middle colic.</a:t>
            </a:r>
          </a:p>
          <a:p>
            <a:pPr eaLnBrk="1" hangingPunct="1">
              <a:lnSpc>
                <a:spcPct val="90000"/>
              </a:lnSpc>
              <a:spcBef>
                <a:spcPct val="0"/>
              </a:spcBef>
            </a:pPr>
            <a:endParaRPr lang="en-US" sz="1100" dirty="0" smtClean="0"/>
          </a:p>
          <a:p>
            <a:pPr eaLnBrk="1" hangingPunct="1">
              <a:lnSpc>
                <a:spcPct val="90000"/>
              </a:lnSpc>
              <a:spcBef>
                <a:spcPct val="0"/>
              </a:spcBef>
            </a:pPr>
            <a:endParaRPr lang="en-US" sz="1100" dirty="0" smtClean="0"/>
          </a:p>
          <a:p>
            <a:pPr eaLnBrk="1" hangingPunct="1">
              <a:lnSpc>
                <a:spcPct val="90000"/>
              </a:lnSpc>
              <a:spcBef>
                <a:spcPct val="0"/>
              </a:spcBef>
            </a:pPr>
            <a:endParaRPr lang="en-US" sz="1100" dirty="0" smtClean="0"/>
          </a:p>
        </p:txBody>
      </p:sp>
      <p:sp>
        <p:nvSpPr>
          <p:cNvPr id="778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C550576-53E2-423B-8405-4B466AC41C8B}" type="slidenum">
              <a:rPr lang="en-US" sz="1200">
                <a:latin typeface="Calibri" pitchFamily="34" charset="0"/>
              </a:rPr>
              <a:pPr algn="r" eaLnBrk="1" hangingPunct="1"/>
              <a:t>13</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20" name="Footer Placeholder 19"/>
          <p:cNvSpPr>
            <a:spLocks noGrp="1"/>
          </p:cNvSpPr>
          <p:nvPr>
            <p:ph type="ftr" sz="quarter" idx="11"/>
          </p:nvPr>
        </p:nvSpPr>
        <p:spPr/>
        <p:txBody>
          <a:bodyPr/>
          <a:lstStyle>
            <a:extLst/>
          </a:lstStyle>
          <a:p>
            <a:endParaRPr lang="en-IN"/>
          </a:p>
        </p:txBody>
      </p:sp>
      <p:sp>
        <p:nvSpPr>
          <p:cNvPr id="10" name="Slide Number Placeholder 9"/>
          <p:cNvSpPr>
            <a:spLocks noGrp="1"/>
          </p:cNvSpPr>
          <p:nvPr>
            <p:ph type="sldNum" sz="quarter" idx="12"/>
          </p:nvPr>
        </p:nvSpPr>
        <p:spPr/>
        <p:txBody>
          <a:bodyPr/>
          <a:lstStyle>
            <a:extLst/>
          </a:lstStyle>
          <a:p>
            <a:fld id="{5A3EC256-6DA6-48EF-9C9F-D841DC18BC0C}" type="slidenum">
              <a:rPr lang="en-IN" smtClean="0"/>
              <a:pPr/>
              <a:t>‹#›</a:t>
            </a:fld>
            <a:endParaRPr lang="en-IN"/>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A3EC256-6DA6-48EF-9C9F-D841DC18BC0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A3EC256-6DA6-48EF-9C9F-D841DC18BC0C}"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A3EC256-6DA6-48EF-9C9F-D841DC18BC0C}"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5A3EC256-6DA6-48EF-9C9F-D841DC18BC0C}" type="slidenum">
              <a:rPr lang="en-IN" smtClean="0"/>
              <a:pPr/>
              <a:t>‹#›</a:t>
            </a:fld>
            <a:endParaRPr lang="en-IN"/>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A3EC256-6DA6-48EF-9C9F-D841DC18BC0C}"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5A3EC256-6DA6-48EF-9C9F-D841DC18BC0C}"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5A3EC256-6DA6-48EF-9C9F-D841DC18BC0C}"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5A3EC256-6DA6-48EF-9C9F-D841DC18BC0C}" type="slidenum">
              <a:rPr lang="en-IN" smtClean="0"/>
              <a:pPr/>
              <a:t>‹#›</a:t>
            </a:fld>
            <a:endParaRPr lang="en-IN"/>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A3EC256-6DA6-48EF-9C9F-D841DC18BC0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70F244A-7372-4217-8591-7E953EE73CDB}" type="datetimeFigureOut">
              <a:rPr lang="en-US" smtClean="0"/>
              <a:pPr/>
              <a:t>7/20/2015</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5A3EC256-6DA6-48EF-9C9F-D841DC18BC0C}" type="slidenum">
              <a:rPr lang="en-IN" smtClean="0"/>
              <a:pPr/>
              <a:t>‹#›</a:t>
            </a:fld>
            <a:endParaRPr lang="en-IN"/>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70F244A-7372-4217-8591-7E953EE73CDB}" type="datetimeFigureOut">
              <a:rPr lang="en-US" smtClean="0"/>
              <a:pPr/>
              <a:t>7/20/2015</a:t>
            </a:fld>
            <a:endParaRPr lang="en-IN"/>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IN"/>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A3EC256-6DA6-48EF-9C9F-D841DC18BC0C}" type="slidenum">
              <a:rPr lang="en-IN" smtClean="0"/>
              <a:pPr/>
              <a:t>‹#›</a:t>
            </a:fld>
            <a:endParaRPr lang="en-IN"/>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2071678"/>
            <a:ext cx="8077200" cy="858970"/>
          </a:xfrm>
        </p:spPr>
        <p:txBody>
          <a:bodyPr>
            <a:normAutofit fontScale="90000"/>
          </a:bodyPr>
          <a:lstStyle/>
          <a:p>
            <a:r>
              <a:rPr lang="en-US" sz="5400" dirty="0" smtClean="0"/>
              <a:t>ABDOMINAL AORTA</a:t>
            </a:r>
            <a:endParaRPr lang="en-IN" sz="5400" dirty="0"/>
          </a:p>
        </p:txBody>
      </p:sp>
      <p:sp>
        <p:nvSpPr>
          <p:cNvPr id="3" name="Subtitle 2"/>
          <p:cNvSpPr>
            <a:spLocks noGrp="1"/>
          </p:cNvSpPr>
          <p:nvPr>
            <p:ph type="subTitle" idx="1"/>
          </p:nvPr>
        </p:nvSpPr>
        <p:spPr>
          <a:xfrm>
            <a:off x="6215074" y="5143512"/>
            <a:ext cx="6362688" cy="1071570"/>
          </a:xfrm>
        </p:spPr>
        <p:txBody>
          <a:bodyPr>
            <a:normAutofit/>
          </a:bodyPr>
          <a:lstStyle/>
          <a:p>
            <a:r>
              <a:rPr lang="en-US" sz="2800" dirty="0" err="1" smtClean="0"/>
              <a:t>Dr.Himal</a:t>
            </a:r>
            <a:r>
              <a:rPr lang="en-US" sz="2800" dirty="0" smtClean="0"/>
              <a:t> Raj M</a:t>
            </a:r>
            <a:endParaRPr lang="en-IN"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gastric artery</a:t>
            </a:r>
            <a:endParaRPr lang="en-IN" dirty="0"/>
          </a:p>
        </p:txBody>
      </p:sp>
      <p:sp>
        <p:nvSpPr>
          <p:cNvPr id="3" name="Content Placeholder 2"/>
          <p:cNvSpPr>
            <a:spLocks noGrp="1"/>
          </p:cNvSpPr>
          <p:nvPr>
            <p:ph idx="1"/>
          </p:nvPr>
        </p:nvSpPr>
        <p:spPr/>
        <p:txBody>
          <a:bodyPr/>
          <a:lstStyle/>
          <a:p>
            <a:r>
              <a:rPr lang="en-US" dirty="0" smtClean="0"/>
              <a:t>Smallest branch</a:t>
            </a:r>
          </a:p>
          <a:p>
            <a:r>
              <a:rPr lang="en-US" dirty="0" smtClean="0"/>
              <a:t>Runs along lesser curvature of stomach</a:t>
            </a:r>
          </a:p>
          <a:p>
            <a:r>
              <a:rPr lang="en-US" dirty="0" smtClean="0"/>
              <a:t>Ends by </a:t>
            </a:r>
            <a:r>
              <a:rPr lang="en-US" dirty="0" err="1" smtClean="0"/>
              <a:t>anastomosing</a:t>
            </a:r>
            <a:r>
              <a:rPr lang="en-US" dirty="0" smtClean="0"/>
              <a:t> with </a:t>
            </a:r>
            <a:r>
              <a:rPr lang="en-US" dirty="0" err="1" smtClean="0"/>
              <a:t>Rt</a:t>
            </a:r>
            <a:r>
              <a:rPr lang="en-US" dirty="0" smtClean="0"/>
              <a:t> gastric artery</a:t>
            </a:r>
          </a:p>
          <a:p>
            <a:r>
              <a:rPr lang="en-US" dirty="0" smtClean="0"/>
              <a:t>Branches-esophageal</a:t>
            </a:r>
          </a:p>
          <a:p>
            <a:pPr>
              <a:buNone/>
            </a:pPr>
            <a:r>
              <a:rPr lang="en-US" dirty="0" smtClean="0"/>
              <a:t>			 -gastric</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hepatic artery</a:t>
            </a:r>
            <a:endParaRPr lang="en-IN" dirty="0"/>
          </a:p>
        </p:txBody>
      </p:sp>
      <p:sp>
        <p:nvSpPr>
          <p:cNvPr id="3" name="Content Placeholder 2"/>
          <p:cNvSpPr>
            <a:spLocks noGrp="1"/>
          </p:cNvSpPr>
          <p:nvPr>
            <p:ph idx="1"/>
          </p:nvPr>
        </p:nvSpPr>
        <p:spPr/>
        <p:txBody>
          <a:bodyPr>
            <a:normAutofit lnSpcReduction="10000"/>
          </a:bodyPr>
          <a:lstStyle/>
          <a:p>
            <a:r>
              <a:rPr lang="en-US" dirty="0" smtClean="0"/>
              <a:t>Ends by dividing into </a:t>
            </a:r>
            <a:r>
              <a:rPr lang="en-US" dirty="0" err="1" smtClean="0"/>
              <a:t>Rt</a:t>
            </a:r>
            <a:r>
              <a:rPr lang="en-US" dirty="0" smtClean="0"/>
              <a:t> and Lt hepatic artery at </a:t>
            </a:r>
            <a:r>
              <a:rPr lang="en-US" dirty="0" err="1" smtClean="0"/>
              <a:t>porta</a:t>
            </a:r>
            <a:r>
              <a:rPr lang="en-US" dirty="0" smtClean="0"/>
              <a:t> </a:t>
            </a:r>
            <a:r>
              <a:rPr lang="en-US" dirty="0" err="1" smtClean="0"/>
              <a:t>hepatis</a:t>
            </a:r>
            <a:endParaRPr lang="en-US" dirty="0" smtClean="0"/>
          </a:p>
          <a:p>
            <a:r>
              <a:rPr lang="en-US" dirty="0" smtClean="0"/>
              <a:t>Branches – </a:t>
            </a:r>
            <a:r>
              <a:rPr lang="en-US" dirty="0" err="1" smtClean="0"/>
              <a:t>gastroduodenal</a:t>
            </a:r>
            <a:r>
              <a:rPr lang="en-US" dirty="0" smtClean="0"/>
              <a:t> artery</a:t>
            </a:r>
          </a:p>
          <a:p>
            <a:pPr>
              <a:buNone/>
            </a:pPr>
            <a:r>
              <a:rPr lang="en-US" dirty="0" smtClean="0"/>
              <a:t>				-</a:t>
            </a:r>
            <a:r>
              <a:rPr lang="en-US" dirty="0" err="1" smtClean="0"/>
              <a:t>Rt</a:t>
            </a:r>
            <a:r>
              <a:rPr lang="en-US" dirty="0" smtClean="0"/>
              <a:t> </a:t>
            </a:r>
            <a:r>
              <a:rPr lang="en-US" dirty="0" err="1" smtClean="0"/>
              <a:t>gastroepiploic</a:t>
            </a:r>
            <a:r>
              <a:rPr lang="en-US" dirty="0" smtClean="0"/>
              <a:t> </a:t>
            </a:r>
          </a:p>
          <a:p>
            <a:pPr>
              <a:buNone/>
            </a:pPr>
            <a:r>
              <a:rPr lang="en-US" dirty="0" smtClean="0"/>
              <a:t>				-Superior 					                  </a:t>
            </a:r>
            <a:r>
              <a:rPr lang="en-US" dirty="0" err="1" smtClean="0"/>
              <a:t>pancreaticoduodenal</a:t>
            </a:r>
            <a:endParaRPr lang="en-US" dirty="0" smtClean="0"/>
          </a:p>
          <a:p>
            <a:pPr>
              <a:buNone/>
            </a:pPr>
            <a:r>
              <a:rPr lang="en-US" dirty="0" smtClean="0"/>
              <a:t>			  - </a:t>
            </a:r>
            <a:r>
              <a:rPr lang="en-US" dirty="0" err="1" smtClean="0"/>
              <a:t>Rt</a:t>
            </a:r>
            <a:r>
              <a:rPr lang="en-US" dirty="0" smtClean="0"/>
              <a:t> gastric artery</a:t>
            </a:r>
          </a:p>
          <a:p>
            <a:pPr>
              <a:buNone/>
            </a:pPr>
            <a:r>
              <a:rPr lang="en-US" dirty="0" smtClean="0"/>
              <a:t>			  - </a:t>
            </a:r>
            <a:r>
              <a:rPr lang="en-US" dirty="0" err="1" smtClean="0"/>
              <a:t>Supraduodenal</a:t>
            </a:r>
            <a:r>
              <a:rPr lang="en-US" dirty="0" smtClean="0"/>
              <a:t> artery</a:t>
            </a:r>
          </a:p>
          <a:p>
            <a:pPr>
              <a:buNone/>
            </a:pPr>
            <a:r>
              <a:rPr lang="en-US" dirty="0" smtClean="0"/>
              <a:t>			  - Cystic artery</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Splenic</a:t>
            </a:r>
            <a:r>
              <a:rPr lang="en-US" dirty="0" smtClean="0"/>
              <a:t> artery</a:t>
            </a:r>
            <a:endParaRPr lang="en-IN" dirty="0"/>
          </a:p>
        </p:txBody>
      </p:sp>
      <p:sp>
        <p:nvSpPr>
          <p:cNvPr id="3" name="Content Placeholder 2"/>
          <p:cNvSpPr>
            <a:spLocks noGrp="1"/>
          </p:cNvSpPr>
          <p:nvPr>
            <p:ph idx="1"/>
          </p:nvPr>
        </p:nvSpPr>
        <p:spPr/>
        <p:txBody>
          <a:bodyPr/>
          <a:lstStyle/>
          <a:p>
            <a:r>
              <a:rPr lang="en-US" dirty="0" smtClean="0"/>
              <a:t>Largest branch</a:t>
            </a:r>
          </a:p>
          <a:p>
            <a:r>
              <a:rPr lang="en-US" dirty="0" smtClean="0"/>
              <a:t>Runs along upper border of pancreas and </a:t>
            </a:r>
            <a:r>
              <a:rPr lang="en-US" dirty="0" err="1" smtClean="0"/>
              <a:t>lienorenal</a:t>
            </a:r>
            <a:r>
              <a:rPr lang="en-US" dirty="0" smtClean="0"/>
              <a:t> ligament</a:t>
            </a:r>
          </a:p>
          <a:p>
            <a:r>
              <a:rPr lang="en-US" dirty="0" smtClean="0"/>
              <a:t>Ends at </a:t>
            </a:r>
            <a:r>
              <a:rPr lang="en-US" dirty="0" err="1" smtClean="0"/>
              <a:t>hilum</a:t>
            </a:r>
            <a:r>
              <a:rPr lang="en-US" dirty="0" smtClean="0"/>
              <a:t> of spleen by dividing into 5-7 </a:t>
            </a:r>
            <a:r>
              <a:rPr lang="en-US" dirty="0" err="1" smtClean="0"/>
              <a:t>splenic</a:t>
            </a:r>
            <a:r>
              <a:rPr lang="en-US" dirty="0" smtClean="0"/>
              <a:t> branches</a:t>
            </a:r>
          </a:p>
          <a:p>
            <a:r>
              <a:rPr lang="en-US" dirty="0" smtClean="0"/>
              <a:t>Branches- Pancreatic branches</a:t>
            </a:r>
          </a:p>
          <a:p>
            <a:pPr>
              <a:buNone/>
            </a:pPr>
            <a:r>
              <a:rPr lang="en-US" dirty="0" smtClean="0"/>
              <a:t>			 - Short gastric artery</a:t>
            </a:r>
          </a:p>
          <a:p>
            <a:pPr>
              <a:buNone/>
            </a:pPr>
            <a:r>
              <a:rPr lang="en-US" dirty="0" smtClean="0"/>
              <a:t>			 </a:t>
            </a:r>
            <a:r>
              <a:rPr lang="en-US" smtClean="0"/>
              <a:t>- </a:t>
            </a:r>
            <a:r>
              <a:rPr lang="en-US" dirty="0" err="1" smtClean="0"/>
              <a:t>L</a:t>
            </a:r>
            <a:r>
              <a:rPr lang="en-US" smtClean="0"/>
              <a:t>t </a:t>
            </a:r>
            <a:r>
              <a:rPr lang="en-US" dirty="0" err="1" smtClean="0"/>
              <a:t>gastroepiploic</a:t>
            </a:r>
            <a:r>
              <a:rPr lang="en-US" dirty="0" smtClean="0"/>
              <a:t> artery</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C:\Documents and Settings\Cath 2\My Documents\My Pictures\SAVE0298.jpg"/>
          <p:cNvPicPr>
            <a:picLocks noGrp="1" noChangeAspect="1" noChangeArrowheads="1"/>
          </p:cNvPicPr>
          <p:nvPr>
            <p:ph idx="4294967295"/>
          </p:nvPr>
        </p:nvPicPr>
        <p:blipFill>
          <a:blip r:embed="rId3"/>
          <a:srcRect/>
          <a:stretch>
            <a:fillRect/>
          </a:stretch>
        </p:blipFill>
        <p:spPr>
          <a:xfrm>
            <a:off x="0" y="1536720"/>
            <a:ext cx="9144000" cy="46783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C:\Documents and Settings\Cath 2\Desktop\image532.gif"/>
          <p:cNvPicPr>
            <a:picLocks noGrp="1" noChangeAspect="1" noChangeArrowheads="1"/>
          </p:cNvPicPr>
          <p:nvPr>
            <p:ph idx="4294967295"/>
          </p:nvPr>
        </p:nvPicPr>
        <p:blipFill>
          <a:blip r:embed="rId2"/>
          <a:srcRect/>
          <a:stretch>
            <a:fillRect/>
          </a:stretch>
        </p:blipFill>
        <p:spPr>
          <a:xfrm>
            <a:off x="2641600" y="71438"/>
            <a:ext cx="6502400" cy="66929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descr="C:\Documents and Settings\Cath 2\Desktop\Angiotr1.jpg"/>
          <p:cNvPicPr>
            <a:picLocks noGrp="1" noChangeAspect="1" noChangeArrowheads="1"/>
          </p:cNvPicPr>
          <p:nvPr>
            <p:ph idx="4294967295"/>
          </p:nvPr>
        </p:nvPicPr>
        <p:blipFill>
          <a:blip r:embed="rId2"/>
          <a:srcRect/>
          <a:stretch>
            <a:fillRect/>
          </a:stretch>
        </p:blipFill>
        <p:spPr>
          <a:xfrm>
            <a:off x="1371600" y="69850"/>
            <a:ext cx="7772400" cy="6788150"/>
          </a:xfrm>
        </p:spPr>
      </p:pic>
      <p:sp>
        <p:nvSpPr>
          <p:cNvPr id="5" name="Rectangle 4"/>
          <p:cNvSpPr/>
          <p:nvPr/>
        </p:nvSpPr>
        <p:spPr>
          <a:xfrm>
            <a:off x="0" y="0"/>
            <a:ext cx="13716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rgbClr val="C00000"/>
                </a:solidFill>
              </a:rPr>
              <a:t>1.Coeliac A </a:t>
            </a:r>
            <a:br>
              <a:rPr lang="en-US" b="1" dirty="0">
                <a:solidFill>
                  <a:srgbClr val="C00000"/>
                </a:solidFill>
              </a:rPr>
            </a:br>
            <a:endParaRPr lang="en-US" b="1" dirty="0">
              <a:solidFill>
                <a:srgbClr val="C00000"/>
              </a:solidFill>
            </a:endParaRPr>
          </a:p>
          <a:p>
            <a:pPr algn="ctr" eaLnBrk="1" fontAlgn="auto" hangingPunct="1">
              <a:spcBef>
                <a:spcPts val="0"/>
              </a:spcBef>
              <a:spcAft>
                <a:spcPts val="0"/>
              </a:spcAft>
              <a:defRPr/>
            </a:pPr>
            <a:r>
              <a:rPr lang="en-US" b="1" dirty="0">
                <a:solidFill>
                  <a:srgbClr val="C00000"/>
                </a:solidFill>
              </a:rPr>
              <a:t>2.Lt gastric A</a:t>
            </a:r>
            <a:br>
              <a:rPr lang="en-US" b="1" dirty="0">
                <a:solidFill>
                  <a:srgbClr val="C00000"/>
                </a:solidFill>
              </a:rPr>
            </a:br>
            <a:endParaRPr lang="en-US" b="1" dirty="0">
              <a:solidFill>
                <a:srgbClr val="C00000"/>
              </a:solidFill>
            </a:endParaRPr>
          </a:p>
          <a:p>
            <a:pPr algn="ctr" eaLnBrk="1" fontAlgn="auto" hangingPunct="1">
              <a:spcBef>
                <a:spcPts val="0"/>
              </a:spcBef>
              <a:spcAft>
                <a:spcPts val="0"/>
              </a:spcAft>
              <a:defRPr/>
            </a:pPr>
            <a:r>
              <a:rPr lang="en-US" b="1" dirty="0">
                <a:solidFill>
                  <a:srgbClr val="C00000"/>
                </a:solidFill>
              </a:rPr>
              <a:t>3.Hepatic A</a:t>
            </a:r>
            <a:br>
              <a:rPr lang="en-US" b="1" dirty="0">
                <a:solidFill>
                  <a:srgbClr val="C00000"/>
                </a:solidFill>
              </a:rPr>
            </a:br>
            <a:endParaRPr lang="en-US" b="1" dirty="0">
              <a:solidFill>
                <a:srgbClr val="C00000"/>
              </a:solidFill>
            </a:endParaRPr>
          </a:p>
          <a:p>
            <a:pPr algn="ctr" eaLnBrk="1" fontAlgn="auto" hangingPunct="1">
              <a:spcBef>
                <a:spcPts val="0"/>
              </a:spcBef>
              <a:spcAft>
                <a:spcPts val="0"/>
              </a:spcAft>
              <a:defRPr/>
            </a:pPr>
            <a:r>
              <a:rPr lang="en-US" b="1" dirty="0">
                <a:solidFill>
                  <a:srgbClr val="C00000"/>
                </a:solidFill>
              </a:rPr>
              <a:t>4.Splenic A</a:t>
            </a:r>
          </a:p>
          <a:p>
            <a:pPr algn="ctr" eaLnBrk="1" fontAlgn="auto" hangingPunct="1">
              <a:spcBef>
                <a:spcPts val="0"/>
              </a:spcBef>
              <a:spcAft>
                <a:spcPts val="0"/>
              </a:spcAft>
              <a:defRPr/>
            </a:pPr>
            <a:endParaRPr lang="en-US" b="1" dirty="0">
              <a:solidFill>
                <a:srgbClr val="C00000"/>
              </a:solidFill>
            </a:endParaRPr>
          </a:p>
          <a:p>
            <a:pPr algn="ctr" eaLnBrk="1" fontAlgn="auto" hangingPunct="1">
              <a:spcBef>
                <a:spcPts val="0"/>
              </a:spcBef>
              <a:spcAft>
                <a:spcPts val="0"/>
              </a:spcAft>
              <a:defRPr/>
            </a:pPr>
            <a:r>
              <a:rPr lang="en-US" b="1" dirty="0">
                <a:solidFill>
                  <a:srgbClr val="C00000"/>
                </a:solidFill>
              </a:rPr>
              <a:t>5.Gastroduodenal A</a:t>
            </a:r>
            <a:r>
              <a:rPr lang="en-US" dirty="0">
                <a:solidFill>
                  <a:srgbClr val="C00000"/>
                </a:solidFill>
              </a:rPr>
              <a:t/>
            </a:r>
            <a:br>
              <a:rPr lang="en-US" dirty="0">
                <a:solidFill>
                  <a:srgbClr val="C00000"/>
                </a:solidFill>
              </a:rPr>
            </a:br>
            <a:endParaRPr lang="en-US" dirty="0">
              <a:solidFill>
                <a:srgbClr val="C00000"/>
              </a:solidFill>
            </a:endParaRPr>
          </a:p>
        </p:txBody>
      </p:sp>
      <p:cxnSp>
        <p:nvCxnSpPr>
          <p:cNvPr id="7" name="Straight Arrow Connector 6"/>
          <p:cNvCxnSpPr/>
          <p:nvPr/>
        </p:nvCxnSpPr>
        <p:spPr>
          <a:xfrm rot="16200000" flipH="1">
            <a:off x="5829300" y="2781300"/>
            <a:ext cx="3048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819900" y="1943100"/>
            <a:ext cx="3048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381500" y="2781300"/>
            <a:ext cx="3048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591300" y="3314700"/>
            <a:ext cx="304800" cy="228600"/>
          </a:xfrm>
          <a:prstGeom prst="straightConnector1">
            <a:avLst/>
          </a:prstGeom>
          <a:ln w="31750">
            <a:solidFill>
              <a:srgbClr val="C00000"/>
            </a:solidFill>
            <a:tailEnd type="arrow"/>
          </a:ln>
          <a:scene3d>
            <a:camera prst="orthographicFront">
              <a:rot lat="0" lon="0" rev="13800001"/>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3924300" y="3848100"/>
            <a:ext cx="304800" cy="2286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538" name="Text Box 10"/>
          <p:cNvSpPr txBox="1">
            <a:spLocks noChangeArrowheads="1"/>
          </p:cNvSpPr>
          <p:nvPr/>
        </p:nvSpPr>
        <p:spPr bwMode="auto">
          <a:xfrm>
            <a:off x="5622925" y="2265363"/>
            <a:ext cx="327025" cy="457200"/>
          </a:xfrm>
          <a:prstGeom prst="rect">
            <a:avLst/>
          </a:prstGeom>
          <a:noFill/>
          <a:ln w="9525">
            <a:noFill/>
            <a:miter lim="800000"/>
            <a:headEnd/>
            <a:tailEnd/>
          </a:ln>
        </p:spPr>
        <p:txBody>
          <a:bodyPr wrap="none">
            <a:spAutoFit/>
          </a:bodyPr>
          <a:lstStyle/>
          <a:p>
            <a:r>
              <a:rPr lang="en-US" sz="2400"/>
              <a:t>1</a:t>
            </a:r>
          </a:p>
        </p:txBody>
      </p:sp>
      <p:sp>
        <p:nvSpPr>
          <p:cNvPr id="22539" name="Text Box 11"/>
          <p:cNvSpPr txBox="1">
            <a:spLocks noChangeArrowheads="1"/>
          </p:cNvSpPr>
          <p:nvPr/>
        </p:nvSpPr>
        <p:spPr bwMode="auto">
          <a:xfrm>
            <a:off x="4251325" y="2265363"/>
            <a:ext cx="327025" cy="457200"/>
          </a:xfrm>
          <a:prstGeom prst="rect">
            <a:avLst/>
          </a:prstGeom>
          <a:noFill/>
          <a:ln w="9525">
            <a:noFill/>
            <a:miter lim="800000"/>
            <a:headEnd/>
            <a:tailEnd/>
          </a:ln>
        </p:spPr>
        <p:txBody>
          <a:bodyPr wrap="none">
            <a:spAutoFit/>
          </a:bodyPr>
          <a:lstStyle/>
          <a:p>
            <a:r>
              <a:rPr lang="en-US" sz="2400"/>
              <a:t>3</a:t>
            </a:r>
          </a:p>
        </p:txBody>
      </p:sp>
      <p:sp>
        <p:nvSpPr>
          <p:cNvPr id="22540" name="Text Box 12"/>
          <p:cNvSpPr txBox="1">
            <a:spLocks noChangeArrowheads="1"/>
          </p:cNvSpPr>
          <p:nvPr/>
        </p:nvSpPr>
        <p:spPr bwMode="auto">
          <a:xfrm>
            <a:off x="6689725" y="1427163"/>
            <a:ext cx="327025" cy="457200"/>
          </a:xfrm>
          <a:prstGeom prst="rect">
            <a:avLst/>
          </a:prstGeom>
          <a:noFill/>
          <a:ln w="9525">
            <a:noFill/>
            <a:miter lim="800000"/>
            <a:headEnd/>
            <a:tailEnd/>
          </a:ln>
        </p:spPr>
        <p:txBody>
          <a:bodyPr wrap="none">
            <a:spAutoFit/>
          </a:bodyPr>
          <a:lstStyle/>
          <a:p>
            <a:r>
              <a:rPr lang="en-US" sz="2400"/>
              <a:t>2</a:t>
            </a:r>
          </a:p>
        </p:txBody>
      </p:sp>
      <p:sp>
        <p:nvSpPr>
          <p:cNvPr id="22541" name="Text Box 13"/>
          <p:cNvSpPr txBox="1">
            <a:spLocks noChangeArrowheads="1"/>
          </p:cNvSpPr>
          <p:nvPr/>
        </p:nvSpPr>
        <p:spPr bwMode="auto">
          <a:xfrm>
            <a:off x="7086600" y="3103563"/>
            <a:ext cx="304800" cy="457200"/>
          </a:xfrm>
          <a:prstGeom prst="rect">
            <a:avLst/>
          </a:prstGeom>
          <a:noFill/>
          <a:ln w="9525">
            <a:noFill/>
            <a:miter lim="800000"/>
            <a:headEnd/>
            <a:tailEnd/>
          </a:ln>
        </p:spPr>
        <p:txBody>
          <a:bodyPr>
            <a:spAutoFit/>
          </a:bodyPr>
          <a:lstStyle/>
          <a:p>
            <a:r>
              <a:rPr lang="en-US" sz="2400"/>
              <a:t>4</a:t>
            </a:r>
          </a:p>
        </p:txBody>
      </p:sp>
      <p:sp>
        <p:nvSpPr>
          <p:cNvPr id="22542" name="Text Box 14"/>
          <p:cNvSpPr txBox="1">
            <a:spLocks noChangeArrowheads="1"/>
          </p:cNvSpPr>
          <p:nvPr/>
        </p:nvSpPr>
        <p:spPr bwMode="auto">
          <a:xfrm>
            <a:off x="3717925" y="3332163"/>
            <a:ext cx="327025" cy="457200"/>
          </a:xfrm>
          <a:prstGeom prst="rect">
            <a:avLst/>
          </a:prstGeom>
          <a:noFill/>
          <a:ln w="9525">
            <a:noFill/>
            <a:miter lim="800000"/>
            <a:headEnd/>
            <a:tailEnd/>
          </a:ln>
        </p:spPr>
        <p:txBody>
          <a:bodyPr wrap="none">
            <a:spAutoFit/>
          </a:bodyPr>
          <a:lstStyle/>
          <a:p>
            <a:r>
              <a:rPr lang="en-US" sz="2400"/>
              <a:t>4</a:t>
            </a:r>
          </a:p>
        </p:txBody>
      </p:sp>
      <p:sp>
        <p:nvSpPr>
          <p:cNvPr id="22543" name="Text Box 15"/>
          <p:cNvSpPr txBox="1">
            <a:spLocks noChangeArrowheads="1"/>
          </p:cNvSpPr>
          <p:nvPr/>
        </p:nvSpPr>
        <p:spPr bwMode="auto">
          <a:xfrm>
            <a:off x="103188" y="76200"/>
            <a:ext cx="3367087" cy="641350"/>
          </a:xfrm>
          <a:prstGeom prst="rect">
            <a:avLst/>
          </a:prstGeom>
          <a:noFill/>
          <a:ln w="9525">
            <a:noFill/>
            <a:miter lim="800000"/>
            <a:headEnd/>
            <a:tailEnd/>
          </a:ln>
        </p:spPr>
        <p:txBody>
          <a:bodyPr wrap="none">
            <a:spAutoFit/>
          </a:bodyPr>
          <a:lstStyle/>
          <a:p>
            <a:r>
              <a:rPr lang="en-US" b="1">
                <a:solidFill>
                  <a:srgbClr val="FFFF00"/>
                </a:solidFill>
              </a:rPr>
              <a:t>ANTERIO-POSTERIOR VIEW</a:t>
            </a:r>
          </a:p>
          <a:p>
            <a:endParaRPr 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1142976" y="152400"/>
            <a:ext cx="7086624" cy="1250950"/>
          </a:xfrm>
        </p:spPr>
        <p:txBody>
          <a:bodyPr/>
          <a:lstStyle/>
          <a:p>
            <a:pPr eaLnBrk="1" hangingPunct="1">
              <a:defRPr/>
            </a:pPr>
            <a:r>
              <a:rPr lang="en-US" b="0" dirty="0" smtClean="0"/>
              <a:t>Superior Mesenteric Artery</a:t>
            </a:r>
            <a:endParaRPr lang="en-US" dirty="0" smtClean="0"/>
          </a:p>
        </p:txBody>
      </p:sp>
      <p:sp>
        <p:nvSpPr>
          <p:cNvPr id="121859" name="Content Placeholder 2"/>
          <p:cNvSpPr>
            <a:spLocks noGrp="1"/>
          </p:cNvSpPr>
          <p:nvPr>
            <p:ph idx="4294967295"/>
          </p:nvPr>
        </p:nvSpPr>
        <p:spPr>
          <a:xfrm>
            <a:off x="1071538" y="1774825"/>
            <a:ext cx="7158062" cy="4625975"/>
          </a:xfrm>
        </p:spPr>
        <p:txBody>
          <a:bodyPr>
            <a:normAutofit lnSpcReduction="10000"/>
          </a:bodyPr>
          <a:lstStyle/>
          <a:p>
            <a:pPr eaLnBrk="1" hangingPunct="1">
              <a:defRPr/>
            </a:pPr>
            <a:r>
              <a:rPr lang="en-US" dirty="0" smtClean="0"/>
              <a:t>Large vessel </a:t>
            </a:r>
          </a:p>
          <a:p>
            <a:pPr eaLnBrk="1" hangingPunct="1">
              <a:defRPr/>
            </a:pPr>
            <a:r>
              <a:rPr lang="en-US" dirty="0" smtClean="0"/>
              <a:t>Arises from front of aorta, at </a:t>
            </a:r>
            <a:r>
              <a:rPr lang="en-US" b="1" dirty="0" smtClean="0"/>
              <a:t>L</a:t>
            </a:r>
            <a:r>
              <a:rPr lang="en-US" sz="2800" b="1" dirty="0" smtClean="0"/>
              <a:t>1</a:t>
            </a:r>
            <a:r>
              <a:rPr lang="en-US" dirty="0" smtClean="0"/>
              <a:t>, ~1.25 cm below </a:t>
            </a:r>
            <a:r>
              <a:rPr lang="en-US" dirty="0" err="1" smtClean="0"/>
              <a:t>Coeliac</a:t>
            </a:r>
            <a:r>
              <a:rPr lang="en-US" dirty="0" smtClean="0"/>
              <a:t> A </a:t>
            </a:r>
          </a:p>
          <a:p>
            <a:pPr eaLnBrk="1" hangingPunct="1">
              <a:defRPr/>
            </a:pPr>
            <a:r>
              <a:rPr lang="en-US" dirty="0" smtClean="0"/>
              <a:t>Passes downward and forward, to the right iliac </a:t>
            </a:r>
            <a:r>
              <a:rPr lang="en-US" dirty="0" err="1" smtClean="0"/>
              <a:t>fossa</a:t>
            </a:r>
            <a:endParaRPr lang="en-US" dirty="0" smtClean="0"/>
          </a:p>
          <a:p>
            <a:pPr eaLnBrk="1" hangingPunct="1">
              <a:defRPr/>
            </a:pPr>
            <a:r>
              <a:rPr lang="en-US" dirty="0" smtClean="0"/>
              <a:t>Supply small intestine (</a:t>
            </a:r>
            <a:r>
              <a:rPr lang="en-US" dirty="0" err="1" smtClean="0"/>
              <a:t>expt</a:t>
            </a:r>
            <a:r>
              <a:rPr lang="en-US" dirty="0" smtClean="0"/>
              <a:t> superior Duo),</a:t>
            </a:r>
          </a:p>
          <a:p>
            <a:pPr eaLnBrk="1" hangingPunct="1">
              <a:buFont typeface="Wingdings" pitchFamily="2" charset="2"/>
              <a:buNone/>
              <a:defRPr/>
            </a:pPr>
            <a:r>
              <a:rPr lang="en-US" dirty="0" smtClean="0"/>
              <a:t>   </a:t>
            </a:r>
            <a:r>
              <a:rPr lang="en-US" dirty="0" err="1" smtClean="0"/>
              <a:t>Cecum</a:t>
            </a:r>
            <a:r>
              <a:rPr lang="en-US" dirty="0" smtClean="0"/>
              <a:t>, </a:t>
            </a:r>
            <a:r>
              <a:rPr lang="en-US" dirty="0" err="1" smtClean="0"/>
              <a:t>Asc</a:t>
            </a:r>
            <a:r>
              <a:rPr lang="en-US" dirty="0" smtClean="0"/>
              <a:t> Colon &amp; </a:t>
            </a:r>
            <a:r>
              <a:rPr lang="en-US" dirty="0" err="1" smtClean="0"/>
              <a:t>Rt</a:t>
            </a:r>
            <a:r>
              <a:rPr lang="en-US" dirty="0" smtClean="0"/>
              <a:t> </a:t>
            </a:r>
            <a:r>
              <a:rPr lang="en-US" sz="4000" dirty="0" smtClean="0"/>
              <a:t>½</a:t>
            </a:r>
            <a:r>
              <a:rPr lang="en-US" dirty="0" smtClean="0"/>
              <a:t> Transverse Colon</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a:xfrm>
            <a:off x="1000100" y="152400"/>
            <a:ext cx="7229500" cy="1250950"/>
          </a:xfrm>
        </p:spPr>
        <p:txBody>
          <a:bodyPr/>
          <a:lstStyle/>
          <a:p>
            <a:pPr eaLnBrk="1" hangingPunct="1">
              <a:defRPr/>
            </a:pPr>
            <a:r>
              <a:rPr lang="en-US" b="0" dirty="0" smtClean="0"/>
              <a:t>SMA-Branches</a:t>
            </a:r>
            <a:endParaRPr lang="en-US" dirty="0" smtClean="0"/>
          </a:p>
        </p:txBody>
      </p:sp>
      <p:sp>
        <p:nvSpPr>
          <p:cNvPr id="122883" name="Content Placeholder 2"/>
          <p:cNvSpPr>
            <a:spLocks noGrp="1"/>
          </p:cNvSpPr>
          <p:nvPr>
            <p:ph idx="4294967295"/>
          </p:nvPr>
        </p:nvSpPr>
        <p:spPr>
          <a:xfrm>
            <a:off x="1071538" y="1774825"/>
            <a:ext cx="7158062" cy="4625975"/>
          </a:xfrm>
        </p:spPr>
        <p:txBody>
          <a:bodyPr/>
          <a:lstStyle/>
          <a:p>
            <a:pPr eaLnBrk="1" hangingPunct="1">
              <a:defRPr/>
            </a:pPr>
            <a:r>
              <a:rPr lang="en-US" dirty="0" smtClean="0"/>
              <a:t>Inferior </a:t>
            </a:r>
            <a:r>
              <a:rPr lang="en-US" dirty="0" err="1" smtClean="0"/>
              <a:t>Pancreatico</a:t>
            </a:r>
            <a:r>
              <a:rPr lang="en-US" dirty="0" smtClean="0"/>
              <a:t>-duodenal</a:t>
            </a:r>
          </a:p>
          <a:p>
            <a:pPr eaLnBrk="1" hangingPunct="1">
              <a:defRPr/>
            </a:pPr>
            <a:r>
              <a:rPr lang="en-US" dirty="0" smtClean="0"/>
              <a:t>Middle Colic</a:t>
            </a:r>
          </a:p>
          <a:p>
            <a:pPr eaLnBrk="1" hangingPunct="1">
              <a:defRPr/>
            </a:pPr>
            <a:r>
              <a:rPr lang="en-US" dirty="0" smtClean="0"/>
              <a:t>Right Colic</a:t>
            </a:r>
          </a:p>
          <a:p>
            <a:pPr eaLnBrk="1" hangingPunct="1">
              <a:defRPr/>
            </a:pPr>
            <a:r>
              <a:rPr lang="en-US" dirty="0" err="1" smtClean="0"/>
              <a:t>Ileocolic</a:t>
            </a:r>
            <a:endParaRPr lang="en-US" dirty="0" smtClean="0"/>
          </a:p>
          <a:p>
            <a:pPr eaLnBrk="1" hangingPunct="1">
              <a:defRPr/>
            </a:pPr>
            <a:r>
              <a:rPr lang="en-US" dirty="0" smtClean="0"/>
              <a:t>Intestinal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noChangeArrowheads="1"/>
          </p:cNvPicPr>
          <p:nvPr/>
        </p:nvPicPr>
        <p:blipFill>
          <a:blip r:embed="rId2"/>
          <a:srcRect/>
          <a:stretch>
            <a:fillRect/>
          </a:stretch>
        </p:blipFill>
        <p:spPr bwMode="auto">
          <a:xfrm rot="5400000">
            <a:off x="990600" y="152400"/>
            <a:ext cx="6858000" cy="6553200"/>
          </a:xfrm>
          <a:prstGeom prst="rect">
            <a:avLst/>
          </a:prstGeom>
          <a:noFill/>
          <a:ln w="9525">
            <a:noFill/>
            <a:miter lim="800000"/>
            <a:headEnd/>
            <a:tailEnd/>
          </a:ln>
        </p:spPr>
      </p:pic>
      <p:sp>
        <p:nvSpPr>
          <p:cNvPr id="25604" name="Line 6"/>
          <p:cNvSpPr>
            <a:spLocks noChangeShapeType="1"/>
          </p:cNvSpPr>
          <p:nvPr/>
        </p:nvSpPr>
        <p:spPr bwMode="auto">
          <a:xfrm>
            <a:off x="7086600" y="3124200"/>
            <a:ext cx="609600" cy="0"/>
          </a:xfrm>
          <a:prstGeom prst="line">
            <a:avLst/>
          </a:prstGeom>
          <a:noFill/>
          <a:ln w="28575">
            <a:solidFill>
              <a:srgbClr val="CC0000"/>
            </a:solidFill>
            <a:round/>
            <a:headEnd/>
            <a:tailEnd/>
          </a:ln>
        </p:spPr>
        <p:txBody>
          <a:bodyPr/>
          <a:lstStyle/>
          <a:p>
            <a:endParaRPr lang="en-IN"/>
          </a:p>
        </p:txBody>
      </p:sp>
      <p:sp>
        <p:nvSpPr>
          <p:cNvPr id="25605" name="Line 8"/>
          <p:cNvSpPr>
            <a:spLocks noChangeShapeType="1"/>
          </p:cNvSpPr>
          <p:nvPr/>
        </p:nvSpPr>
        <p:spPr bwMode="auto">
          <a:xfrm>
            <a:off x="2590800" y="457200"/>
            <a:ext cx="1219200" cy="0"/>
          </a:xfrm>
          <a:prstGeom prst="line">
            <a:avLst/>
          </a:prstGeom>
          <a:noFill/>
          <a:ln w="28575">
            <a:solidFill>
              <a:srgbClr val="CC0000"/>
            </a:solidFill>
            <a:round/>
            <a:headEnd/>
            <a:tailEnd/>
          </a:ln>
        </p:spPr>
        <p:txBody>
          <a:bodyPr/>
          <a:lstStyle/>
          <a:p>
            <a:endParaRPr lang="en-IN"/>
          </a:p>
        </p:txBody>
      </p:sp>
      <p:sp>
        <p:nvSpPr>
          <p:cNvPr id="25606" name="Line 9"/>
          <p:cNvSpPr>
            <a:spLocks noChangeShapeType="1"/>
          </p:cNvSpPr>
          <p:nvPr/>
        </p:nvSpPr>
        <p:spPr bwMode="auto">
          <a:xfrm>
            <a:off x="1447800" y="1143000"/>
            <a:ext cx="762000" cy="0"/>
          </a:xfrm>
          <a:prstGeom prst="line">
            <a:avLst/>
          </a:prstGeom>
          <a:noFill/>
          <a:ln w="28575">
            <a:solidFill>
              <a:srgbClr val="CC0000"/>
            </a:solidFill>
            <a:round/>
            <a:headEnd/>
            <a:tailEnd/>
          </a:ln>
        </p:spPr>
        <p:txBody>
          <a:bodyPr/>
          <a:lstStyle/>
          <a:p>
            <a:endParaRPr lang="en-IN"/>
          </a:p>
        </p:txBody>
      </p:sp>
      <p:sp>
        <p:nvSpPr>
          <p:cNvPr id="25607" name="Line 10"/>
          <p:cNvSpPr>
            <a:spLocks noChangeShapeType="1"/>
          </p:cNvSpPr>
          <p:nvPr/>
        </p:nvSpPr>
        <p:spPr bwMode="auto">
          <a:xfrm>
            <a:off x="1524000" y="4114800"/>
            <a:ext cx="762000" cy="0"/>
          </a:xfrm>
          <a:prstGeom prst="line">
            <a:avLst/>
          </a:prstGeom>
          <a:noFill/>
          <a:ln w="28575">
            <a:solidFill>
              <a:srgbClr val="CC0000"/>
            </a:solidFill>
            <a:round/>
            <a:headEnd/>
            <a:tailEnd/>
          </a:ln>
        </p:spPr>
        <p:txBody>
          <a:bodyPr/>
          <a:lstStyle/>
          <a:p>
            <a:endParaRPr lang="en-IN"/>
          </a:p>
        </p:txBody>
      </p:sp>
      <p:sp>
        <p:nvSpPr>
          <p:cNvPr id="25608" name="Line 11"/>
          <p:cNvSpPr>
            <a:spLocks noChangeShapeType="1"/>
          </p:cNvSpPr>
          <p:nvPr/>
        </p:nvSpPr>
        <p:spPr bwMode="auto">
          <a:xfrm>
            <a:off x="1600200" y="4419600"/>
            <a:ext cx="609600" cy="0"/>
          </a:xfrm>
          <a:prstGeom prst="line">
            <a:avLst/>
          </a:prstGeom>
          <a:noFill/>
          <a:ln w="28575">
            <a:solidFill>
              <a:srgbClr val="CC0000"/>
            </a:solidFill>
            <a:round/>
            <a:headEnd/>
            <a:tailEnd/>
          </a:ln>
        </p:spPr>
        <p:txBody>
          <a:bodyPr/>
          <a:lstStyle/>
          <a:p>
            <a:endParaRPr lang="en-IN"/>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2" descr="C:\Documents and Settings\Cath 2\Desktop\SMA.jpg"/>
          <p:cNvPicPr>
            <a:picLocks noGrp="1" noChangeAspect="1" noChangeArrowheads="1"/>
          </p:cNvPicPr>
          <p:nvPr>
            <p:ph idx="4294967295"/>
          </p:nvPr>
        </p:nvPicPr>
        <p:blipFill>
          <a:blip r:embed="rId2"/>
          <a:srcRect/>
          <a:stretch>
            <a:fillRect/>
          </a:stretch>
        </p:blipFill>
        <p:spPr>
          <a:xfrm>
            <a:off x="2005013" y="0"/>
            <a:ext cx="7138987" cy="6858000"/>
          </a:xfrm>
        </p:spPr>
      </p:pic>
      <p:sp>
        <p:nvSpPr>
          <p:cNvPr id="5" name="Rectangle 4"/>
          <p:cNvSpPr/>
          <p:nvPr/>
        </p:nvSpPr>
        <p:spPr>
          <a:xfrm>
            <a:off x="0" y="0"/>
            <a:ext cx="1981200" cy="6858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solidFill>
                  <a:srgbClr val="C00000"/>
                </a:solidFill>
                <a:latin typeface="Calibri" pitchFamily="34" charset="0"/>
              </a:rPr>
              <a:t/>
            </a:r>
            <a:br>
              <a:rPr lang="en-US">
                <a:solidFill>
                  <a:srgbClr val="C00000"/>
                </a:solidFill>
                <a:latin typeface="Calibri" pitchFamily="34" charset="0"/>
              </a:rPr>
            </a:br>
            <a:r>
              <a:rPr lang="en-US" sz="2000" b="1">
                <a:solidFill>
                  <a:srgbClr val="C00000"/>
                </a:solidFill>
                <a:latin typeface="Calibri" pitchFamily="34" charset="0"/>
              </a:rPr>
              <a:t>1.Abd Aorta </a:t>
            </a:r>
          </a:p>
          <a:p>
            <a:pPr eaLnBrk="1" hangingPunct="1">
              <a:defRPr/>
            </a:pPr>
            <a:endParaRPr lang="en-US" sz="2000" b="1">
              <a:solidFill>
                <a:srgbClr val="C00000"/>
              </a:solidFill>
              <a:latin typeface="Calibri" pitchFamily="34" charset="0"/>
            </a:endParaRPr>
          </a:p>
          <a:p>
            <a:pPr eaLnBrk="1" hangingPunct="1">
              <a:defRPr/>
            </a:pPr>
            <a:r>
              <a:rPr lang="en-US" sz="2000" b="1">
                <a:solidFill>
                  <a:srgbClr val="C00000"/>
                </a:solidFill>
                <a:latin typeface="Calibri" pitchFamily="34" charset="0"/>
              </a:rPr>
              <a:t>2.S M A</a:t>
            </a:r>
          </a:p>
          <a:p>
            <a:pPr eaLnBrk="1" hangingPunct="1">
              <a:defRPr/>
            </a:pPr>
            <a:endParaRPr lang="en-US" sz="2000" b="1">
              <a:solidFill>
                <a:srgbClr val="C00000"/>
              </a:solidFill>
              <a:latin typeface="Calibri" pitchFamily="34" charset="0"/>
            </a:endParaRPr>
          </a:p>
          <a:p>
            <a:pPr eaLnBrk="1" hangingPunct="1">
              <a:defRPr/>
            </a:pPr>
            <a:r>
              <a:rPr lang="en-US" sz="2000" b="1">
                <a:solidFill>
                  <a:srgbClr val="C00000"/>
                </a:solidFill>
                <a:latin typeface="Calibri" pitchFamily="34" charset="0"/>
              </a:rPr>
              <a:t>3.Middle colic A</a:t>
            </a:r>
          </a:p>
          <a:p>
            <a:pPr eaLnBrk="1" hangingPunct="1">
              <a:defRPr/>
            </a:pPr>
            <a:r>
              <a:rPr lang="en-US" sz="2000" b="1">
                <a:solidFill>
                  <a:srgbClr val="C00000"/>
                </a:solidFill>
                <a:latin typeface="Calibri" pitchFamily="34" charset="0"/>
              </a:rPr>
              <a:t> </a:t>
            </a:r>
            <a:br>
              <a:rPr lang="en-US" sz="2000" b="1">
                <a:solidFill>
                  <a:srgbClr val="C00000"/>
                </a:solidFill>
                <a:latin typeface="Calibri" pitchFamily="34" charset="0"/>
              </a:rPr>
            </a:br>
            <a:r>
              <a:rPr lang="en-US" sz="2000" b="1">
                <a:solidFill>
                  <a:srgbClr val="C00000"/>
                </a:solidFill>
                <a:latin typeface="Calibri" pitchFamily="34" charset="0"/>
              </a:rPr>
              <a:t>4.Rt colic A</a:t>
            </a:r>
          </a:p>
          <a:p>
            <a:pPr eaLnBrk="1" hangingPunct="1">
              <a:defRPr/>
            </a:pPr>
            <a:r>
              <a:rPr lang="en-US" sz="2000" b="1">
                <a:solidFill>
                  <a:srgbClr val="C00000"/>
                </a:solidFill>
                <a:latin typeface="Calibri" pitchFamily="34" charset="0"/>
              </a:rPr>
              <a:t/>
            </a:r>
            <a:br>
              <a:rPr lang="en-US" sz="2000" b="1">
                <a:solidFill>
                  <a:srgbClr val="C00000"/>
                </a:solidFill>
                <a:latin typeface="Calibri" pitchFamily="34" charset="0"/>
              </a:rPr>
            </a:br>
            <a:r>
              <a:rPr lang="en-US" sz="2000" b="1">
                <a:solidFill>
                  <a:srgbClr val="C00000"/>
                </a:solidFill>
                <a:latin typeface="Calibri" pitchFamily="34" charset="0"/>
              </a:rPr>
              <a:t>5.Ileocolic A </a:t>
            </a:r>
          </a:p>
          <a:p>
            <a:pPr eaLnBrk="1" hangingPunct="1">
              <a:defRPr/>
            </a:pPr>
            <a:r>
              <a:rPr lang="en-US" sz="2000" b="1">
                <a:solidFill>
                  <a:srgbClr val="C00000"/>
                </a:solidFill>
                <a:latin typeface="Calibri" pitchFamily="34" charset="0"/>
              </a:rPr>
              <a:t/>
            </a:r>
            <a:br>
              <a:rPr lang="en-US" sz="2000" b="1">
                <a:solidFill>
                  <a:srgbClr val="C00000"/>
                </a:solidFill>
                <a:latin typeface="Calibri" pitchFamily="34" charset="0"/>
              </a:rPr>
            </a:br>
            <a:r>
              <a:rPr lang="en-US" sz="2000" b="1">
                <a:solidFill>
                  <a:srgbClr val="C00000"/>
                </a:solidFill>
                <a:latin typeface="Calibri" pitchFamily="34" charset="0"/>
              </a:rPr>
              <a:t>6. </a:t>
            </a:r>
            <a:r>
              <a:rPr lang="en-US" sz="2000" b="1">
                <a:solidFill>
                  <a:srgbClr val="CC0000"/>
                </a:solidFill>
                <a:latin typeface="Calibri" pitchFamily="34" charset="0"/>
              </a:rPr>
              <a:t>Intestinal A</a:t>
            </a:r>
            <a:endParaRPr lang="en-US" sz="2400" b="1">
              <a:solidFill>
                <a:srgbClr val="CC0000"/>
              </a:solidFill>
              <a:latin typeface="Calibri" pitchFamily="34" charset="0"/>
            </a:endParaRPr>
          </a:p>
          <a:p>
            <a:pPr eaLnBrk="1" hangingPunct="1">
              <a:defRPr/>
            </a:pPr>
            <a:endParaRPr lang="en-US" sz="2000" b="1">
              <a:solidFill>
                <a:srgbClr val="C00000"/>
              </a:solidFill>
              <a:latin typeface="Calibri" pitchFamily="34" charset="0"/>
            </a:endParaRPr>
          </a:p>
          <a:p>
            <a:pPr eaLnBrk="1" hangingPunct="1">
              <a:defRPr/>
            </a:pPr>
            <a:r>
              <a:rPr lang="en-US" sz="2000" b="1">
                <a:solidFill>
                  <a:srgbClr val="C00000"/>
                </a:solidFill>
                <a:latin typeface="Calibri" pitchFamily="34" charset="0"/>
              </a:rPr>
              <a:t>7.Appendicular </a:t>
            </a:r>
            <a:br>
              <a:rPr lang="en-US" sz="2000" b="1">
                <a:solidFill>
                  <a:srgbClr val="C00000"/>
                </a:solidFill>
                <a:latin typeface="Calibri" pitchFamily="34" charset="0"/>
              </a:rPr>
            </a:br>
            <a:r>
              <a:rPr lang="en-US" sz="2000" b="1">
                <a:solidFill>
                  <a:srgbClr val="C00000"/>
                </a:solidFill>
                <a:latin typeface="Calibri" pitchFamily="34" charset="0"/>
              </a:rPr>
              <a:t/>
            </a:r>
            <a:br>
              <a:rPr lang="en-US" sz="2000" b="1">
                <a:solidFill>
                  <a:srgbClr val="C00000"/>
                </a:solidFill>
                <a:latin typeface="Calibri" pitchFamily="34" charset="0"/>
              </a:rPr>
            </a:br>
            <a:endParaRPr lang="en-US" sz="2000" b="1">
              <a:solidFill>
                <a:srgbClr val="C00000"/>
              </a:solidFill>
              <a:latin typeface="Calibri" pitchFamily="34" charset="0"/>
            </a:endParaRPr>
          </a:p>
        </p:txBody>
      </p:sp>
      <p:cxnSp>
        <p:nvCxnSpPr>
          <p:cNvPr id="7" name="Straight Arrow Connector 6"/>
          <p:cNvCxnSpPr/>
          <p:nvPr/>
        </p:nvCxnSpPr>
        <p:spPr>
          <a:xfrm rot="16200000" flipH="1">
            <a:off x="4381500" y="952500"/>
            <a:ext cx="381000" cy="3048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5524500" y="1409700"/>
            <a:ext cx="381000" cy="3048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3924300" y="3238500"/>
            <a:ext cx="381000" cy="3048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3390900" y="3771900"/>
            <a:ext cx="381000" cy="3048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600700" y="3314700"/>
            <a:ext cx="381000" cy="304800"/>
          </a:xfrm>
          <a:prstGeom prst="straightConnector1">
            <a:avLst/>
          </a:prstGeom>
          <a:ln w="31750">
            <a:solidFill>
              <a:srgbClr val="C00000"/>
            </a:solidFill>
            <a:tailEnd type="arrow"/>
          </a:ln>
          <a:scene3d>
            <a:camera prst="orthographicFront">
              <a:rot lat="0" lon="0" rev="11700001"/>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3314700" y="4991100"/>
            <a:ext cx="381000" cy="304800"/>
          </a:xfrm>
          <a:prstGeom prst="straightConnector1">
            <a:avLst/>
          </a:prstGeom>
          <a:ln w="31750">
            <a:solidFill>
              <a:srgbClr val="C00000"/>
            </a:solidFill>
            <a:tailEnd type="arrow"/>
          </a:ln>
          <a:scene3d>
            <a:camera prst="orthographicFront">
              <a:rot lat="0" lon="0" rev="10500000"/>
            </a:camera>
            <a:lightRig rig="threePt" dir="t"/>
          </a:scene3d>
        </p:spPr>
        <p:style>
          <a:lnRef idx="1">
            <a:schemeClr val="accent1"/>
          </a:lnRef>
          <a:fillRef idx="0">
            <a:schemeClr val="accent1"/>
          </a:fillRef>
          <a:effectRef idx="0">
            <a:schemeClr val="accent1"/>
          </a:effectRef>
          <a:fontRef idx="minor">
            <a:schemeClr val="tx1"/>
          </a:fontRef>
        </p:style>
      </p:cxnSp>
      <p:sp>
        <p:nvSpPr>
          <p:cNvPr id="26635" name="Text Box 12"/>
          <p:cNvSpPr txBox="1">
            <a:spLocks noChangeArrowheads="1"/>
          </p:cNvSpPr>
          <p:nvPr/>
        </p:nvSpPr>
        <p:spPr bwMode="auto">
          <a:xfrm>
            <a:off x="3184525" y="3352800"/>
            <a:ext cx="327025" cy="457200"/>
          </a:xfrm>
          <a:prstGeom prst="rect">
            <a:avLst/>
          </a:prstGeom>
          <a:noFill/>
          <a:ln w="9525">
            <a:noFill/>
            <a:miter lim="800000"/>
            <a:headEnd/>
            <a:tailEnd/>
          </a:ln>
        </p:spPr>
        <p:txBody>
          <a:bodyPr>
            <a:spAutoFit/>
          </a:bodyPr>
          <a:lstStyle/>
          <a:p>
            <a:r>
              <a:rPr lang="en-US" sz="2400"/>
              <a:t>5</a:t>
            </a:r>
          </a:p>
        </p:txBody>
      </p:sp>
      <p:sp>
        <p:nvSpPr>
          <p:cNvPr id="26636" name="Text Box 13"/>
          <p:cNvSpPr txBox="1">
            <a:spLocks noChangeArrowheads="1"/>
          </p:cNvSpPr>
          <p:nvPr/>
        </p:nvSpPr>
        <p:spPr bwMode="auto">
          <a:xfrm>
            <a:off x="3733800" y="5334000"/>
            <a:ext cx="457200" cy="457200"/>
          </a:xfrm>
          <a:prstGeom prst="rect">
            <a:avLst/>
          </a:prstGeom>
          <a:noFill/>
          <a:ln w="9525">
            <a:noFill/>
            <a:miter lim="800000"/>
            <a:headEnd/>
            <a:tailEnd/>
          </a:ln>
        </p:spPr>
        <p:txBody>
          <a:bodyPr>
            <a:spAutoFit/>
          </a:bodyPr>
          <a:lstStyle/>
          <a:p>
            <a:r>
              <a:rPr lang="en-US" sz="2400"/>
              <a:t>7</a:t>
            </a:r>
          </a:p>
        </p:txBody>
      </p:sp>
      <p:sp>
        <p:nvSpPr>
          <p:cNvPr id="26637" name="Text Box 14"/>
          <p:cNvSpPr txBox="1">
            <a:spLocks noChangeArrowheads="1"/>
          </p:cNvSpPr>
          <p:nvPr/>
        </p:nvSpPr>
        <p:spPr bwMode="auto">
          <a:xfrm>
            <a:off x="3733800" y="2819400"/>
            <a:ext cx="463550" cy="457200"/>
          </a:xfrm>
          <a:prstGeom prst="rect">
            <a:avLst/>
          </a:prstGeom>
          <a:noFill/>
          <a:ln w="9525">
            <a:noFill/>
            <a:miter lim="800000"/>
            <a:headEnd/>
            <a:tailEnd/>
          </a:ln>
        </p:spPr>
        <p:txBody>
          <a:bodyPr>
            <a:spAutoFit/>
          </a:bodyPr>
          <a:lstStyle/>
          <a:p>
            <a:r>
              <a:rPr lang="en-US" sz="2400"/>
              <a:t>4</a:t>
            </a:r>
          </a:p>
        </p:txBody>
      </p:sp>
      <p:sp>
        <p:nvSpPr>
          <p:cNvPr id="26638" name="Text Box 16"/>
          <p:cNvSpPr txBox="1">
            <a:spLocks noChangeArrowheads="1"/>
          </p:cNvSpPr>
          <p:nvPr/>
        </p:nvSpPr>
        <p:spPr bwMode="auto">
          <a:xfrm>
            <a:off x="6080125" y="-20638"/>
            <a:ext cx="184150" cy="457201"/>
          </a:xfrm>
          <a:prstGeom prst="rect">
            <a:avLst/>
          </a:prstGeom>
          <a:noFill/>
          <a:ln w="9525">
            <a:noFill/>
            <a:miter lim="800000"/>
            <a:headEnd/>
            <a:tailEnd/>
          </a:ln>
        </p:spPr>
        <p:txBody>
          <a:bodyPr wrap="none">
            <a:spAutoFit/>
          </a:bodyPr>
          <a:lstStyle/>
          <a:p>
            <a:endParaRPr lang="en-US" sz="2400"/>
          </a:p>
        </p:txBody>
      </p:sp>
      <p:sp>
        <p:nvSpPr>
          <p:cNvPr id="26639" name="Text Box 17"/>
          <p:cNvSpPr txBox="1">
            <a:spLocks noChangeArrowheads="1"/>
          </p:cNvSpPr>
          <p:nvPr/>
        </p:nvSpPr>
        <p:spPr bwMode="auto">
          <a:xfrm>
            <a:off x="4175125" y="533400"/>
            <a:ext cx="327025" cy="457200"/>
          </a:xfrm>
          <a:prstGeom prst="rect">
            <a:avLst/>
          </a:prstGeom>
          <a:noFill/>
          <a:ln w="9525">
            <a:noFill/>
            <a:miter lim="800000"/>
            <a:headEnd/>
            <a:tailEnd/>
          </a:ln>
        </p:spPr>
        <p:txBody>
          <a:bodyPr>
            <a:spAutoFit/>
          </a:bodyPr>
          <a:lstStyle/>
          <a:p>
            <a:r>
              <a:rPr lang="en-US" sz="2400"/>
              <a:t>1</a:t>
            </a:r>
          </a:p>
        </p:txBody>
      </p:sp>
      <p:sp>
        <p:nvSpPr>
          <p:cNvPr id="26640" name="Text Box 18"/>
          <p:cNvSpPr txBox="1">
            <a:spLocks noChangeArrowheads="1"/>
          </p:cNvSpPr>
          <p:nvPr/>
        </p:nvSpPr>
        <p:spPr bwMode="auto">
          <a:xfrm>
            <a:off x="6172200" y="3505200"/>
            <a:ext cx="304800" cy="457200"/>
          </a:xfrm>
          <a:prstGeom prst="rect">
            <a:avLst/>
          </a:prstGeom>
          <a:noFill/>
          <a:ln w="9525">
            <a:noFill/>
            <a:miter lim="800000"/>
            <a:headEnd/>
            <a:tailEnd/>
          </a:ln>
        </p:spPr>
        <p:txBody>
          <a:bodyPr>
            <a:spAutoFit/>
          </a:bodyPr>
          <a:lstStyle/>
          <a:p>
            <a:r>
              <a:rPr lang="en-US" sz="2400"/>
              <a:t>6</a:t>
            </a:r>
          </a:p>
        </p:txBody>
      </p:sp>
      <p:sp>
        <p:nvSpPr>
          <p:cNvPr id="26641" name="Text Box 19"/>
          <p:cNvSpPr txBox="1">
            <a:spLocks noChangeArrowheads="1"/>
          </p:cNvSpPr>
          <p:nvPr/>
        </p:nvSpPr>
        <p:spPr bwMode="auto">
          <a:xfrm>
            <a:off x="5394325" y="990600"/>
            <a:ext cx="327025" cy="457200"/>
          </a:xfrm>
          <a:prstGeom prst="rect">
            <a:avLst/>
          </a:prstGeom>
          <a:noFill/>
          <a:ln w="9525">
            <a:noFill/>
            <a:miter lim="800000"/>
            <a:headEnd/>
            <a:tailEnd/>
          </a:ln>
        </p:spPr>
        <p:txBody>
          <a:bodyPr>
            <a:spAutoFit/>
          </a:bodyPr>
          <a:lstStyle/>
          <a:p>
            <a:r>
              <a:rPr lang="en-US" sz="2400"/>
              <a:t>2</a:t>
            </a:r>
          </a:p>
        </p:txBody>
      </p:sp>
      <p:sp>
        <p:nvSpPr>
          <p:cNvPr id="26642" name="Text Box 20"/>
          <p:cNvSpPr txBox="1">
            <a:spLocks noChangeArrowheads="1"/>
          </p:cNvSpPr>
          <p:nvPr/>
        </p:nvSpPr>
        <p:spPr bwMode="auto">
          <a:xfrm>
            <a:off x="4403725" y="1531938"/>
            <a:ext cx="350838" cy="519112"/>
          </a:xfrm>
          <a:prstGeom prst="rect">
            <a:avLst/>
          </a:prstGeom>
          <a:noFill/>
          <a:ln w="9525">
            <a:noFill/>
            <a:miter lim="800000"/>
            <a:headEnd/>
            <a:tailEnd/>
          </a:ln>
        </p:spPr>
        <p:txBody>
          <a:bodyPr wrap="none">
            <a:spAutoFit/>
          </a:bodyPr>
          <a:lstStyle/>
          <a:p>
            <a:r>
              <a:rPr lang="en-US" sz="2800"/>
              <a:t>3</a:t>
            </a:r>
          </a:p>
        </p:txBody>
      </p:sp>
      <p:sp>
        <p:nvSpPr>
          <p:cNvPr id="26643" name="Line 21"/>
          <p:cNvSpPr>
            <a:spLocks noChangeShapeType="1"/>
          </p:cNvSpPr>
          <p:nvPr/>
        </p:nvSpPr>
        <p:spPr bwMode="auto">
          <a:xfrm>
            <a:off x="4648200" y="1905000"/>
            <a:ext cx="304800" cy="381000"/>
          </a:xfrm>
          <a:prstGeom prst="line">
            <a:avLst/>
          </a:prstGeom>
          <a:noFill/>
          <a:ln w="28575">
            <a:solidFill>
              <a:srgbClr val="CC0000"/>
            </a:solidFill>
            <a:round/>
            <a:headEnd/>
            <a:tailEnd type="triangle" w="med" len="med"/>
          </a:ln>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7" name="Picture 3" descr="C:\Users\vaio\Pictures\New folder (2)\aorta_anatomy.jpg"/>
          <p:cNvPicPr>
            <a:picLocks noGrp="1" noChangeAspect="1" noChangeArrowheads="1"/>
          </p:cNvPicPr>
          <p:nvPr>
            <p:ph idx="1"/>
          </p:nvPr>
        </p:nvPicPr>
        <p:blipFill>
          <a:blip r:embed="rId2"/>
          <a:srcRect l="26562" r="5468"/>
          <a:stretch>
            <a:fillRect/>
          </a:stretch>
        </p:blipFill>
        <p:spPr bwMode="auto">
          <a:xfrm>
            <a:off x="3857620" y="0"/>
            <a:ext cx="5286380" cy="6385000"/>
          </a:xfrm>
          <a:prstGeom prst="rect">
            <a:avLst/>
          </a:prstGeom>
          <a:noFill/>
        </p:spPr>
      </p:pic>
      <p:sp>
        <p:nvSpPr>
          <p:cNvPr id="7" name="Rectangle 6"/>
          <p:cNvSpPr/>
          <p:nvPr/>
        </p:nvSpPr>
        <p:spPr>
          <a:xfrm>
            <a:off x="1785918" y="0"/>
            <a:ext cx="3071834" cy="2928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z</a:t>
            </a:r>
            <a:endParaRPr lang="en-IN" dirty="0"/>
          </a:p>
        </p:txBody>
      </p:sp>
      <p:pic>
        <p:nvPicPr>
          <p:cNvPr id="1028" name="Picture 4" descr="C:\Users\vaio\Pictures\New folder (2)\AortaAnatomy.jpg"/>
          <p:cNvPicPr>
            <a:picLocks noChangeAspect="1" noChangeArrowheads="1"/>
          </p:cNvPicPr>
          <p:nvPr/>
        </p:nvPicPr>
        <p:blipFill>
          <a:blip r:embed="rId3"/>
          <a:srcRect l="20482" r="20482"/>
          <a:stretch>
            <a:fillRect/>
          </a:stretch>
        </p:blipFill>
        <p:spPr bwMode="auto">
          <a:xfrm>
            <a:off x="0" y="0"/>
            <a:ext cx="3918665" cy="6024294"/>
          </a:xfrm>
          <a:prstGeom prst="rect">
            <a:avLst/>
          </a:prstGeom>
          <a:noFill/>
        </p:spPr>
      </p:pic>
      <p:sp>
        <p:nvSpPr>
          <p:cNvPr id="9" name="TextBox 8"/>
          <p:cNvSpPr txBox="1"/>
          <p:nvPr/>
        </p:nvSpPr>
        <p:spPr>
          <a:xfrm>
            <a:off x="2285984" y="3071810"/>
            <a:ext cx="1500198" cy="338554"/>
          </a:xfrm>
          <a:prstGeom prst="rect">
            <a:avLst/>
          </a:prstGeom>
          <a:solidFill>
            <a:schemeClr val="bg1"/>
          </a:solidFill>
        </p:spPr>
        <p:txBody>
          <a:bodyPr wrap="square" rtlCol="0">
            <a:spAutoFit/>
          </a:bodyPr>
          <a:lstStyle/>
          <a:p>
            <a:r>
              <a:rPr lang="en-US" sz="1600" b="1" dirty="0" smtClean="0"/>
              <a:t>DIAPHRAGM</a:t>
            </a:r>
            <a:endParaRPr lang="en-IN" sz="1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idx="4294967295"/>
          </p:nvPr>
        </p:nvSpPr>
        <p:spPr>
          <a:xfrm>
            <a:off x="1071538" y="152400"/>
            <a:ext cx="7158062" cy="1250950"/>
          </a:xfrm>
        </p:spPr>
        <p:txBody>
          <a:bodyPr/>
          <a:lstStyle/>
          <a:p>
            <a:pPr eaLnBrk="1" hangingPunct="1">
              <a:defRPr/>
            </a:pPr>
            <a:r>
              <a:rPr lang="en-US" b="0" dirty="0" smtClean="0"/>
              <a:t>Inferior Mesenteric Artery</a:t>
            </a:r>
            <a:endParaRPr lang="en-US" dirty="0" smtClean="0"/>
          </a:p>
        </p:txBody>
      </p:sp>
      <p:sp>
        <p:nvSpPr>
          <p:cNvPr id="3" name="Content Placeholder 2"/>
          <p:cNvSpPr>
            <a:spLocks noGrp="1"/>
          </p:cNvSpPr>
          <p:nvPr>
            <p:ph idx="4294967295"/>
          </p:nvPr>
        </p:nvSpPr>
        <p:spPr>
          <a:xfrm>
            <a:off x="1071538" y="1774825"/>
            <a:ext cx="7158062" cy="4625975"/>
          </a:xfrm>
        </p:spPr>
        <p:txBody>
          <a:bodyPr>
            <a:normAutofit fontScale="92500"/>
          </a:bodyPr>
          <a:lstStyle/>
          <a:p>
            <a:pPr eaLnBrk="1" hangingPunct="1">
              <a:lnSpc>
                <a:spcPct val="90000"/>
              </a:lnSpc>
              <a:defRPr/>
            </a:pPr>
            <a:r>
              <a:rPr lang="en-US" dirty="0" smtClean="0"/>
              <a:t>Smaller than SMA</a:t>
            </a:r>
          </a:p>
          <a:p>
            <a:pPr eaLnBrk="1" hangingPunct="1">
              <a:lnSpc>
                <a:spcPct val="90000"/>
              </a:lnSpc>
              <a:defRPr/>
            </a:pPr>
            <a:r>
              <a:rPr lang="en-US" dirty="0" smtClean="0"/>
              <a:t>Arises from aorta at L3, about 3 or 4 cm above its division </a:t>
            </a:r>
          </a:p>
          <a:p>
            <a:pPr eaLnBrk="1" hangingPunct="1">
              <a:lnSpc>
                <a:spcPct val="90000"/>
              </a:lnSpc>
              <a:defRPr/>
            </a:pPr>
            <a:r>
              <a:rPr lang="en-US" dirty="0" smtClean="0"/>
              <a:t>Passes downward, posterior to the peritoneum</a:t>
            </a:r>
          </a:p>
          <a:p>
            <a:pPr eaLnBrk="1" hangingPunct="1">
              <a:lnSpc>
                <a:spcPct val="90000"/>
              </a:lnSpc>
              <a:defRPr/>
            </a:pPr>
            <a:r>
              <a:rPr lang="en-US" dirty="0" smtClean="0"/>
              <a:t>Continued into pelvis as Superior </a:t>
            </a:r>
            <a:r>
              <a:rPr lang="en-US" dirty="0" err="1" smtClean="0"/>
              <a:t>hemorrhoidal</a:t>
            </a:r>
            <a:r>
              <a:rPr lang="en-US" dirty="0" smtClean="0"/>
              <a:t> artery &amp;</a:t>
            </a:r>
            <a:r>
              <a:rPr lang="en-US" b="1" dirty="0" smtClean="0"/>
              <a:t> </a:t>
            </a:r>
            <a:r>
              <a:rPr lang="en-US" dirty="0" smtClean="0"/>
              <a:t>ends on the upper rectum </a:t>
            </a:r>
          </a:p>
          <a:p>
            <a:pPr eaLnBrk="1" hangingPunct="1">
              <a:lnSpc>
                <a:spcPct val="90000"/>
              </a:lnSpc>
              <a:defRPr/>
            </a:pPr>
            <a:r>
              <a:rPr lang="en-US" dirty="0" smtClean="0"/>
              <a:t>Supply Lt ½ transverse colon, descending &amp; sigmoid colon, and most of the rectum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1071538" y="152400"/>
            <a:ext cx="7572428" cy="1250950"/>
          </a:xfrm>
        </p:spPr>
        <p:txBody>
          <a:bodyPr>
            <a:normAutofit fontScale="90000"/>
          </a:bodyPr>
          <a:lstStyle/>
          <a:p>
            <a:pPr eaLnBrk="1" hangingPunct="1">
              <a:defRPr/>
            </a:pPr>
            <a:r>
              <a:rPr lang="en-US" b="0" dirty="0" smtClean="0"/>
              <a:t>Inferior Mesenteric Artery branches</a:t>
            </a:r>
          </a:p>
        </p:txBody>
      </p:sp>
      <p:sp>
        <p:nvSpPr>
          <p:cNvPr id="130051" name="Content Placeholder 2"/>
          <p:cNvSpPr>
            <a:spLocks noGrp="1"/>
          </p:cNvSpPr>
          <p:nvPr>
            <p:ph idx="4294967295"/>
          </p:nvPr>
        </p:nvSpPr>
        <p:spPr>
          <a:xfrm>
            <a:off x="1000100" y="2285992"/>
            <a:ext cx="7229500" cy="4114808"/>
          </a:xfrm>
        </p:spPr>
        <p:txBody>
          <a:bodyPr/>
          <a:lstStyle/>
          <a:p>
            <a:pPr eaLnBrk="1" hangingPunct="1">
              <a:defRPr/>
            </a:pPr>
            <a:r>
              <a:rPr lang="en-US" dirty="0" smtClean="0"/>
              <a:t>Left Colic A</a:t>
            </a:r>
          </a:p>
          <a:p>
            <a:pPr eaLnBrk="1" hangingPunct="1">
              <a:defRPr/>
            </a:pPr>
            <a:r>
              <a:rPr lang="en-US" dirty="0" smtClean="0"/>
              <a:t>Sigmoid branches</a:t>
            </a:r>
          </a:p>
          <a:p>
            <a:pPr eaLnBrk="1" hangingPunct="1">
              <a:defRPr/>
            </a:pPr>
            <a:r>
              <a:rPr lang="en-US" dirty="0" smtClean="0"/>
              <a:t>Superior </a:t>
            </a:r>
            <a:r>
              <a:rPr lang="en-US" dirty="0" err="1" smtClean="0"/>
              <a:t>Hemorrhoidal</a:t>
            </a:r>
            <a:r>
              <a:rPr lang="en-US" dirty="0" smtClean="0"/>
              <a:t> 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pPr eaLnBrk="1" hangingPunct="1">
              <a:defRPr/>
            </a:pPr>
            <a:endParaRPr lang="en-US" smtClean="0"/>
          </a:p>
        </p:txBody>
      </p:sp>
      <p:pic>
        <p:nvPicPr>
          <p:cNvPr id="29699" name="Picture 4"/>
          <p:cNvPicPr>
            <a:picLocks noChangeAspect="1" noChangeArrowheads="1"/>
          </p:cNvPicPr>
          <p:nvPr/>
        </p:nvPicPr>
        <p:blipFill>
          <a:blip r:embed="rId2"/>
          <a:srcRect/>
          <a:stretch>
            <a:fillRect/>
          </a:stretch>
        </p:blipFill>
        <p:spPr bwMode="auto">
          <a:xfrm rot="5400000">
            <a:off x="1066800" y="762000"/>
            <a:ext cx="6705600" cy="5486400"/>
          </a:xfrm>
          <a:prstGeom prst="rect">
            <a:avLst/>
          </a:prstGeom>
          <a:noFill/>
          <a:ln w="9525">
            <a:noFill/>
            <a:miter lim="800000"/>
            <a:headEnd/>
            <a:tailEnd/>
          </a:ln>
        </p:spPr>
      </p:pic>
      <p:sp>
        <p:nvSpPr>
          <p:cNvPr id="29700" name="Line 5"/>
          <p:cNvSpPr>
            <a:spLocks noChangeShapeType="1"/>
          </p:cNvSpPr>
          <p:nvPr/>
        </p:nvSpPr>
        <p:spPr bwMode="auto">
          <a:xfrm>
            <a:off x="1828800" y="2819400"/>
            <a:ext cx="990600" cy="0"/>
          </a:xfrm>
          <a:prstGeom prst="line">
            <a:avLst/>
          </a:prstGeom>
          <a:noFill/>
          <a:ln w="28575">
            <a:solidFill>
              <a:srgbClr val="CC0000"/>
            </a:solidFill>
            <a:round/>
            <a:headEnd/>
            <a:tailEnd/>
          </a:ln>
        </p:spPr>
        <p:txBody>
          <a:bodyPr/>
          <a:lstStyle/>
          <a:p>
            <a:endParaRPr lang="en-IN"/>
          </a:p>
        </p:txBody>
      </p:sp>
      <p:sp>
        <p:nvSpPr>
          <p:cNvPr id="29701" name="Line 6"/>
          <p:cNvSpPr>
            <a:spLocks noChangeShapeType="1"/>
          </p:cNvSpPr>
          <p:nvPr/>
        </p:nvSpPr>
        <p:spPr bwMode="auto">
          <a:xfrm>
            <a:off x="6248400" y="2590800"/>
            <a:ext cx="609600" cy="0"/>
          </a:xfrm>
          <a:prstGeom prst="line">
            <a:avLst/>
          </a:prstGeom>
          <a:noFill/>
          <a:ln w="28575">
            <a:solidFill>
              <a:srgbClr val="CC0000"/>
            </a:solidFill>
            <a:round/>
            <a:headEnd/>
            <a:tailEnd/>
          </a:ln>
        </p:spPr>
        <p:txBody>
          <a:bodyPr/>
          <a:lstStyle/>
          <a:p>
            <a:endParaRPr lang="en-IN"/>
          </a:p>
        </p:txBody>
      </p:sp>
      <p:sp>
        <p:nvSpPr>
          <p:cNvPr id="29702" name="Line 7"/>
          <p:cNvSpPr>
            <a:spLocks noChangeShapeType="1"/>
          </p:cNvSpPr>
          <p:nvPr/>
        </p:nvSpPr>
        <p:spPr bwMode="auto">
          <a:xfrm>
            <a:off x="6781800" y="4953000"/>
            <a:ext cx="381000" cy="0"/>
          </a:xfrm>
          <a:prstGeom prst="line">
            <a:avLst/>
          </a:prstGeom>
          <a:noFill/>
          <a:ln w="28575">
            <a:solidFill>
              <a:srgbClr val="CC0000"/>
            </a:solidFill>
            <a:round/>
            <a:headEnd/>
            <a:tailEnd/>
          </a:ln>
        </p:spPr>
        <p:txBody>
          <a:bodyPr/>
          <a:lstStyle/>
          <a:p>
            <a:endParaRPr lang="en-IN"/>
          </a:p>
        </p:txBody>
      </p:sp>
      <p:sp>
        <p:nvSpPr>
          <p:cNvPr id="29703" name="Line 8"/>
          <p:cNvSpPr>
            <a:spLocks noChangeShapeType="1"/>
          </p:cNvSpPr>
          <p:nvPr/>
        </p:nvSpPr>
        <p:spPr bwMode="auto">
          <a:xfrm>
            <a:off x="1828800" y="4648200"/>
            <a:ext cx="838200" cy="0"/>
          </a:xfrm>
          <a:prstGeom prst="line">
            <a:avLst/>
          </a:prstGeom>
          <a:noFill/>
          <a:ln w="28575">
            <a:solidFill>
              <a:srgbClr val="CC0000"/>
            </a:solidFill>
            <a:round/>
            <a:headEnd/>
            <a:tailEnd/>
          </a:ln>
        </p:spPr>
        <p:txBody>
          <a:bodyPr/>
          <a:lstStyle/>
          <a:p>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C:\Documents and Settings\Cath 2\Desktop\Angmeinf.jpg"/>
          <p:cNvPicPr>
            <a:picLocks noGrp="1" noChangeAspect="1" noChangeArrowheads="1"/>
          </p:cNvPicPr>
          <p:nvPr>
            <p:ph idx="4294967295"/>
          </p:nvPr>
        </p:nvPicPr>
        <p:blipFill>
          <a:blip r:embed="rId2"/>
          <a:srcRect/>
          <a:stretch>
            <a:fillRect/>
          </a:stretch>
        </p:blipFill>
        <p:spPr>
          <a:xfrm>
            <a:off x="3059113" y="0"/>
            <a:ext cx="6084887" cy="6861175"/>
          </a:xfrm>
          <a:ln w="25400">
            <a:solidFill>
              <a:schemeClr val="tx1"/>
            </a:solidFill>
          </a:ln>
        </p:spPr>
      </p:pic>
      <p:sp>
        <p:nvSpPr>
          <p:cNvPr id="5" name="Rectangle 4"/>
          <p:cNvSpPr/>
          <p:nvPr/>
        </p:nvSpPr>
        <p:spPr>
          <a:xfrm>
            <a:off x="0" y="0"/>
            <a:ext cx="2971800" cy="6858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rgbClr val="C00000"/>
                </a:solidFill>
                <a:latin typeface="Calibri" pitchFamily="34" charset="0"/>
              </a:rPr>
              <a:t>1.Inf mesentric A</a:t>
            </a:r>
          </a:p>
          <a:p>
            <a:pPr eaLnBrk="1" hangingPunct="1">
              <a:defRPr/>
            </a:pPr>
            <a:endParaRPr lang="en-US" sz="2800" b="1">
              <a:solidFill>
                <a:srgbClr val="C00000"/>
              </a:solidFill>
              <a:latin typeface="Calibri" pitchFamily="34" charset="0"/>
            </a:endParaRPr>
          </a:p>
          <a:p>
            <a:pPr eaLnBrk="1" hangingPunct="1">
              <a:defRPr/>
            </a:pPr>
            <a:r>
              <a:rPr lang="en-US" sz="2800" b="1">
                <a:solidFill>
                  <a:srgbClr val="C00000"/>
                </a:solidFill>
                <a:latin typeface="Calibri" pitchFamily="34" charset="0"/>
              </a:rPr>
              <a:t>2.Lt colic A</a:t>
            </a:r>
          </a:p>
          <a:p>
            <a:pPr eaLnBrk="1" hangingPunct="1">
              <a:defRPr/>
            </a:pPr>
            <a:endParaRPr lang="en-US" sz="2800" b="1">
              <a:solidFill>
                <a:srgbClr val="C00000"/>
              </a:solidFill>
              <a:latin typeface="Calibri" pitchFamily="34" charset="0"/>
            </a:endParaRPr>
          </a:p>
          <a:p>
            <a:pPr eaLnBrk="1" hangingPunct="1">
              <a:defRPr/>
            </a:pPr>
            <a:r>
              <a:rPr lang="en-US" sz="2800" b="1">
                <a:solidFill>
                  <a:srgbClr val="C00000"/>
                </a:solidFill>
                <a:latin typeface="Calibri" pitchFamily="34" charset="0"/>
              </a:rPr>
              <a:t>3.Marginal A</a:t>
            </a:r>
          </a:p>
          <a:p>
            <a:pPr eaLnBrk="1" hangingPunct="1">
              <a:defRPr/>
            </a:pPr>
            <a:endParaRPr lang="en-US" sz="2800" b="1">
              <a:solidFill>
                <a:srgbClr val="C00000"/>
              </a:solidFill>
              <a:latin typeface="Calibri" pitchFamily="34" charset="0"/>
            </a:endParaRPr>
          </a:p>
          <a:p>
            <a:pPr eaLnBrk="1" hangingPunct="1">
              <a:defRPr/>
            </a:pPr>
            <a:r>
              <a:rPr lang="en-US" sz="2800" b="1">
                <a:solidFill>
                  <a:srgbClr val="C00000"/>
                </a:solidFill>
                <a:latin typeface="Calibri" pitchFamily="34" charset="0"/>
              </a:rPr>
              <a:t>4.Sigmoid A</a:t>
            </a:r>
          </a:p>
          <a:p>
            <a:pPr eaLnBrk="1" hangingPunct="1">
              <a:defRPr/>
            </a:pPr>
            <a:endParaRPr lang="en-US" sz="2800" b="1">
              <a:solidFill>
                <a:srgbClr val="C00000"/>
              </a:solidFill>
              <a:latin typeface="Calibri" pitchFamily="34" charset="0"/>
            </a:endParaRPr>
          </a:p>
          <a:p>
            <a:pPr eaLnBrk="1" hangingPunct="1">
              <a:defRPr/>
            </a:pPr>
            <a:r>
              <a:rPr lang="en-US" sz="2800" b="1">
                <a:solidFill>
                  <a:srgbClr val="C00000"/>
                </a:solidFill>
                <a:latin typeface="Calibri" pitchFamily="34" charset="0"/>
              </a:rPr>
              <a:t>5.Superior      hemorrhoidal A</a:t>
            </a:r>
          </a:p>
        </p:txBody>
      </p:sp>
      <p:cxnSp>
        <p:nvCxnSpPr>
          <p:cNvPr id="7" name="Straight Arrow Connector 6"/>
          <p:cNvCxnSpPr/>
          <p:nvPr/>
        </p:nvCxnSpPr>
        <p:spPr>
          <a:xfrm>
            <a:off x="5486400" y="2362200"/>
            <a:ext cx="457200" cy="381000"/>
          </a:xfrm>
          <a:prstGeom prst="straightConnector1">
            <a:avLst/>
          </a:prstGeom>
          <a:ln w="31750">
            <a:solidFill>
              <a:srgbClr val="C00000"/>
            </a:solidFill>
            <a:tailEnd type="arrow"/>
          </a:ln>
          <a:scene3d>
            <a:camera prst="orthographicFront">
              <a:rot lat="0" lon="0" rev="21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172200" y="2895600"/>
            <a:ext cx="457200" cy="304800"/>
          </a:xfrm>
          <a:prstGeom prst="straightConnector1">
            <a:avLst/>
          </a:prstGeom>
          <a:ln w="31750">
            <a:solidFill>
              <a:srgbClr val="C00000"/>
            </a:solidFill>
            <a:tailEnd type="arrow"/>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638800" y="457200"/>
            <a:ext cx="457200" cy="381000"/>
          </a:xfrm>
          <a:prstGeom prst="straightConnector1">
            <a:avLst/>
          </a:prstGeom>
          <a:ln w="31750">
            <a:solidFill>
              <a:srgbClr val="C00000"/>
            </a:solidFill>
            <a:tailEnd type="arrow"/>
          </a:ln>
          <a:scene3d>
            <a:camera prst="orthographicFront">
              <a:rot lat="0" lon="0" rev="206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0" y="3657600"/>
            <a:ext cx="457200" cy="381000"/>
          </a:xfrm>
          <a:prstGeom prst="straightConnector1">
            <a:avLst/>
          </a:prstGeom>
          <a:ln w="31750">
            <a:solidFill>
              <a:srgbClr val="C00000"/>
            </a:solidFill>
            <a:tailEnd type="arrow"/>
          </a:ln>
          <a:scene3d>
            <a:camera prst="orthographicFront">
              <a:rot lat="0" lon="0" rev="69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62600" y="4419600"/>
            <a:ext cx="457200" cy="381000"/>
          </a:xfrm>
          <a:prstGeom prst="straightConnector1">
            <a:avLst/>
          </a:prstGeom>
          <a:ln w="31750">
            <a:solidFill>
              <a:srgbClr val="C00000"/>
            </a:solidFill>
            <a:tailEnd type="arrow"/>
          </a:ln>
          <a:scene3d>
            <a:camera prst="orthographicFront">
              <a:rot lat="0" lon="0" rev="2100000"/>
            </a:camera>
            <a:lightRig rig="threePt" dir="t"/>
          </a:scene3d>
        </p:spPr>
        <p:style>
          <a:lnRef idx="1">
            <a:schemeClr val="accent1"/>
          </a:lnRef>
          <a:fillRef idx="0">
            <a:schemeClr val="accent1"/>
          </a:fillRef>
          <a:effectRef idx="0">
            <a:schemeClr val="accent1"/>
          </a:effectRef>
          <a:fontRef idx="minor">
            <a:schemeClr val="tx1"/>
          </a:fontRef>
        </p:style>
      </p:cxnSp>
      <p:sp>
        <p:nvSpPr>
          <p:cNvPr id="30730" name="Text Box 10"/>
          <p:cNvSpPr txBox="1">
            <a:spLocks noChangeArrowheads="1"/>
          </p:cNvSpPr>
          <p:nvPr/>
        </p:nvSpPr>
        <p:spPr bwMode="auto">
          <a:xfrm>
            <a:off x="5241925" y="2286000"/>
            <a:ext cx="327025" cy="457200"/>
          </a:xfrm>
          <a:prstGeom prst="rect">
            <a:avLst/>
          </a:prstGeom>
          <a:noFill/>
          <a:ln w="9525">
            <a:noFill/>
            <a:miter lim="800000"/>
            <a:headEnd/>
            <a:tailEnd/>
          </a:ln>
        </p:spPr>
        <p:txBody>
          <a:bodyPr>
            <a:spAutoFit/>
          </a:bodyPr>
          <a:lstStyle/>
          <a:p>
            <a:r>
              <a:rPr lang="en-US" sz="2400"/>
              <a:t>1</a:t>
            </a:r>
          </a:p>
        </p:txBody>
      </p:sp>
      <p:sp>
        <p:nvSpPr>
          <p:cNvPr id="30731" name="Text Box 11"/>
          <p:cNvSpPr txBox="1">
            <a:spLocks noChangeArrowheads="1"/>
          </p:cNvSpPr>
          <p:nvPr/>
        </p:nvSpPr>
        <p:spPr bwMode="auto">
          <a:xfrm>
            <a:off x="6765925" y="2971800"/>
            <a:ext cx="327025" cy="457200"/>
          </a:xfrm>
          <a:prstGeom prst="rect">
            <a:avLst/>
          </a:prstGeom>
          <a:noFill/>
          <a:ln w="9525">
            <a:noFill/>
            <a:miter lim="800000"/>
            <a:headEnd/>
            <a:tailEnd/>
          </a:ln>
        </p:spPr>
        <p:txBody>
          <a:bodyPr>
            <a:spAutoFit/>
          </a:bodyPr>
          <a:lstStyle/>
          <a:p>
            <a:r>
              <a:rPr lang="en-US" sz="2400"/>
              <a:t>2</a:t>
            </a:r>
          </a:p>
        </p:txBody>
      </p:sp>
      <p:sp>
        <p:nvSpPr>
          <p:cNvPr id="30732" name="Text Box 12"/>
          <p:cNvSpPr txBox="1">
            <a:spLocks noChangeArrowheads="1"/>
          </p:cNvSpPr>
          <p:nvPr/>
        </p:nvSpPr>
        <p:spPr bwMode="auto">
          <a:xfrm>
            <a:off x="6232525" y="4114800"/>
            <a:ext cx="327025" cy="457200"/>
          </a:xfrm>
          <a:prstGeom prst="rect">
            <a:avLst/>
          </a:prstGeom>
          <a:noFill/>
          <a:ln w="9525">
            <a:noFill/>
            <a:miter lim="800000"/>
            <a:headEnd/>
            <a:tailEnd/>
          </a:ln>
        </p:spPr>
        <p:txBody>
          <a:bodyPr>
            <a:spAutoFit/>
          </a:bodyPr>
          <a:lstStyle/>
          <a:p>
            <a:r>
              <a:rPr lang="en-US" sz="2400"/>
              <a:t>4</a:t>
            </a:r>
          </a:p>
        </p:txBody>
      </p:sp>
      <p:sp>
        <p:nvSpPr>
          <p:cNvPr id="30733" name="Text Box 13"/>
          <p:cNvSpPr txBox="1">
            <a:spLocks noChangeArrowheads="1"/>
          </p:cNvSpPr>
          <p:nvPr/>
        </p:nvSpPr>
        <p:spPr bwMode="auto">
          <a:xfrm>
            <a:off x="5181600" y="4343400"/>
            <a:ext cx="381000" cy="457200"/>
          </a:xfrm>
          <a:prstGeom prst="rect">
            <a:avLst/>
          </a:prstGeom>
          <a:noFill/>
          <a:ln w="9525">
            <a:noFill/>
            <a:miter lim="800000"/>
            <a:headEnd/>
            <a:tailEnd/>
          </a:ln>
        </p:spPr>
        <p:txBody>
          <a:bodyPr>
            <a:spAutoFit/>
          </a:bodyPr>
          <a:lstStyle/>
          <a:p>
            <a:r>
              <a:rPr lang="en-US" sz="2400"/>
              <a:t>5</a:t>
            </a:r>
          </a:p>
        </p:txBody>
      </p:sp>
      <p:sp>
        <p:nvSpPr>
          <p:cNvPr id="30734" name="Text Box 14"/>
          <p:cNvSpPr txBox="1">
            <a:spLocks noChangeArrowheads="1"/>
          </p:cNvSpPr>
          <p:nvPr/>
        </p:nvSpPr>
        <p:spPr bwMode="auto">
          <a:xfrm>
            <a:off x="5546725" y="55563"/>
            <a:ext cx="327025" cy="457200"/>
          </a:xfrm>
          <a:prstGeom prst="rect">
            <a:avLst/>
          </a:prstGeom>
          <a:noFill/>
          <a:ln w="9525">
            <a:noFill/>
            <a:miter lim="800000"/>
            <a:headEnd/>
            <a:tailEnd/>
          </a:ln>
        </p:spPr>
        <p:txBody>
          <a:bodyPr wrap="none">
            <a:spAutoFit/>
          </a:bodyPr>
          <a:lstStyle/>
          <a:p>
            <a:r>
              <a:rPr lang="en-US" sz="2400"/>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idx="4294967295"/>
          </p:nvPr>
        </p:nvSpPr>
        <p:spPr>
          <a:xfrm>
            <a:off x="1071538" y="152400"/>
            <a:ext cx="7158062" cy="1250950"/>
          </a:xfrm>
        </p:spPr>
        <p:txBody>
          <a:bodyPr/>
          <a:lstStyle/>
          <a:p>
            <a:pPr eaLnBrk="1" hangingPunct="1">
              <a:defRPr/>
            </a:pPr>
            <a:r>
              <a:rPr lang="en-US" b="0" dirty="0" smtClean="0"/>
              <a:t>Superior </a:t>
            </a:r>
            <a:r>
              <a:rPr lang="en-US" b="0" dirty="0" err="1" smtClean="0"/>
              <a:t>Hemorrhoidal</a:t>
            </a:r>
            <a:r>
              <a:rPr lang="en-US" b="0" dirty="0" smtClean="0"/>
              <a:t> Artery</a:t>
            </a:r>
            <a:endParaRPr lang="en-US" dirty="0" smtClean="0"/>
          </a:p>
        </p:txBody>
      </p:sp>
      <p:sp>
        <p:nvSpPr>
          <p:cNvPr id="131075" name="Content Placeholder 2"/>
          <p:cNvSpPr>
            <a:spLocks noGrp="1"/>
          </p:cNvSpPr>
          <p:nvPr>
            <p:ph idx="4294967295"/>
          </p:nvPr>
        </p:nvSpPr>
        <p:spPr>
          <a:xfrm>
            <a:off x="928662" y="1774825"/>
            <a:ext cx="7300938" cy="4625975"/>
          </a:xfrm>
        </p:spPr>
        <p:txBody>
          <a:bodyPr/>
          <a:lstStyle/>
          <a:p>
            <a:pPr eaLnBrk="1" hangingPunct="1">
              <a:defRPr/>
            </a:pPr>
            <a:r>
              <a:rPr lang="en-US" dirty="0" smtClean="0"/>
              <a:t>Form a series of loops around lower rectum</a:t>
            </a:r>
          </a:p>
          <a:p>
            <a:pPr eaLnBrk="1" hangingPunct="1">
              <a:defRPr/>
            </a:pPr>
            <a:r>
              <a:rPr lang="en-US" dirty="0" smtClean="0"/>
              <a:t>Communicate with </a:t>
            </a:r>
          </a:p>
          <a:p>
            <a:pPr lvl="1" eaLnBrk="1" hangingPunct="1">
              <a:defRPr/>
            </a:pPr>
            <a:r>
              <a:rPr lang="en-US" dirty="0" smtClean="0"/>
              <a:t>Middle </a:t>
            </a:r>
            <a:r>
              <a:rPr lang="en-US" dirty="0" err="1" smtClean="0"/>
              <a:t>hemorrhoidal</a:t>
            </a:r>
            <a:r>
              <a:rPr lang="en-US" dirty="0" smtClean="0"/>
              <a:t> branches of Internal Iliac A</a:t>
            </a:r>
          </a:p>
          <a:p>
            <a:pPr lvl="1" eaLnBrk="1" hangingPunct="1">
              <a:buFont typeface="Wingdings" pitchFamily="2" charset="2"/>
              <a:buNone/>
              <a:defRPr/>
            </a:pPr>
            <a:r>
              <a:rPr lang="en-US" b="1" dirty="0" smtClean="0"/>
              <a:t>    and </a:t>
            </a:r>
          </a:p>
          <a:p>
            <a:pPr lvl="1" eaLnBrk="1" hangingPunct="1">
              <a:defRPr/>
            </a:pPr>
            <a:r>
              <a:rPr lang="en-US" dirty="0" smtClean="0"/>
              <a:t>Inferior </a:t>
            </a:r>
            <a:r>
              <a:rPr lang="en-US" dirty="0" err="1" smtClean="0"/>
              <a:t>hemorrhoidal</a:t>
            </a:r>
            <a:r>
              <a:rPr lang="en-US" dirty="0" smtClean="0"/>
              <a:t> branches of Internal </a:t>
            </a:r>
            <a:r>
              <a:rPr lang="en-US" dirty="0" err="1" smtClean="0"/>
              <a:t>pudendal</a:t>
            </a:r>
            <a:r>
              <a:rPr lang="en-US" dirty="0" smtClean="0"/>
              <a:t> A (branch of Internal Iliac 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1"/>
          <p:cNvSpPr>
            <a:spLocks noGrp="1"/>
          </p:cNvSpPr>
          <p:nvPr>
            <p:ph type="title" idx="4294967295"/>
          </p:nvPr>
        </p:nvSpPr>
        <p:spPr>
          <a:xfrm>
            <a:off x="1214414" y="228600"/>
            <a:ext cx="4271986" cy="609600"/>
          </a:xfrm>
        </p:spPr>
        <p:txBody>
          <a:bodyPr anchor="t">
            <a:normAutofit fontScale="90000"/>
          </a:bodyPr>
          <a:lstStyle/>
          <a:p>
            <a:pPr eaLnBrk="1" hangingPunct="1">
              <a:defRPr/>
            </a:pPr>
            <a:r>
              <a:rPr lang="de-CH" dirty="0" smtClean="0"/>
              <a:t>Renal arteries</a:t>
            </a:r>
            <a:endParaRPr lang="de-DE" dirty="0" smtClean="0"/>
          </a:p>
        </p:txBody>
      </p:sp>
      <p:pic>
        <p:nvPicPr>
          <p:cNvPr id="32771" name="Picture 7" descr="Shot23"/>
          <p:cNvPicPr>
            <a:picLocks noGrp="1" noChangeAspect="1" noChangeArrowheads="1"/>
          </p:cNvPicPr>
          <p:nvPr>
            <p:ph sz="half" idx="4294967295"/>
          </p:nvPr>
        </p:nvPicPr>
        <p:blipFill>
          <a:blip r:embed="rId2">
            <a:lum bright="-10000"/>
          </a:blip>
          <a:srcRect b="-130"/>
          <a:stretch>
            <a:fillRect/>
          </a:stretch>
        </p:blipFill>
        <p:spPr>
          <a:xfrm>
            <a:off x="5562600" y="1752600"/>
            <a:ext cx="3581400" cy="3657600"/>
          </a:xfrm>
          <a:noFill/>
        </p:spPr>
      </p:pic>
      <p:sp>
        <p:nvSpPr>
          <p:cNvPr id="32772" name="Rectangle 4"/>
          <p:cNvSpPr>
            <a:spLocks noChangeArrowheads="1"/>
          </p:cNvSpPr>
          <p:nvPr/>
        </p:nvSpPr>
        <p:spPr bwMode="auto">
          <a:xfrm>
            <a:off x="1071538" y="1138238"/>
            <a:ext cx="4429156" cy="5262979"/>
          </a:xfrm>
          <a:prstGeom prst="rect">
            <a:avLst/>
          </a:prstGeom>
          <a:noFill/>
          <a:ln w="9525">
            <a:noFill/>
            <a:miter lim="800000"/>
            <a:headEnd/>
            <a:tailEnd/>
          </a:ln>
        </p:spPr>
        <p:txBody>
          <a:bodyPr wrap="square" anchor="ctr">
            <a:spAutoFit/>
          </a:bodyPr>
          <a:lstStyle/>
          <a:p>
            <a:pPr marL="342900" indent="-342900">
              <a:buFontTx/>
              <a:buAutoNum type="arabicPeriod"/>
            </a:pPr>
            <a:r>
              <a:rPr lang="en-US" sz="2800" dirty="0"/>
              <a:t>Two large arteries</a:t>
            </a:r>
          </a:p>
          <a:p>
            <a:pPr marL="342900" indent="-342900">
              <a:buFontTx/>
              <a:buAutoNum type="arabicPeriod"/>
            </a:pPr>
            <a:r>
              <a:rPr lang="en-US" sz="2800" dirty="0"/>
              <a:t>Arises from side of aorta,           immediately below SMA</a:t>
            </a:r>
          </a:p>
          <a:p>
            <a:pPr marL="342900" indent="-342900">
              <a:buFontTx/>
              <a:buAutoNum type="arabicPeriod"/>
            </a:pPr>
            <a:r>
              <a:rPr lang="en-US" sz="2800" dirty="0"/>
              <a:t>Nearly a right angle with  the aorta</a:t>
            </a:r>
          </a:p>
          <a:p>
            <a:pPr marL="342900" indent="-342900">
              <a:buFontTx/>
              <a:buAutoNum type="arabicPeriod"/>
            </a:pPr>
            <a:r>
              <a:rPr lang="en-US" sz="2800" dirty="0"/>
              <a:t>Right is longer than left</a:t>
            </a:r>
          </a:p>
          <a:p>
            <a:pPr marL="342900" indent="-342900">
              <a:buFontTx/>
              <a:buAutoNum type="arabicPeriod"/>
            </a:pPr>
            <a:r>
              <a:rPr lang="en-US" sz="2800" dirty="0"/>
              <a:t>Before reaching </a:t>
            </a:r>
            <a:r>
              <a:rPr lang="en-US" sz="2800" dirty="0" err="1"/>
              <a:t>hilus</a:t>
            </a:r>
            <a:r>
              <a:rPr lang="en-US" sz="2800" dirty="0"/>
              <a:t> of the kidney, each artery divides into four or five branches</a:t>
            </a:r>
          </a:p>
          <a:p>
            <a:pPr marL="342900" indent="-342900">
              <a:buFontTx/>
              <a:buAutoNum type="arabicPeriod"/>
            </a:pPr>
            <a:r>
              <a:rPr lang="en-US" sz="2800" dirty="0"/>
              <a:t>Left is somewhat higher than the right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pPr eaLnBrk="1" hangingPunct="1">
              <a:defRPr/>
            </a:pPr>
            <a:endParaRPr lang="en-US" smtClean="0"/>
          </a:p>
        </p:txBody>
      </p:sp>
      <p:pic>
        <p:nvPicPr>
          <p:cNvPr id="33795" name="Picture 2" descr="C:\Documents and Settings\Cath 2\Desktop\Angioabd.jpg"/>
          <p:cNvPicPr>
            <a:picLocks noGrp="1" noChangeAspect="1" noChangeArrowheads="1"/>
          </p:cNvPicPr>
          <p:nvPr>
            <p:ph idx="1"/>
          </p:nvPr>
        </p:nvPicPr>
        <p:blipFill>
          <a:blip r:embed="rId2"/>
          <a:srcRect/>
          <a:stretch>
            <a:fillRect/>
          </a:stretch>
        </p:blipFill>
        <p:spPr>
          <a:xfrm>
            <a:off x="457200" y="228600"/>
            <a:ext cx="8229600" cy="6459538"/>
          </a:xfrm>
          <a:noFill/>
        </p:spPr>
      </p:pic>
      <p:cxnSp>
        <p:nvCxnSpPr>
          <p:cNvPr id="7" name="Gerade Verbindung mit Pfeil 6"/>
          <p:cNvCxnSpPr>
            <a:stCxn id="0" idx="1"/>
            <a:endCxn id="0" idx="1"/>
          </p:cNvCxnSpPr>
          <p:nvPr/>
        </p:nvCxnSpPr>
        <p:spPr bwMode="auto">
          <a:xfrm>
            <a:off x="457200" y="3459163"/>
            <a:ext cx="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33797" name="Line 7"/>
          <p:cNvSpPr>
            <a:spLocks noChangeShapeType="1"/>
          </p:cNvSpPr>
          <p:nvPr/>
        </p:nvSpPr>
        <p:spPr bwMode="auto">
          <a:xfrm flipV="1">
            <a:off x="3200400" y="3124200"/>
            <a:ext cx="685800" cy="1752600"/>
          </a:xfrm>
          <a:prstGeom prst="line">
            <a:avLst/>
          </a:prstGeom>
          <a:noFill/>
          <a:ln w="38100">
            <a:solidFill>
              <a:schemeClr val="tx1"/>
            </a:solidFill>
            <a:round/>
            <a:headEnd/>
            <a:tailEnd type="triangle" w="med" len="med"/>
          </a:ln>
        </p:spPr>
        <p:txBody>
          <a:bodyPr/>
          <a:lstStyle/>
          <a:p>
            <a:endParaRPr lang="en-IN"/>
          </a:p>
        </p:txBody>
      </p:sp>
      <p:sp>
        <p:nvSpPr>
          <p:cNvPr id="33798" name="Line 8"/>
          <p:cNvSpPr>
            <a:spLocks noChangeShapeType="1"/>
          </p:cNvSpPr>
          <p:nvPr/>
        </p:nvSpPr>
        <p:spPr bwMode="auto">
          <a:xfrm flipH="1" flipV="1">
            <a:off x="5562600" y="3276600"/>
            <a:ext cx="1600200" cy="1066800"/>
          </a:xfrm>
          <a:prstGeom prst="line">
            <a:avLst/>
          </a:prstGeom>
          <a:noFill/>
          <a:ln w="28575">
            <a:solidFill>
              <a:schemeClr val="tx1"/>
            </a:solidFill>
            <a:round/>
            <a:headEnd/>
            <a:tailEnd type="triangle" w="med" len="med"/>
          </a:ln>
        </p:spPr>
        <p:txBody>
          <a:bodyPr/>
          <a:lstStyle/>
          <a:p>
            <a:endParaRPr lang="en-IN"/>
          </a:p>
        </p:txBody>
      </p:sp>
      <p:sp>
        <p:nvSpPr>
          <p:cNvPr id="33799" name="Text Box 9"/>
          <p:cNvSpPr txBox="1">
            <a:spLocks noChangeArrowheads="1"/>
          </p:cNvSpPr>
          <p:nvPr/>
        </p:nvSpPr>
        <p:spPr bwMode="auto">
          <a:xfrm>
            <a:off x="2286000" y="4800600"/>
            <a:ext cx="2087563" cy="366713"/>
          </a:xfrm>
          <a:prstGeom prst="rect">
            <a:avLst/>
          </a:prstGeom>
          <a:noFill/>
          <a:ln w="9525">
            <a:noFill/>
            <a:miter lim="800000"/>
            <a:headEnd/>
            <a:tailEnd/>
          </a:ln>
        </p:spPr>
        <p:txBody>
          <a:bodyPr>
            <a:spAutoFit/>
          </a:bodyPr>
          <a:lstStyle/>
          <a:p>
            <a:pPr algn="r"/>
            <a:r>
              <a:rPr lang="en-US" b="1"/>
              <a:t>Rt Renal arteries</a:t>
            </a:r>
            <a:r>
              <a:rPr lang="en-US"/>
              <a:t> </a:t>
            </a:r>
          </a:p>
        </p:txBody>
      </p:sp>
      <p:sp>
        <p:nvSpPr>
          <p:cNvPr id="33800" name="Text Box 10"/>
          <p:cNvSpPr txBox="1">
            <a:spLocks noChangeArrowheads="1"/>
          </p:cNvSpPr>
          <p:nvPr/>
        </p:nvSpPr>
        <p:spPr bwMode="auto">
          <a:xfrm>
            <a:off x="6553200" y="4240213"/>
            <a:ext cx="1828800" cy="366712"/>
          </a:xfrm>
          <a:prstGeom prst="rect">
            <a:avLst/>
          </a:prstGeom>
          <a:noFill/>
          <a:ln w="9525">
            <a:noFill/>
            <a:miter lim="800000"/>
            <a:headEnd/>
            <a:tailEnd/>
          </a:ln>
        </p:spPr>
        <p:txBody>
          <a:bodyPr>
            <a:spAutoFit/>
          </a:bodyPr>
          <a:lstStyle/>
          <a:p>
            <a:r>
              <a:rPr lang="en-US" b="1"/>
              <a:t>Lt Renal arteries</a:t>
            </a:r>
          </a:p>
        </p:txBody>
      </p:sp>
      <p:sp>
        <p:nvSpPr>
          <p:cNvPr id="33801" name="Text Box 11"/>
          <p:cNvSpPr txBox="1">
            <a:spLocks noChangeArrowheads="1"/>
          </p:cNvSpPr>
          <p:nvPr/>
        </p:nvSpPr>
        <p:spPr bwMode="auto">
          <a:xfrm>
            <a:off x="441325" y="55563"/>
            <a:ext cx="1460500" cy="457200"/>
          </a:xfrm>
          <a:prstGeom prst="rect">
            <a:avLst/>
          </a:prstGeom>
          <a:noFill/>
          <a:ln w="9525">
            <a:noFill/>
            <a:miter lim="800000"/>
            <a:headEnd/>
            <a:tailEnd/>
          </a:ln>
        </p:spPr>
        <p:txBody>
          <a:bodyPr wrap="none">
            <a:spAutoFit/>
          </a:bodyPr>
          <a:lstStyle/>
          <a:p>
            <a:r>
              <a:rPr lang="en-US" sz="2400" b="1">
                <a:solidFill>
                  <a:srgbClr val="FFFF00"/>
                </a:solidFill>
              </a:rPr>
              <a:t>AP VIEW</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a:xfrm>
            <a:off x="1000100" y="152400"/>
            <a:ext cx="7229500" cy="1250950"/>
          </a:xfrm>
        </p:spPr>
        <p:txBody>
          <a:bodyPr/>
          <a:lstStyle/>
          <a:p>
            <a:pPr eaLnBrk="1" hangingPunct="1">
              <a:defRPr/>
            </a:pPr>
            <a:r>
              <a:rPr lang="en-US" b="0" dirty="0" smtClean="0"/>
              <a:t>Common Iliac Arteries</a:t>
            </a:r>
            <a:endParaRPr lang="en-US" dirty="0" smtClean="0"/>
          </a:p>
        </p:txBody>
      </p:sp>
      <p:sp>
        <p:nvSpPr>
          <p:cNvPr id="137219" name="Content Placeholder 2"/>
          <p:cNvSpPr>
            <a:spLocks noGrp="1"/>
          </p:cNvSpPr>
          <p:nvPr>
            <p:ph idx="4294967295"/>
          </p:nvPr>
        </p:nvSpPr>
        <p:spPr>
          <a:xfrm>
            <a:off x="928662" y="1357298"/>
            <a:ext cx="8686800" cy="5029200"/>
          </a:xfrm>
        </p:spPr>
        <p:txBody>
          <a:bodyPr/>
          <a:lstStyle/>
          <a:p>
            <a:pPr eaLnBrk="1" hangingPunct="1">
              <a:defRPr/>
            </a:pPr>
            <a:r>
              <a:rPr lang="en-US" sz="2800" dirty="0" smtClean="0"/>
              <a:t>Abdominal Aorta divides, on Lt side of L4 </a:t>
            </a:r>
          </a:p>
          <a:p>
            <a:pPr eaLnBrk="1" hangingPunct="1">
              <a:defRPr/>
            </a:pPr>
            <a:r>
              <a:rPr lang="en-US" sz="2800" dirty="0" smtClean="0"/>
              <a:t>Each about 5 cm length</a:t>
            </a:r>
          </a:p>
          <a:p>
            <a:pPr eaLnBrk="1" hangingPunct="1">
              <a:defRPr/>
            </a:pPr>
            <a:r>
              <a:rPr lang="en-US" sz="2800" dirty="0" err="1" smtClean="0"/>
              <a:t>Rt</a:t>
            </a:r>
            <a:r>
              <a:rPr lang="en-US" sz="2800" dirty="0" smtClean="0"/>
              <a:t> Common Iliac A -somewhat longer than the Lt</a:t>
            </a:r>
          </a:p>
          <a:p>
            <a:pPr eaLnBrk="1" hangingPunct="1">
              <a:defRPr/>
            </a:pPr>
            <a:r>
              <a:rPr lang="en-US" sz="2800" dirty="0" smtClean="0"/>
              <a:t>Each divide, opposite the </a:t>
            </a:r>
            <a:r>
              <a:rPr lang="en-US" sz="2800" dirty="0" err="1" smtClean="0"/>
              <a:t>intervertebral</a:t>
            </a:r>
            <a:r>
              <a:rPr lang="en-US" sz="2800" dirty="0" smtClean="0"/>
              <a:t> </a:t>
            </a:r>
            <a:r>
              <a:rPr lang="en-US" sz="2800" dirty="0" err="1" smtClean="0"/>
              <a:t>fibrocartilage</a:t>
            </a:r>
            <a:r>
              <a:rPr lang="en-US" sz="2800" dirty="0" smtClean="0"/>
              <a:t>  between L5 &amp; S1</a:t>
            </a:r>
          </a:p>
          <a:p>
            <a:pPr eaLnBrk="1" hangingPunct="1">
              <a:defRPr/>
            </a:pPr>
            <a:r>
              <a:rPr lang="en-US" sz="2800" dirty="0" smtClean="0"/>
              <a:t>2 branches→ </a:t>
            </a:r>
          </a:p>
          <a:p>
            <a:pPr lvl="1" eaLnBrk="1" hangingPunct="1">
              <a:defRPr/>
            </a:pPr>
            <a:r>
              <a:rPr lang="en-US" dirty="0" smtClean="0"/>
              <a:t>External Iliac A </a:t>
            </a:r>
          </a:p>
          <a:p>
            <a:pPr lvl="1" eaLnBrk="1" hangingPunct="1">
              <a:buFont typeface="Wingdings" pitchFamily="2" charset="2"/>
              <a:buNone/>
              <a:defRPr/>
            </a:pPr>
            <a:r>
              <a:rPr lang="en-US" dirty="0" smtClean="0"/>
              <a:t>    &amp; </a:t>
            </a:r>
          </a:p>
          <a:p>
            <a:pPr lvl="1" eaLnBrk="1" hangingPunct="1">
              <a:defRPr/>
            </a:pPr>
            <a:r>
              <a:rPr lang="en-US" dirty="0" smtClean="0"/>
              <a:t>Internal Iliac A (</a:t>
            </a:r>
            <a:r>
              <a:rPr lang="en-US" dirty="0" err="1" smtClean="0"/>
              <a:t>Hypogastric</a:t>
            </a:r>
            <a:r>
              <a:rPr lang="en-US" dirty="0" smtClean="0"/>
              <a:t> A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857496"/>
            <a:ext cx="7498080" cy="1143000"/>
          </a:xfrm>
        </p:spPr>
        <p:txBody>
          <a:bodyPr/>
          <a:lstStyle/>
          <a:p>
            <a:pPr algn="ctr"/>
            <a:r>
              <a:rPr lang="en-US" dirty="0" smtClean="0"/>
              <a:t>THANK YOU</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2976" y="457200"/>
            <a:ext cx="5486424" cy="762000"/>
          </a:xfrm>
        </p:spPr>
        <p:txBody>
          <a:bodyPr>
            <a:normAutofit fontScale="90000"/>
          </a:bodyPr>
          <a:lstStyle/>
          <a:p>
            <a:pPr eaLnBrk="1" hangingPunct="1">
              <a:defRPr/>
            </a:pPr>
            <a:r>
              <a:rPr lang="en-US" sz="5400" dirty="0" smtClean="0"/>
              <a:t>Abdominal aorta</a:t>
            </a:r>
          </a:p>
        </p:txBody>
      </p:sp>
      <p:sp>
        <p:nvSpPr>
          <p:cNvPr id="2051" name="Rectangle 3"/>
          <p:cNvSpPr>
            <a:spLocks noGrp="1" noChangeArrowheads="1"/>
          </p:cNvSpPr>
          <p:nvPr>
            <p:ph type="subTitle" idx="1"/>
          </p:nvPr>
        </p:nvSpPr>
        <p:spPr>
          <a:xfrm>
            <a:off x="1000100" y="1785926"/>
            <a:ext cx="7991500" cy="4071966"/>
          </a:xfrm>
        </p:spPr>
        <p:txBody>
          <a:bodyPr>
            <a:normAutofit/>
          </a:bodyPr>
          <a:lstStyle/>
          <a:p>
            <a:pPr algn="l" eaLnBrk="1" hangingPunct="1">
              <a:lnSpc>
                <a:spcPct val="90000"/>
              </a:lnSpc>
              <a:buFont typeface="Wingdings" pitchFamily="2" charset="2"/>
              <a:buChar char="n"/>
              <a:defRPr/>
            </a:pPr>
            <a:r>
              <a:rPr lang="en-US" sz="2400" dirty="0" smtClean="0"/>
              <a:t>Begins at aortic opening of diaphragm</a:t>
            </a:r>
          </a:p>
          <a:p>
            <a:pPr algn="l" eaLnBrk="1" hangingPunct="1">
              <a:lnSpc>
                <a:spcPct val="90000"/>
              </a:lnSpc>
              <a:defRPr/>
            </a:pPr>
            <a:endParaRPr lang="en-US" sz="2400" dirty="0" smtClean="0"/>
          </a:p>
          <a:p>
            <a:pPr algn="l" eaLnBrk="1" hangingPunct="1">
              <a:lnSpc>
                <a:spcPct val="90000"/>
              </a:lnSpc>
              <a:buFont typeface="Wingdings" pitchFamily="2" charset="2"/>
              <a:buChar char="n"/>
              <a:defRPr/>
            </a:pPr>
            <a:r>
              <a:rPr lang="en-US" sz="2400" dirty="0" smtClean="0"/>
              <a:t>In front of lower  border of  </a:t>
            </a:r>
            <a:r>
              <a:rPr lang="en-US" sz="2400" dirty="0" smtClean="0">
                <a:solidFill>
                  <a:srgbClr val="FF0000"/>
                </a:solidFill>
              </a:rPr>
              <a:t>T</a:t>
            </a:r>
            <a:r>
              <a:rPr lang="en-US" sz="2000" dirty="0" smtClean="0">
                <a:solidFill>
                  <a:srgbClr val="FF0000"/>
                </a:solidFill>
              </a:rPr>
              <a:t>12</a:t>
            </a:r>
            <a:r>
              <a:rPr lang="en-US" sz="2400" dirty="0" smtClean="0">
                <a:solidFill>
                  <a:srgbClr val="FF0000"/>
                </a:solidFill>
              </a:rPr>
              <a:t> </a:t>
            </a:r>
          </a:p>
          <a:p>
            <a:pPr algn="l" eaLnBrk="1" hangingPunct="1">
              <a:lnSpc>
                <a:spcPct val="90000"/>
              </a:lnSpc>
              <a:defRPr/>
            </a:pPr>
            <a:endParaRPr lang="en-US" sz="2400" dirty="0" smtClean="0"/>
          </a:p>
          <a:p>
            <a:pPr algn="l" eaLnBrk="1" hangingPunct="1">
              <a:lnSpc>
                <a:spcPct val="90000"/>
              </a:lnSpc>
              <a:buFont typeface="Wingdings" pitchFamily="2" charset="2"/>
              <a:buChar char="n"/>
              <a:defRPr/>
            </a:pPr>
            <a:r>
              <a:rPr lang="en-US" sz="2400" dirty="0" smtClean="0"/>
              <a:t>Descending in front of vertebral column </a:t>
            </a:r>
          </a:p>
          <a:p>
            <a:pPr algn="l" eaLnBrk="1" hangingPunct="1">
              <a:lnSpc>
                <a:spcPct val="90000"/>
              </a:lnSpc>
              <a:defRPr/>
            </a:pPr>
            <a:endParaRPr lang="en-US" sz="2400" dirty="0" smtClean="0"/>
          </a:p>
          <a:p>
            <a:pPr algn="l" eaLnBrk="1" hangingPunct="1">
              <a:lnSpc>
                <a:spcPct val="90000"/>
              </a:lnSpc>
              <a:buFont typeface="Wingdings" pitchFamily="2" charset="2"/>
              <a:buChar char="n"/>
              <a:defRPr/>
            </a:pPr>
            <a:r>
              <a:rPr lang="en-US" sz="2400" dirty="0" smtClean="0"/>
              <a:t>Ends in front of lower part of body of </a:t>
            </a:r>
            <a:r>
              <a:rPr lang="en-US" sz="2400" dirty="0" smtClean="0">
                <a:solidFill>
                  <a:srgbClr val="FF0000"/>
                </a:solidFill>
              </a:rPr>
              <a:t>L</a:t>
            </a:r>
            <a:r>
              <a:rPr lang="en-US" sz="2000" dirty="0" smtClean="0">
                <a:solidFill>
                  <a:srgbClr val="FF0000"/>
                </a:solidFill>
              </a:rPr>
              <a:t>4 </a:t>
            </a:r>
            <a:r>
              <a:rPr lang="en-US" sz="2000" dirty="0" smtClean="0"/>
              <a:t> </a:t>
            </a:r>
            <a:r>
              <a:rPr lang="en-US" sz="2200" dirty="0" smtClean="0"/>
              <a:t>vertebra,</a:t>
            </a:r>
            <a:r>
              <a:rPr lang="en-US" sz="2400" dirty="0" smtClean="0"/>
              <a:t>1.25 cm to left of median plane</a:t>
            </a:r>
          </a:p>
          <a:p>
            <a:pPr algn="l" eaLnBrk="1" hangingPunct="1">
              <a:lnSpc>
                <a:spcPct val="90000"/>
              </a:lnSpc>
              <a:buFont typeface="Wingdings" pitchFamily="2" charset="2"/>
              <a:buChar char="n"/>
              <a:defRPr/>
            </a:pPr>
            <a:endParaRPr lang="en-US" sz="2400" dirty="0" smtClean="0"/>
          </a:p>
          <a:p>
            <a:pPr algn="l" eaLnBrk="1" hangingPunct="1">
              <a:lnSpc>
                <a:spcPct val="90000"/>
              </a:lnSpc>
              <a:buFont typeface="Wingdings" pitchFamily="2" charset="2"/>
              <a:buChar char="n"/>
              <a:defRPr/>
            </a:pPr>
            <a:r>
              <a:rPr lang="en-US" sz="2400" dirty="0" smtClean="0"/>
              <a:t>By dividing into right and left common iliac arteries</a:t>
            </a:r>
          </a:p>
          <a:p>
            <a:pPr algn="l" eaLnBrk="1" hangingPunct="1">
              <a:lnSpc>
                <a:spcPct val="90000"/>
              </a:lnSpc>
              <a:defRPr/>
            </a:pPr>
            <a:endParaRPr lang="en-US" sz="2400" dirty="0" smtClean="0"/>
          </a:p>
          <a:p>
            <a:pPr algn="l" eaLnBrk="1" hangingPunct="1">
              <a:lnSpc>
                <a:spcPct val="90000"/>
              </a:lnSpc>
              <a:buFont typeface="Wingdings" pitchFamily="2" charset="2"/>
              <a:buChar char="n"/>
              <a:defRPr/>
            </a:pPr>
            <a:endParaRPr lang="en-US"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4" descr="Shot20"/>
          <p:cNvPicPr>
            <a:picLocks noChangeAspect="1" noChangeArrowheads="1"/>
          </p:cNvPicPr>
          <p:nvPr/>
        </p:nvPicPr>
        <p:blipFill>
          <a:blip r:embed="rId2"/>
          <a:srcRect/>
          <a:stretch>
            <a:fillRect/>
          </a:stretch>
        </p:blipFill>
        <p:spPr bwMode="auto">
          <a:xfrm>
            <a:off x="2214546" y="1071546"/>
            <a:ext cx="5143536" cy="521497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pPr eaLnBrk="1" hangingPunct="1">
              <a:defRPr/>
            </a:pPr>
            <a:r>
              <a:rPr lang="en-US" smtClean="0"/>
              <a:t>Branches of the abdominal aorta </a:t>
            </a:r>
          </a:p>
        </p:txBody>
      </p:sp>
      <p:sp>
        <p:nvSpPr>
          <p:cNvPr id="108547" name="Rectangle 3"/>
          <p:cNvSpPr>
            <a:spLocks noGrp="1" noChangeArrowheads="1"/>
          </p:cNvSpPr>
          <p:nvPr>
            <p:ph idx="1"/>
          </p:nvPr>
        </p:nvSpPr>
        <p:spPr/>
        <p:txBody>
          <a:bodyPr/>
          <a:lstStyle/>
          <a:p>
            <a:pPr eaLnBrk="1" hangingPunct="1">
              <a:lnSpc>
                <a:spcPct val="80000"/>
              </a:lnSpc>
              <a:buFont typeface="Wingdings" pitchFamily="2" charset="2"/>
              <a:buNone/>
              <a:defRPr/>
            </a:pPr>
            <a:r>
              <a:rPr lang="en-US" sz="2400" b="1" i="1" smtClean="0"/>
              <a:t>Visceral Branches</a:t>
            </a:r>
            <a:r>
              <a:rPr lang="en-US" sz="2000" smtClean="0"/>
              <a:t> </a:t>
            </a:r>
          </a:p>
          <a:p>
            <a:pPr eaLnBrk="1" hangingPunct="1">
              <a:lnSpc>
                <a:spcPct val="80000"/>
              </a:lnSpc>
              <a:buFont typeface="Wingdings" pitchFamily="2" charset="2"/>
              <a:buNone/>
              <a:defRPr/>
            </a:pPr>
            <a:r>
              <a:rPr lang="en-US" sz="2000" smtClean="0"/>
              <a:t> Celiac.</a:t>
            </a:r>
          </a:p>
          <a:p>
            <a:pPr eaLnBrk="1" hangingPunct="1">
              <a:lnSpc>
                <a:spcPct val="80000"/>
              </a:lnSpc>
              <a:buFont typeface="Wingdings" pitchFamily="2" charset="2"/>
              <a:buNone/>
              <a:defRPr/>
            </a:pPr>
            <a:r>
              <a:rPr lang="en-US" sz="2000" smtClean="0"/>
              <a:t> Superior Mesenteric.</a:t>
            </a:r>
          </a:p>
          <a:p>
            <a:pPr eaLnBrk="1" hangingPunct="1">
              <a:lnSpc>
                <a:spcPct val="80000"/>
              </a:lnSpc>
              <a:buFont typeface="Wingdings" pitchFamily="2" charset="2"/>
              <a:buNone/>
              <a:defRPr/>
            </a:pPr>
            <a:r>
              <a:rPr lang="en-US" sz="2000" smtClean="0"/>
              <a:t> Inferior Mesenteric.</a:t>
            </a:r>
          </a:p>
          <a:p>
            <a:pPr eaLnBrk="1" hangingPunct="1">
              <a:lnSpc>
                <a:spcPct val="80000"/>
              </a:lnSpc>
              <a:buFont typeface="Wingdings" pitchFamily="2" charset="2"/>
              <a:buNone/>
              <a:defRPr/>
            </a:pPr>
            <a:r>
              <a:rPr lang="en-US" sz="2000" smtClean="0"/>
              <a:t> Middle Suprarenals.</a:t>
            </a:r>
          </a:p>
          <a:p>
            <a:pPr eaLnBrk="1" hangingPunct="1">
              <a:lnSpc>
                <a:spcPct val="80000"/>
              </a:lnSpc>
              <a:buFont typeface="Wingdings" pitchFamily="2" charset="2"/>
              <a:buNone/>
              <a:defRPr/>
            </a:pPr>
            <a:r>
              <a:rPr lang="en-US" sz="2000" smtClean="0"/>
              <a:t> Renals.</a:t>
            </a:r>
          </a:p>
          <a:p>
            <a:pPr eaLnBrk="1" hangingPunct="1">
              <a:lnSpc>
                <a:spcPct val="80000"/>
              </a:lnSpc>
              <a:buFont typeface="Wingdings" pitchFamily="2" charset="2"/>
              <a:buNone/>
              <a:defRPr/>
            </a:pPr>
            <a:r>
              <a:rPr lang="en-US" sz="2000" smtClean="0"/>
              <a:t> Internal Spermatics.</a:t>
            </a:r>
          </a:p>
          <a:p>
            <a:pPr eaLnBrk="1" hangingPunct="1">
              <a:lnSpc>
                <a:spcPct val="80000"/>
              </a:lnSpc>
              <a:buFont typeface="Wingdings" pitchFamily="2" charset="2"/>
              <a:buNone/>
              <a:defRPr/>
            </a:pPr>
            <a:r>
              <a:rPr lang="en-US" sz="2000" smtClean="0"/>
              <a:t> Ovarian (in the female)</a:t>
            </a:r>
          </a:p>
          <a:p>
            <a:pPr eaLnBrk="1" hangingPunct="1">
              <a:lnSpc>
                <a:spcPct val="80000"/>
              </a:lnSpc>
              <a:buFont typeface="Wingdings" pitchFamily="2" charset="2"/>
              <a:buNone/>
              <a:defRPr/>
            </a:pPr>
            <a:r>
              <a:rPr lang="en-US" sz="2400" b="1" i="1" smtClean="0"/>
              <a:t>Parietal Branches</a:t>
            </a:r>
            <a:r>
              <a:rPr lang="en-US" sz="2000" smtClean="0"/>
              <a:t> </a:t>
            </a:r>
          </a:p>
          <a:p>
            <a:pPr eaLnBrk="1" hangingPunct="1">
              <a:lnSpc>
                <a:spcPct val="80000"/>
              </a:lnSpc>
              <a:buFont typeface="Wingdings" pitchFamily="2" charset="2"/>
              <a:buNone/>
              <a:defRPr/>
            </a:pPr>
            <a:r>
              <a:rPr lang="en-US" sz="2000" smtClean="0"/>
              <a:t> Inferior Phrenics.</a:t>
            </a:r>
          </a:p>
          <a:p>
            <a:pPr eaLnBrk="1" hangingPunct="1">
              <a:lnSpc>
                <a:spcPct val="80000"/>
              </a:lnSpc>
              <a:buFont typeface="Wingdings" pitchFamily="2" charset="2"/>
              <a:buNone/>
              <a:defRPr/>
            </a:pPr>
            <a:r>
              <a:rPr lang="en-US" sz="2000" smtClean="0"/>
              <a:t> Lumbars.</a:t>
            </a:r>
          </a:p>
          <a:p>
            <a:pPr eaLnBrk="1" hangingPunct="1">
              <a:lnSpc>
                <a:spcPct val="80000"/>
              </a:lnSpc>
              <a:buFont typeface="Wingdings" pitchFamily="2" charset="2"/>
              <a:buNone/>
              <a:defRPr/>
            </a:pPr>
            <a:r>
              <a:rPr lang="en-US" sz="2000" smtClean="0"/>
              <a:t> Middle Sacral.</a:t>
            </a:r>
          </a:p>
          <a:p>
            <a:pPr eaLnBrk="1" hangingPunct="1">
              <a:lnSpc>
                <a:spcPct val="80000"/>
              </a:lnSpc>
              <a:buFont typeface="Wingdings" pitchFamily="2" charset="2"/>
              <a:buNone/>
              <a:defRPr/>
            </a:pPr>
            <a:r>
              <a:rPr lang="en-US" sz="2400" b="1" i="1" smtClean="0"/>
              <a:t>Terminal Branches</a:t>
            </a:r>
            <a:endParaRPr lang="en-US" sz="2000" b="1" i="1" smtClean="0"/>
          </a:p>
          <a:p>
            <a:pPr eaLnBrk="1" hangingPunct="1">
              <a:lnSpc>
                <a:spcPct val="80000"/>
              </a:lnSpc>
              <a:buFont typeface="Wingdings" pitchFamily="2" charset="2"/>
              <a:buNone/>
              <a:defRPr/>
            </a:pPr>
            <a:r>
              <a:rPr lang="en-US" sz="2000" smtClean="0"/>
              <a:t> Common Iliacs.</a:t>
            </a:r>
          </a:p>
        </p:txBody>
      </p:sp>
      <p:pic>
        <p:nvPicPr>
          <p:cNvPr id="16388" name="Picture 2"/>
          <p:cNvPicPr>
            <a:picLocks noChangeAspect="1" noChangeArrowheads="1"/>
          </p:cNvPicPr>
          <p:nvPr/>
        </p:nvPicPr>
        <p:blipFill>
          <a:blip r:embed="rId2"/>
          <a:srcRect/>
          <a:stretch>
            <a:fillRect/>
          </a:stretch>
        </p:blipFill>
        <p:spPr bwMode="auto">
          <a:xfrm>
            <a:off x="4343400" y="1676400"/>
            <a:ext cx="4114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vaio\Pictures\New folder (2)\Normal-aorta.jpg"/>
          <p:cNvPicPr>
            <a:picLocks noGrp="1" noChangeAspect="1" noChangeArrowheads="1"/>
          </p:cNvPicPr>
          <p:nvPr>
            <p:ph idx="1"/>
          </p:nvPr>
        </p:nvPicPr>
        <p:blipFill>
          <a:blip r:embed="rId2"/>
          <a:srcRect/>
          <a:stretch>
            <a:fillRect/>
          </a:stretch>
        </p:blipFill>
        <p:spPr bwMode="auto">
          <a:xfrm>
            <a:off x="928662" y="-11535"/>
            <a:ext cx="6786610" cy="69233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C:\Documents and Settings\Cath 2\Desktop\Angioabd.jpg"/>
          <p:cNvPicPr>
            <a:picLocks noGrp="1" noChangeAspect="1" noChangeArrowheads="1"/>
          </p:cNvPicPr>
          <p:nvPr>
            <p:ph idx="4294967295"/>
          </p:nvPr>
        </p:nvPicPr>
        <p:blipFill>
          <a:blip r:embed="rId2"/>
          <a:srcRect/>
          <a:stretch>
            <a:fillRect/>
          </a:stretch>
        </p:blipFill>
        <p:spPr>
          <a:xfrm>
            <a:off x="1635125" y="0"/>
            <a:ext cx="7508875" cy="6858000"/>
          </a:xfrm>
        </p:spPr>
      </p:pic>
      <p:sp>
        <p:nvSpPr>
          <p:cNvPr id="5" name="Rectangle 4"/>
          <p:cNvSpPr/>
          <p:nvPr/>
        </p:nvSpPr>
        <p:spPr>
          <a:xfrm>
            <a:off x="0" y="0"/>
            <a:ext cx="16002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a:solidFill>
                  <a:srgbClr val="C00000"/>
                </a:solidFill>
                <a:latin typeface="Calibri" pitchFamily="34" charset="0"/>
              </a:rPr>
              <a:t>1.Abdo Aorta</a:t>
            </a:r>
          </a:p>
          <a:p>
            <a:pPr eaLnBrk="1" hangingPunct="1">
              <a:defRPr/>
            </a:pPr>
            <a:endParaRPr lang="en-US" b="1">
              <a:solidFill>
                <a:srgbClr val="C00000"/>
              </a:solidFill>
              <a:latin typeface="Calibri" pitchFamily="34" charset="0"/>
            </a:endParaRPr>
          </a:p>
          <a:p>
            <a:pPr eaLnBrk="1" hangingPunct="1">
              <a:defRPr/>
            </a:pPr>
            <a:r>
              <a:rPr lang="en-US" b="1">
                <a:solidFill>
                  <a:srgbClr val="C00000"/>
                </a:solidFill>
                <a:latin typeface="Calibri" pitchFamily="34" charset="0"/>
              </a:rPr>
              <a:t>2.Coeliac trunk</a:t>
            </a:r>
          </a:p>
          <a:p>
            <a:pPr eaLnBrk="1" hangingPunct="1">
              <a:defRPr/>
            </a:pPr>
            <a:endParaRPr lang="en-US">
              <a:solidFill>
                <a:srgbClr val="C00000"/>
              </a:solidFill>
              <a:latin typeface="Calibri" pitchFamily="34" charset="0"/>
            </a:endParaRPr>
          </a:p>
          <a:p>
            <a:pPr eaLnBrk="1" hangingPunct="1">
              <a:buFontTx/>
              <a:buAutoNum type="alphaLcPeriod"/>
              <a:defRPr/>
            </a:pPr>
            <a:r>
              <a:rPr lang="en-US" b="1">
                <a:solidFill>
                  <a:srgbClr val="C00000"/>
                </a:solidFill>
                <a:latin typeface="Calibri" pitchFamily="34" charset="0"/>
              </a:rPr>
              <a:t>Lt gastric A</a:t>
            </a:r>
          </a:p>
          <a:p>
            <a:pPr eaLnBrk="1" hangingPunct="1">
              <a:buFontTx/>
              <a:buAutoNum type="alphaLcPeriod"/>
              <a:defRPr/>
            </a:pPr>
            <a:r>
              <a:rPr lang="en-US" b="1">
                <a:solidFill>
                  <a:srgbClr val="C00000"/>
                </a:solidFill>
                <a:latin typeface="Calibri" pitchFamily="34" charset="0"/>
              </a:rPr>
              <a:t>Splenic A</a:t>
            </a:r>
          </a:p>
          <a:p>
            <a:pPr eaLnBrk="1" hangingPunct="1">
              <a:buFontTx/>
              <a:buAutoNum type="alphaLcPeriod"/>
              <a:defRPr/>
            </a:pPr>
            <a:r>
              <a:rPr lang="en-US" b="1">
                <a:solidFill>
                  <a:srgbClr val="C00000"/>
                </a:solidFill>
                <a:latin typeface="Calibri" pitchFamily="34" charset="0"/>
              </a:rPr>
              <a:t>Hepatic A</a:t>
            </a:r>
          </a:p>
          <a:p>
            <a:pPr eaLnBrk="1" hangingPunct="1">
              <a:defRPr/>
            </a:pPr>
            <a:endParaRPr lang="en-US" b="1">
              <a:solidFill>
                <a:srgbClr val="C00000"/>
              </a:solidFill>
              <a:latin typeface="Calibri" pitchFamily="34" charset="0"/>
            </a:endParaRPr>
          </a:p>
          <a:p>
            <a:pPr eaLnBrk="1" hangingPunct="1">
              <a:defRPr/>
            </a:pPr>
            <a:r>
              <a:rPr lang="en-US" b="1">
                <a:solidFill>
                  <a:srgbClr val="C00000"/>
                </a:solidFill>
                <a:latin typeface="Calibri" pitchFamily="34" charset="0"/>
              </a:rPr>
              <a:t>3. S M A</a:t>
            </a:r>
          </a:p>
          <a:p>
            <a:pPr eaLnBrk="1" hangingPunct="1">
              <a:defRPr/>
            </a:pPr>
            <a:endParaRPr lang="en-US" b="1">
              <a:solidFill>
                <a:srgbClr val="C00000"/>
              </a:solidFill>
              <a:latin typeface="Calibri" pitchFamily="34" charset="0"/>
            </a:endParaRPr>
          </a:p>
          <a:p>
            <a:pPr eaLnBrk="1" hangingPunct="1">
              <a:defRPr/>
            </a:pPr>
            <a:r>
              <a:rPr lang="en-US" b="1">
                <a:solidFill>
                  <a:srgbClr val="C00000"/>
                </a:solidFill>
                <a:latin typeface="Calibri" pitchFamily="34" charset="0"/>
              </a:rPr>
              <a:t>4. I M A</a:t>
            </a:r>
          </a:p>
          <a:p>
            <a:pPr eaLnBrk="1" hangingPunct="1">
              <a:defRPr/>
            </a:pPr>
            <a:endParaRPr lang="en-US" b="1">
              <a:solidFill>
                <a:srgbClr val="C00000"/>
              </a:solidFill>
              <a:latin typeface="Calibri" pitchFamily="34" charset="0"/>
            </a:endParaRPr>
          </a:p>
          <a:p>
            <a:pPr eaLnBrk="1" hangingPunct="1">
              <a:defRPr/>
            </a:pPr>
            <a:r>
              <a:rPr lang="en-US" b="1">
                <a:solidFill>
                  <a:srgbClr val="C00000"/>
                </a:solidFill>
                <a:latin typeface="Calibri" pitchFamily="34" charset="0"/>
              </a:rPr>
              <a:t>5. Lt Renal A</a:t>
            </a:r>
          </a:p>
          <a:p>
            <a:pPr eaLnBrk="1" hangingPunct="1">
              <a:defRPr/>
            </a:pPr>
            <a:endParaRPr lang="en-US" b="1">
              <a:solidFill>
                <a:srgbClr val="C00000"/>
              </a:solidFill>
              <a:latin typeface="Calibri" pitchFamily="34" charset="0"/>
            </a:endParaRPr>
          </a:p>
          <a:p>
            <a:pPr eaLnBrk="1" hangingPunct="1">
              <a:defRPr/>
            </a:pPr>
            <a:r>
              <a:rPr lang="en-US" b="1">
                <a:solidFill>
                  <a:srgbClr val="C00000"/>
                </a:solidFill>
                <a:latin typeface="Calibri" pitchFamily="34" charset="0"/>
              </a:rPr>
              <a:t>6. Rt Renal  A</a:t>
            </a:r>
          </a:p>
          <a:p>
            <a:pPr algn="ctr" eaLnBrk="1" hangingPunct="1">
              <a:defRPr/>
            </a:pPr>
            <a:endParaRPr lang="en-US">
              <a:solidFill>
                <a:srgbClr val="C00000"/>
              </a:solidFill>
              <a:latin typeface="Calibri" pitchFamily="34" charset="0"/>
            </a:endParaRPr>
          </a:p>
        </p:txBody>
      </p:sp>
      <p:cxnSp>
        <p:nvCxnSpPr>
          <p:cNvPr id="7" name="Straight Arrow Connector 6"/>
          <p:cNvCxnSpPr/>
          <p:nvPr/>
        </p:nvCxnSpPr>
        <p:spPr>
          <a:xfrm rot="16200000" flipH="1">
            <a:off x="4953000" y="3962400"/>
            <a:ext cx="457200" cy="457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5562600" y="1828800"/>
            <a:ext cx="457200" cy="457200"/>
          </a:xfrm>
          <a:prstGeom prst="straightConnector1">
            <a:avLst/>
          </a:prstGeom>
          <a:ln w="31750">
            <a:solidFill>
              <a:srgbClr val="C00000"/>
            </a:solidFill>
            <a:tailEnd type="arrow"/>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5410200" y="152400"/>
            <a:ext cx="457200" cy="457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6705600" y="381000"/>
            <a:ext cx="457200" cy="457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495800" y="1447800"/>
            <a:ext cx="457200" cy="457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943600" y="3810000"/>
            <a:ext cx="457200" cy="457200"/>
          </a:xfrm>
          <a:prstGeom prst="straightConnector1">
            <a:avLst/>
          </a:prstGeom>
          <a:ln w="31750">
            <a:solidFill>
              <a:srgbClr val="C00000"/>
            </a:solidFill>
            <a:tailEnd type="arrow"/>
          </a:ln>
          <a:scene3d>
            <a:camera prst="orthographicFront">
              <a:rot lat="0" lon="0" rev="141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5410200" y="5486400"/>
            <a:ext cx="457200" cy="457200"/>
          </a:xfrm>
          <a:prstGeom prst="straightConnector1">
            <a:avLst/>
          </a:prstGeom>
          <a:ln w="31750">
            <a:solidFill>
              <a:srgbClr val="C00000"/>
            </a:solidFill>
            <a:tailEnd type="arrow"/>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5867400" y="2667000"/>
            <a:ext cx="457200" cy="4572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4343400" y="2819400"/>
            <a:ext cx="457200" cy="457200"/>
          </a:xfrm>
          <a:prstGeom prst="straightConnector1">
            <a:avLst/>
          </a:prstGeom>
          <a:ln w="31750">
            <a:solidFill>
              <a:srgbClr val="C00000"/>
            </a:solidFill>
            <a:tailEnd type="arrow"/>
          </a:ln>
          <a:scene3d>
            <a:camera prst="orthographicFront">
              <a:rot lat="0" lon="0" rev="3000000"/>
            </a:camera>
            <a:lightRig rig="threePt" dir="t"/>
          </a:scene3d>
        </p:spPr>
        <p:style>
          <a:lnRef idx="1">
            <a:schemeClr val="accent1"/>
          </a:lnRef>
          <a:fillRef idx="0">
            <a:schemeClr val="accent1"/>
          </a:fillRef>
          <a:effectRef idx="0">
            <a:schemeClr val="accent1"/>
          </a:effectRef>
          <a:fontRef idx="minor">
            <a:schemeClr val="tx1"/>
          </a:fontRef>
        </p:style>
      </p:cxnSp>
      <p:sp>
        <p:nvSpPr>
          <p:cNvPr id="17422" name="Text Box 15"/>
          <p:cNvSpPr txBox="1">
            <a:spLocks noChangeArrowheads="1"/>
          </p:cNvSpPr>
          <p:nvPr/>
        </p:nvSpPr>
        <p:spPr bwMode="auto">
          <a:xfrm>
            <a:off x="6096000" y="2209800"/>
            <a:ext cx="457200" cy="457200"/>
          </a:xfrm>
          <a:prstGeom prst="rect">
            <a:avLst/>
          </a:prstGeom>
          <a:noFill/>
          <a:ln w="9525">
            <a:noFill/>
            <a:miter lim="800000"/>
            <a:headEnd/>
            <a:tailEnd/>
          </a:ln>
        </p:spPr>
        <p:txBody>
          <a:bodyPr>
            <a:spAutoFit/>
          </a:bodyPr>
          <a:lstStyle/>
          <a:p>
            <a:r>
              <a:rPr lang="en-US" sz="2400"/>
              <a:t>2</a:t>
            </a:r>
          </a:p>
        </p:txBody>
      </p:sp>
      <p:sp>
        <p:nvSpPr>
          <p:cNvPr id="17423" name="Text Box 17"/>
          <p:cNvSpPr txBox="1">
            <a:spLocks noChangeArrowheads="1"/>
          </p:cNvSpPr>
          <p:nvPr/>
        </p:nvSpPr>
        <p:spPr bwMode="auto">
          <a:xfrm>
            <a:off x="4191000" y="1143000"/>
            <a:ext cx="381000" cy="519113"/>
          </a:xfrm>
          <a:prstGeom prst="rect">
            <a:avLst/>
          </a:prstGeom>
          <a:noFill/>
          <a:ln w="9525">
            <a:noFill/>
            <a:miter lim="800000"/>
            <a:headEnd/>
            <a:tailEnd/>
          </a:ln>
        </p:spPr>
        <p:txBody>
          <a:bodyPr>
            <a:spAutoFit/>
          </a:bodyPr>
          <a:lstStyle/>
          <a:p>
            <a:r>
              <a:rPr lang="en-US" sz="2800"/>
              <a:t>c</a:t>
            </a:r>
          </a:p>
        </p:txBody>
      </p:sp>
      <p:sp>
        <p:nvSpPr>
          <p:cNvPr id="17424" name="Text Box 18"/>
          <p:cNvSpPr txBox="1">
            <a:spLocks noChangeArrowheads="1"/>
          </p:cNvSpPr>
          <p:nvPr/>
        </p:nvSpPr>
        <p:spPr bwMode="auto">
          <a:xfrm>
            <a:off x="5181600" y="0"/>
            <a:ext cx="381000" cy="519113"/>
          </a:xfrm>
          <a:prstGeom prst="rect">
            <a:avLst/>
          </a:prstGeom>
          <a:noFill/>
          <a:ln w="9525">
            <a:noFill/>
            <a:miter lim="800000"/>
            <a:headEnd/>
            <a:tailEnd/>
          </a:ln>
        </p:spPr>
        <p:txBody>
          <a:bodyPr>
            <a:spAutoFit/>
          </a:bodyPr>
          <a:lstStyle/>
          <a:p>
            <a:r>
              <a:rPr lang="en-US" sz="2800"/>
              <a:t>a</a:t>
            </a:r>
          </a:p>
        </p:txBody>
      </p:sp>
      <p:sp>
        <p:nvSpPr>
          <p:cNvPr id="17425" name="Text Box 19"/>
          <p:cNvSpPr txBox="1">
            <a:spLocks noChangeArrowheads="1"/>
          </p:cNvSpPr>
          <p:nvPr/>
        </p:nvSpPr>
        <p:spPr bwMode="auto">
          <a:xfrm>
            <a:off x="6537325" y="0"/>
            <a:ext cx="352425" cy="457200"/>
          </a:xfrm>
          <a:prstGeom prst="rect">
            <a:avLst/>
          </a:prstGeom>
          <a:noFill/>
          <a:ln w="9525">
            <a:noFill/>
            <a:miter lim="800000"/>
            <a:headEnd/>
            <a:tailEnd/>
          </a:ln>
        </p:spPr>
        <p:txBody>
          <a:bodyPr>
            <a:spAutoFit/>
          </a:bodyPr>
          <a:lstStyle/>
          <a:p>
            <a:r>
              <a:rPr lang="en-US" sz="2400" b="1"/>
              <a:t>b</a:t>
            </a:r>
          </a:p>
        </p:txBody>
      </p:sp>
      <p:sp>
        <p:nvSpPr>
          <p:cNvPr id="17426" name="Text Box 20"/>
          <p:cNvSpPr txBox="1">
            <a:spLocks noChangeArrowheads="1"/>
          </p:cNvSpPr>
          <p:nvPr/>
        </p:nvSpPr>
        <p:spPr bwMode="auto">
          <a:xfrm>
            <a:off x="3886200" y="2895600"/>
            <a:ext cx="304800" cy="457200"/>
          </a:xfrm>
          <a:prstGeom prst="rect">
            <a:avLst/>
          </a:prstGeom>
          <a:noFill/>
          <a:ln w="9525">
            <a:noFill/>
            <a:miter lim="800000"/>
            <a:headEnd/>
            <a:tailEnd/>
          </a:ln>
        </p:spPr>
        <p:txBody>
          <a:bodyPr>
            <a:spAutoFit/>
          </a:bodyPr>
          <a:lstStyle/>
          <a:p>
            <a:r>
              <a:rPr lang="en-US" sz="2400"/>
              <a:t>6</a:t>
            </a:r>
          </a:p>
        </p:txBody>
      </p:sp>
      <p:sp>
        <p:nvSpPr>
          <p:cNvPr id="17427" name="Text Box 21"/>
          <p:cNvSpPr txBox="1">
            <a:spLocks noChangeArrowheads="1"/>
          </p:cNvSpPr>
          <p:nvPr/>
        </p:nvSpPr>
        <p:spPr bwMode="auto">
          <a:xfrm>
            <a:off x="5775325" y="2540000"/>
            <a:ext cx="303213" cy="396875"/>
          </a:xfrm>
          <a:prstGeom prst="rect">
            <a:avLst/>
          </a:prstGeom>
          <a:noFill/>
          <a:ln w="9525">
            <a:noFill/>
            <a:miter lim="800000"/>
            <a:headEnd/>
            <a:tailEnd/>
          </a:ln>
        </p:spPr>
        <p:txBody>
          <a:bodyPr wrap="none">
            <a:spAutoFit/>
          </a:bodyPr>
          <a:lstStyle/>
          <a:p>
            <a:r>
              <a:rPr lang="en-US" sz="2000"/>
              <a:t>5</a:t>
            </a:r>
          </a:p>
        </p:txBody>
      </p:sp>
      <p:sp>
        <p:nvSpPr>
          <p:cNvPr id="17428" name="Text Box 22"/>
          <p:cNvSpPr txBox="1">
            <a:spLocks noChangeArrowheads="1"/>
          </p:cNvSpPr>
          <p:nvPr/>
        </p:nvSpPr>
        <p:spPr bwMode="auto">
          <a:xfrm>
            <a:off x="6689725" y="3636963"/>
            <a:ext cx="327025" cy="457200"/>
          </a:xfrm>
          <a:prstGeom prst="rect">
            <a:avLst/>
          </a:prstGeom>
          <a:noFill/>
          <a:ln w="9525">
            <a:noFill/>
            <a:miter lim="800000"/>
            <a:headEnd/>
            <a:tailEnd/>
          </a:ln>
        </p:spPr>
        <p:txBody>
          <a:bodyPr wrap="none">
            <a:spAutoFit/>
          </a:bodyPr>
          <a:lstStyle/>
          <a:p>
            <a:r>
              <a:rPr lang="en-US" sz="2400"/>
              <a:t>3</a:t>
            </a:r>
          </a:p>
        </p:txBody>
      </p:sp>
      <p:sp>
        <p:nvSpPr>
          <p:cNvPr id="17429" name="Text Box 23"/>
          <p:cNvSpPr txBox="1">
            <a:spLocks noChangeArrowheads="1"/>
          </p:cNvSpPr>
          <p:nvPr/>
        </p:nvSpPr>
        <p:spPr bwMode="auto">
          <a:xfrm>
            <a:off x="4784725" y="3581400"/>
            <a:ext cx="327025" cy="457200"/>
          </a:xfrm>
          <a:prstGeom prst="rect">
            <a:avLst/>
          </a:prstGeom>
          <a:noFill/>
          <a:ln w="9525">
            <a:noFill/>
            <a:miter lim="800000"/>
            <a:headEnd/>
            <a:tailEnd/>
          </a:ln>
        </p:spPr>
        <p:txBody>
          <a:bodyPr>
            <a:spAutoFit/>
          </a:bodyPr>
          <a:lstStyle/>
          <a:p>
            <a:r>
              <a:rPr lang="en-US" sz="2400"/>
              <a:t>1</a:t>
            </a:r>
          </a:p>
        </p:txBody>
      </p:sp>
      <p:sp>
        <p:nvSpPr>
          <p:cNvPr id="17430" name="Text Box 24"/>
          <p:cNvSpPr txBox="1">
            <a:spLocks noChangeArrowheads="1"/>
          </p:cNvSpPr>
          <p:nvPr/>
        </p:nvSpPr>
        <p:spPr bwMode="auto">
          <a:xfrm>
            <a:off x="5089525" y="5562600"/>
            <a:ext cx="327025" cy="457200"/>
          </a:xfrm>
          <a:prstGeom prst="rect">
            <a:avLst/>
          </a:prstGeom>
          <a:noFill/>
          <a:ln w="9525">
            <a:noFill/>
            <a:miter lim="800000"/>
            <a:headEnd/>
            <a:tailEnd/>
          </a:ln>
        </p:spPr>
        <p:txBody>
          <a:bodyPr>
            <a:spAutoFit/>
          </a:bodyPr>
          <a:lstStyle/>
          <a:p>
            <a:r>
              <a:rPr lang="en-US" sz="2400"/>
              <a:t>4</a:t>
            </a:r>
          </a:p>
        </p:txBody>
      </p:sp>
      <p:sp>
        <p:nvSpPr>
          <p:cNvPr id="17431" name="Text Box 25"/>
          <p:cNvSpPr txBox="1">
            <a:spLocks noChangeArrowheads="1"/>
          </p:cNvSpPr>
          <p:nvPr/>
        </p:nvSpPr>
        <p:spPr bwMode="auto">
          <a:xfrm>
            <a:off x="76200" y="80963"/>
            <a:ext cx="1460500" cy="457200"/>
          </a:xfrm>
          <a:prstGeom prst="rect">
            <a:avLst/>
          </a:prstGeom>
          <a:noFill/>
          <a:ln w="9525">
            <a:noFill/>
            <a:miter lim="800000"/>
            <a:headEnd/>
            <a:tailEnd/>
          </a:ln>
        </p:spPr>
        <p:txBody>
          <a:bodyPr wrap="none">
            <a:spAutoFit/>
          </a:bodyPr>
          <a:lstStyle/>
          <a:p>
            <a:r>
              <a:rPr lang="en-US" sz="2400" b="1">
                <a:solidFill>
                  <a:srgbClr val="FFFF00"/>
                </a:solidFill>
              </a:rPr>
              <a:t>AP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vertebralcol"/>
          <p:cNvPicPr>
            <a:picLocks noChangeAspect="1" noChangeArrowheads="1"/>
          </p:cNvPicPr>
          <p:nvPr/>
        </p:nvPicPr>
        <p:blipFill>
          <a:blip r:embed="rId2"/>
          <a:srcRect/>
          <a:stretch>
            <a:fillRect/>
          </a:stretch>
        </p:blipFill>
        <p:spPr bwMode="auto">
          <a:xfrm>
            <a:off x="4343400" y="228600"/>
            <a:ext cx="3733800" cy="6477000"/>
          </a:xfrm>
          <a:prstGeom prst="rect">
            <a:avLst/>
          </a:prstGeom>
          <a:noFill/>
          <a:ln w="9525">
            <a:noFill/>
            <a:miter lim="800000"/>
            <a:headEnd/>
            <a:tailEnd/>
          </a:ln>
        </p:spPr>
      </p:pic>
      <p:sp>
        <p:nvSpPr>
          <p:cNvPr id="18435" name="Text Box 6"/>
          <p:cNvSpPr txBox="1">
            <a:spLocks noChangeArrowheads="1"/>
          </p:cNvSpPr>
          <p:nvPr/>
        </p:nvSpPr>
        <p:spPr bwMode="auto">
          <a:xfrm>
            <a:off x="949325" y="741363"/>
            <a:ext cx="1266825" cy="457200"/>
          </a:xfrm>
          <a:prstGeom prst="rect">
            <a:avLst/>
          </a:prstGeom>
          <a:noFill/>
          <a:ln w="9525">
            <a:noFill/>
            <a:miter lim="800000"/>
            <a:headEnd/>
            <a:tailEnd/>
          </a:ln>
        </p:spPr>
        <p:txBody>
          <a:bodyPr wrap="none">
            <a:spAutoFit/>
          </a:bodyPr>
          <a:lstStyle/>
          <a:p>
            <a:r>
              <a:rPr lang="en-US" sz="2400"/>
              <a:t>Catheter </a:t>
            </a:r>
          </a:p>
        </p:txBody>
      </p:sp>
      <p:sp>
        <p:nvSpPr>
          <p:cNvPr id="18436" name="Text Box 7"/>
          <p:cNvSpPr txBox="1">
            <a:spLocks noChangeArrowheads="1"/>
          </p:cNvSpPr>
          <p:nvPr/>
        </p:nvSpPr>
        <p:spPr bwMode="auto">
          <a:xfrm>
            <a:off x="822325" y="5160963"/>
            <a:ext cx="2254250" cy="457200"/>
          </a:xfrm>
          <a:prstGeom prst="rect">
            <a:avLst/>
          </a:prstGeom>
          <a:noFill/>
          <a:ln w="9525">
            <a:noFill/>
            <a:miter lim="800000"/>
            <a:headEnd/>
            <a:tailEnd/>
          </a:ln>
        </p:spPr>
        <p:txBody>
          <a:bodyPr wrap="none">
            <a:spAutoFit/>
          </a:bodyPr>
          <a:lstStyle/>
          <a:p>
            <a:r>
              <a:rPr lang="en-US" sz="2400"/>
              <a:t>Abdominal aorta </a:t>
            </a:r>
          </a:p>
        </p:txBody>
      </p:sp>
      <p:sp>
        <p:nvSpPr>
          <p:cNvPr id="18437" name="Text Box 8"/>
          <p:cNvSpPr txBox="1">
            <a:spLocks noChangeArrowheads="1"/>
          </p:cNvSpPr>
          <p:nvPr/>
        </p:nvSpPr>
        <p:spPr bwMode="auto">
          <a:xfrm>
            <a:off x="936625" y="1655763"/>
            <a:ext cx="1685925" cy="457200"/>
          </a:xfrm>
          <a:prstGeom prst="rect">
            <a:avLst/>
          </a:prstGeom>
          <a:noFill/>
          <a:ln w="9525">
            <a:noFill/>
            <a:miter lim="800000"/>
            <a:headEnd/>
            <a:tailEnd/>
          </a:ln>
        </p:spPr>
        <p:txBody>
          <a:bodyPr wrap="none">
            <a:spAutoFit/>
          </a:bodyPr>
          <a:lstStyle/>
          <a:p>
            <a:r>
              <a:rPr lang="en-US" sz="2400"/>
              <a:t>Celiac trunk </a:t>
            </a:r>
          </a:p>
        </p:txBody>
      </p:sp>
      <p:sp>
        <p:nvSpPr>
          <p:cNvPr id="18438" name="Text Box 9"/>
          <p:cNvSpPr txBox="1">
            <a:spLocks noChangeArrowheads="1"/>
          </p:cNvSpPr>
          <p:nvPr/>
        </p:nvSpPr>
        <p:spPr bwMode="auto">
          <a:xfrm>
            <a:off x="847725" y="3027363"/>
            <a:ext cx="3359150" cy="457200"/>
          </a:xfrm>
          <a:prstGeom prst="rect">
            <a:avLst/>
          </a:prstGeom>
          <a:noFill/>
          <a:ln w="9525">
            <a:noFill/>
            <a:miter lim="800000"/>
            <a:headEnd/>
            <a:tailEnd/>
          </a:ln>
        </p:spPr>
        <p:txBody>
          <a:bodyPr wrap="none">
            <a:spAutoFit/>
          </a:bodyPr>
          <a:lstStyle/>
          <a:p>
            <a:r>
              <a:rPr lang="en-US" sz="2400"/>
              <a:t>Superior mesenteric artery </a:t>
            </a:r>
          </a:p>
        </p:txBody>
      </p:sp>
      <p:sp>
        <p:nvSpPr>
          <p:cNvPr id="18439" name="Line 10"/>
          <p:cNvSpPr>
            <a:spLocks noChangeShapeType="1"/>
          </p:cNvSpPr>
          <p:nvPr/>
        </p:nvSpPr>
        <p:spPr bwMode="auto">
          <a:xfrm>
            <a:off x="2057400" y="1066800"/>
            <a:ext cx="5486400" cy="304800"/>
          </a:xfrm>
          <a:prstGeom prst="line">
            <a:avLst/>
          </a:prstGeom>
          <a:noFill/>
          <a:ln w="9525">
            <a:solidFill>
              <a:schemeClr val="tx1"/>
            </a:solidFill>
            <a:round/>
            <a:headEnd/>
            <a:tailEnd type="triangle" w="med" len="med"/>
          </a:ln>
        </p:spPr>
        <p:txBody>
          <a:bodyPr/>
          <a:lstStyle/>
          <a:p>
            <a:endParaRPr lang="en-IN"/>
          </a:p>
        </p:txBody>
      </p:sp>
      <p:sp>
        <p:nvSpPr>
          <p:cNvPr id="18440" name="Line 11"/>
          <p:cNvSpPr>
            <a:spLocks noChangeShapeType="1"/>
          </p:cNvSpPr>
          <p:nvPr/>
        </p:nvSpPr>
        <p:spPr bwMode="auto">
          <a:xfrm>
            <a:off x="2438400" y="1981200"/>
            <a:ext cx="3581400" cy="381000"/>
          </a:xfrm>
          <a:prstGeom prst="line">
            <a:avLst/>
          </a:prstGeom>
          <a:noFill/>
          <a:ln w="9525">
            <a:solidFill>
              <a:schemeClr val="tx1"/>
            </a:solidFill>
            <a:round/>
            <a:headEnd/>
            <a:tailEnd type="triangle" w="med" len="med"/>
          </a:ln>
        </p:spPr>
        <p:txBody>
          <a:bodyPr/>
          <a:lstStyle/>
          <a:p>
            <a:endParaRPr lang="en-IN"/>
          </a:p>
        </p:txBody>
      </p:sp>
      <p:sp>
        <p:nvSpPr>
          <p:cNvPr id="18441" name="Line 12"/>
          <p:cNvSpPr>
            <a:spLocks noChangeShapeType="1"/>
          </p:cNvSpPr>
          <p:nvPr/>
        </p:nvSpPr>
        <p:spPr bwMode="auto">
          <a:xfrm>
            <a:off x="4114800" y="3352800"/>
            <a:ext cx="1524000" cy="0"/>
          </a:xfrm>
          <a:prstGeom prst="line">
            <a:avLst/>
          </a:prstGeom>
          <a:noFill/>
          <a:ln w="9525">
            <a:solidFill>
              <a:schemeClr val="tx1"/>
            </a:solidFill>
            <a:round/>
            <a:headEnd/>
            <a:tailEnd type="triangle" w="med" len="med"/>
          </a:ln>
        </p:spPr>
        <p:txBody>
          <a:bodyPr/>
          <a:lstStyle/>
          <a:p>
            <a:endParaRPr lang="en-IN"/>
          </a:p>
        </p:txBody>
      </p:sp>
      <p:sp>
        <p:nvSpPr>
          <p:cNvPr id="18442" name="Line 13"/>
          <p:cNvSpPr>
            <a:spLocks noChangeShapeType="1"/>
          </p:cNvSpPr>
          <p:nvPr/>
        </p:nvSpPr>
        <p:spPr bwMode="auto">
          <a:xfrm flipV="1">
            <a:off x="2895600" y="3886200"/>
            <a:ext cx="3352800" cy="1524000"/>
          </a:xfrm>
          <a:prstGeom prst="line">
            <a:avLst/>
          </a:prstGeom>
          <a:noFill/>
          <a:ln w="9525">
            <a:solidFill>
              <a:schemeClr val="tx1"/>
            </a:solidFill>
            <a:round/>
            <a:headEnd/>
            <a:tailEnd type="triangle" w="med" len="med"/>
          </a:ln>
        </p:spPr>
        <p:txBody>
          <a:bodyPr/>
          <a:lstStyle/>
          <a:p>
            <a:endParaRPr lang="en-IN"/>
          </a:p>
        </p:txBody>
      </p:sp>
      <p:sp>
        <p:nvSpPr>
          <p:cNvPr id="18443" name="Text Box 14"/>
          <p:cNvSpPr txBox="1">
            <a:spLocks noChangeArrowheads="1"/>
          </p:cNvSpPr>
          <p:nvPr/>
        </p:nvSpPr>
        <p:spPr bwMode="auto">
          <a:xfrm>
            <a:off x="593725" y="136525"/>
            <a:ext cx="2112963" cy="396875"/>
          </a:xfrm>
          <a:prstGeom prst="rect">
            <a:avLst/>
          </a:prstGeom>
          <a:noFill/>
          <a:ln w="9525">
            <a:noFill/>
            <a:miter lim="800000"/>
            <a:headEnd/>
            <a:tailEnd/>
          </a:ln>
        </p:spPr>
        <p:txBody>
          <a:bodyPr wrap="none">
            <a:spAutoFit/>
          </a:bodyPr>
          <a:lstStyle/>
          <a:p>
            <a:r>
              <a:rPr lang="en-US" sz="2000" b="1">
                <a:solidFill>
                  <a:srgbClr val="FFFF00"/>
                </a:solidFill>
              </a:rPr>
              <a:t>LATERAL 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1071538" y="152400"/>
            <a:ext cx="7158062" cy="1250950"/>
          </a:xfrm>
        </p:spPr>
        <p:txBody>
          <a:bodyPr/>
          <a:lstStyle/>
          <a:p>
            <a:pPr eaLnBrk="1" hangingPunct="1">
              <a:defRPr/>
            </a:pPr>
            <a:r>
              <a:rPr lang="en-US" b="0" dirty="0" err="1" smtClean="0"/>
              <a:t>Coeliac</a:t>
            </a:r>
            <a:r>
              <a:rPr lang="en-US" b="0" dirty="0" smtClean="0"/>
              <a:t> Artery</a:t>
            </a:r>
            <a:endParaRPr lang="en-US" dirty="0" smtClean="0"/>
          </a:p>
        </p:txBody>
      </p:sp>
      <p:sp>
        <p:nvSpPr>
          <p:cNvPr id="3" name="Content Placeholder 2"/>
          <p:cNvSpPr>
            <a:spLocks noGrp="1"/>
          </p:cNvSpPr>
          <p:nvPr>
            <p:ph idx="4294967295"/>
          </p:nvPr>
        </p:nvSpPr>
        <p:spPr>
          <a:xfrm>
            <a:off x="1071538" y="1774825"/>
            <a:ext cx="7158062" cy="4625975"/>
          </a:xfrm>
        </p:spPr>
        <p:txBody>
          <a:bodyPr>
            <a:normAutofit/>
          </a:bodyPr>
          <a:lstStyle/>
          <a:p>
            <a:pPr eaLnBrk="1" hangingPunct="1">
              <a:lnSpc>
                <a:spcPct val="90000"/>
              </a:lnSpc>
              <a:defRPr/>
            </a:pPr>
            <a:r>
              <a:rPr lang="en-US" sz="2600" dirty="0" smtClean="0"/>
              <a:t>Short thick trunk</a:t>
            </a:r>
          </a:p>
          <a:p>
            <a:pPr eaLnBrk="1" hangingPunct="1">
              <a:lnSpc>
                <a:spcPct val="90000"/>
              </a:lnSpc>
              <a:defRPr/>
            </a:pPr>
            <a:r>
              <a:rPr lang="en-US" sz="2600" dirty="0" smtClean="0"/>
              <a:t>≈1.25 cm length</a:t>
            </a:r>
          </a:p>
          <a:p>
            <a:pPr eaLnBrk="1" hangingPunct="1">
              <a:lnSpc>
                <a:spcPct val="90000"/>
              </a:lnSpc>
              <a:defRPr/>
            </a:pPr>
            <a:r>
              <a:rPr lang="en-US" sz="2600" dirty="0" smtClean="0"/>
              <a:t>Arises from the front of the aorta, </a:t>
            </a:r>
            <a:r>
              <a:rPr lang="en-US" sz="2800" dirty="0" smtClean="0"/>
              <a:t>just below the aortic hiatus of the diaphragm </a:t>
            </a:r>
            <a:endParaRPr lang="en-US" sz="2600" dirty="0" smtClean="0"/>
          </a:p>
          <a:p>
            <a:pPr eaLnBrk="1" hangingPunct="1">
              <a:lnSpc>
                <a:spcPct val="90000"/>
              </a:lnSpc>
              <a:defRPr/>
            </a:pPr>
            <a:r>
              <a:rPr lang="en-US" sz="2600" dirty="0" smtClean="0"/>
              <a:t>Between </a:t>
            </a:r>
            <a:r>
              <a:rPr lang="en-US" sz="2600" b="1" dirty="0" smtClean="0"/>
              <a:t>T</a:t>
            </a:r>
            <a:r>
              <a:rPr lang="en-US" sz="2400" b="1" dirty="0" smtClean="0"/>
              <a:t>12</a:t>
            </a:r>
            <a:r>
              <a:rPr lang="en-US" sz="2400" dirty="0" smtClean="0"/>
              <a:t> </a:t>
            </a:r>
            <a:r>
              <a:rPr lang="en-US" sz="2600" dirty="0" smtClean="0"/>
              <a:t>&amp; </a:t>
            </a:r>
            <a:r>
              <a:rPr lang="en-US" sz="2600" b="1" dirty="0" smtClean="0"/>
              <a:t>L</a:t>
            </a:r>
            <a:r>
              <a:rPr lang="en-US" sz="2400" b="1" dirty="0" smtClean="0"/>
              <a:t>1</a:t>
            </a:r>
            <a:endParaRPr lang="en-US" sz="2600" b="1" dirty="0" smtClean="0"/>
          </a:p>
          <a:p>
            <a:pPr eaLnBrk="1" hangingPunct="1">
              <a:lnSpc>
                <a:spcPct val="90000"/>
              </a:lnSpc>
              <a:defRPr/>
            </a:pPr>
            <a:r>
              <a:rPr lang="en-US" sz="2600" dirty="0" smtClean="0"/>
              <a:t>Passing nearly horizontally forward</a:t>
            </a:r>
          </a:p>
          <a:p>
            <a:pPr eaLnBrk="1" hangingPunct="1">
              <a:lnSpc>
                <a:spcPct val="90000"/>
              </a:lnSpc>
              <a:defRPr/>
            </a:pPr>
            <a:r>
              <a:rPr lang="en-US" sz="2600" dirty="0" smtClean="0"/>
              <a:t>3 large branches</a:t>
            </a:r>
          </a:p>
          <a:p>
            <a:pPr lvl="1" eaLnBrk="1" hangingPunct="1">
              <a:lnSpc>
                <a:spcPct val="90000"/>
              </a:lnSpc>
              <a:defRPr/>
            </a:pPr>
            <a:r>
              <a:rPr lang="en-US" sz="2200" b="1" dirty="0" smtClean="0"/>
              <a:t>Left gastric A - smallest</a:t>
            </a:r>
          </a:p>
          <a:p>
            <a:pPr lvl="1" eaLnBrk="1" hangingPunct="1">
              <a:lnSpc>
                <a:spcPct val="90000"/>
              </a:lnSpc>
              <a:defRPr/>
            </a:pPr>
            <a:r>
              <a:rPr lang="en-US" sz="2200" b="1" dirty="0" smtClean="0"/>
              <a:t>Hepatic A</a:t>
            </a:r>
          </a:p>
          <a:p>
            <a:pPr lvl="1" eaLnBrk="1" hangingPunct="1">
              <a:lnSpc>
                <a:spcPct val="90000"/>
              </a:lnSpc>
              <a:defRPr/>
            </a:pPr>
            <a:r>
              <a:rPr lang="en-US" sz="2200" b="1" dirty="0" err="1" smtClean="0"/>
              <a:t>Splenic</a:t>
            </a:r>
            <a:r>
              <a:rPr lang="en-US" sz="2200" b="1" dirty="0" smtClean="0"/>
              <a:t> A - largest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713</TotalTime>
  <Words>885</Words>
  <Application>Microsoft Office PowerPoint</Application>
  <PresentationFormat>On-screen Show (4:3)</PresentationFormat>
  <Paragraphs>193</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Solstice</vt:lpstr>
      <vt:lpstr>ABDOMINAL AORTA</vt:lpstr>
      <vt:lpstr>Slide 2</vt:lpstr>
      <vt:lpstr>Abdominal aorta</vt:lpstr>
      <vt:lpstr>Slide 4</vt:lpstr>
      <vt:lpstr>Branches of the abdominal aorta </vt:lpstr>
      <vt:lpstr>Slide 6</vt:lpstr>
      <vt:lpstr>Slide 7</vt:lpstr>
      <vt:lpstr>Slide 8</vt:lpstr>
      <vt:lpstr>Coeliac Artery</vt:lpstr>
      <vt:lpstr>Left gastric artery</vt:lpstr>
      <vt:lpstr>Common hepatic artery</vt:lpstr>
      <vt:lpstr>Splenic artery</vt:lpstr>
      <vt:lpstr>Slide 13</vt:lpstr>
      <vt:lpstr>Slide 14</vt:lpstr>
      <vt:lpstr>Slide 15</vt:lpstr>
      <vt:lpstr>Superior Mesenteric Artery</vt:lpstr>
      <vt:lpstr>SMA-Branches</vt:lpstr>
      <vt:lpstr>Slide 18</vt:lpstr>
      <vt:lpstr>Slide 19</vt:lpstr>
      <vt:lpstr>Inferior Mesenteric Artery</vt:lpstr>
      <vt:lpstr>Inferior Mesenteric Artery branches</vt:lpstr>
      <vt:lpstr>Slide 22</vt:lpstr>
      <vt:lpstr>Slide 23</vt:lpstr>
      <vt:lpstr>Superior Hemorrhoidal Artery</vt:lpstr>
      <vt:lpstr>Renal arteries</vt:lpstr>
      <vt:lpstr>Slide 26</vt:lpstr>
      <vt:lpstr>Common Iliac Arteries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ABDOMINAL AORTA</dc:title>
  <dc:creator>vaio</dc:creator>
  <cp:lastModifiedBy>vaio</cp:lastModifiedBy>
  <cp:revision>6</cp:revision>
  <dcterms:created xsi:type="dcterms:W3CDTF">2015-07-19T07:05:59Z</dcterms:created>
  <dcterms:modified xsi:type="dcterms:W3CDTF">2015-07-20T03:19:42Z</dcterms:modified>
</cp:coreProperties>
</file>